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4"/>
  </p:sldMasterIdLst>
  <p:notesMasterIdLst>
    <p:notesMasterId r:id="rId53"/>
  </p:notesMasterIdLst>
  <p:sldIdLst>
    <p:sldId id="256" r:id="rId5"/>
    <p:sldId id="342" r:id="rId6"/>
    <p:sldId id="343" r:id="rId7"/>
    <p:sldId id="344" r:id="rId8"/>
    <p:sldId id="353" r:id="rId9"/>
    <p:sldId id="357" r:id="rId10"/>
    <p:sldId id="358" r:id="rId11"/>
    <p:sldId id="359" r:id="rId12"/>
    <p:sldId id="352" r:id="rId13"/>
    <p:sldId id="361" r:id="rId14"/>
    <p:sldId id="362" r:id="rId15"/>
    <p:sldId id="363" r:id="rId16"/>
    <p:sldId id="364" r:id="rId17"/>
    <p:sldId id="345" r:id="rId18"/>
    <p:sldId id="257" r:id="rId19"/>
    <p:sldId id="366" r:id="rId20"/>
    <p:sldId id="367" r:id="rId21"/>
    <p:sldId id="370" r:id="rId22"/>
    <p:sldId id="371" r:id="rId23"/>
    <p:sldId id="369" r:id="rId24"/>
    <p:sldId id="372" r:id="rId25"/>
    <p:sldId id="399" r:id="rId26"/>
    <p:sldId id="373" r:id="rId27"/>
    <p:sldId id="380" r:id="rId28"/>
    <p:sldId id="381" r:id="rId29"/>
    <p:sldId id="382" r:id="rId30"/>
    <p:sldId id="383" r:id="rId31"/>
    <p:sldId id="375" r:id="rId32"/>
    <p:sldId id="384" r:id="rId33"/>
    <p:sldId id="385" r:id="rId34"/>
    <p:sldId id="386" r:id="rId35"/>
    <p:sldId id="376" r:id="rId36"/>
    <p:sldId id="387" r:id="rId37"/>
    <p:sldId id="398" r:id="rId38"/>
    <p:sldId id="377" r:id="rId39"/>
    <p:sldId id="389" r:id="rId40"/>
    <p:sldId id="391" r:id="rId41"/>
    <p:sldId id="390" r:id="rId42"/>
    <p:sldId id="392" r:id="rId43"/>
    <p:sldId id="378" r:id="rId44"/>
    <p:sldId id="393" r:id="rId45"/>
    <p:sldId id="394" r:id="rId46"/>
    <p:sldId id="379" r:id="rId47"/>
    <p:sldId id="395" r:id="rId48"/>
    <p:sldId id="396" r:id="rId49"/>
    <p:sldId id="397" r:id="rId50"/>
    <p:sldId id="400" r:id="rId51"/>
    <p:sldId id="348"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Montserrat Medium" panose="020F0502020204030204" pitchFamily="34"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
      <p:font typeface="Oswald" pitchFamily="2" charset="77"/>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8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4F93F-8FB9-430F-97B3-5F18BD42CA54}" v="17" dt="2023-04-17T17:17:39.980"/>
    <p1510:client id="{5FCD13EA-A171-D24E-90B0-07BF289047EE}" v="2998" dt="2023-04-17T17:05:24.917"/>
    <p1510:client id="{C429653D-EB8E-418C-BF9E-EC047A98B190}" v="1378" vWet="1380" dt="2023-04-17T17:04:25.178"/>
  </p1510:revLst>
</p1510:revInfo>
</file>

<file path=ppt/tableStyles.xml><?xml version="1.0" encoding="utf-8"?>
<a:tblStyleLst xmlns:a="http://schemas.openxmlformats.org/drawingml/2006/main" def="{FB5854FC-B89D-4EAE-9EC3-6C62A4176387}">
  <a:tblStyle styleId="{FB5854FC-B89D-4EAE-9EC3-6C62A41763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84"/>
    <p:restoredTop sz="66939" autoAdjust="0"/>
  </p:normalViewPr>
  <p:slideViewPr>
    <p:cSldViewPr snapToGrid="0">
      <p:cViewPr varScale="1">
        <p:scale>
          <a:sx n="111" d="100"/>
          <a:sy n="111" d="100"/>
        </p:scale>
        <p:origin x="13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1.xml"/><Relationship Id="rId61"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oleObject" Target="Misure_statistiche_2004_202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Misure_statistiche_2004_2022.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Misure_statistiche_2004_2022.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Misure_statistiche_2004_2022.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Misure_statistiche_2004_2022.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Misure_statistiche_2004_2022.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Misure_statistiche_2004_2022.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isure_statistiche_2004_202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Misure_statistiche_2004_202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Misure_statistiche_2004_202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Misure_statistiche_2004_202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a:t>7.1.1</a:t>
            </a:r>
            <a:r>
              <a:rPr lang="en-GB" b="1" baseline="0"/>
              <a:t> Percentuale f</a:t>
            </a:r>
            <a:r>
              <a:rPr lang="en-GB" b="1"/>
              <a:t>amiglie molto o abbastanza soddisfatte per la continuità del servizio elettrico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92D050"/>
              </a:solidFill>
              <a:ln>
                <a:noFill/>
              </a:ln>
              <a:effectLst/>
            </c:spPr>
            <c:extLst>
              <c:ext xmlns:c16="http://schemas.microsoft.com/office/drawing/2014/chart" uri="{C3380CC4-5D6E-409C-BE32-E72D297353CC}">
                <c16:uniqueId val="{00000001-692F-4D2B-A1A3-C15196F92890}"/>
              </c:ext>
            </c:extLst>
          </c:dPt>
          <c:dPt>
            <c:idx val="2"/>
            <c:invertIfNegative val="0"/>
            <c:bubble3D val="0"/>
            <c:spPr>
              <a:solidFill>
                <a:srgbClr val="C00000"/>
              </a:solidFill>
              <a:ln>
                <a:noFill/>
              </a:ln>
              <a:effectLst/>
            </c:spPr>
            <c:extLst>
              <c:ext xmlns:c16="http://schemas.microsoft.com/office/drawing/2014/chart" uri="{C3380CC4-5D6E-409C-BE32-E72D297353CC}">
                <c16:uniqueId val="{00000003-692F-4D2B-A1A3-C15196F92890}"/>
              </c:ext>
            </c:extLst>
          </c:dPt>
          <c:dPt>
            <c:idx val="3"/>
            <c:invertIfNegative val="0"/>
            <c:bubble3D val="0"/>
            <c:spPr>
              <a:solidFill>
                <a:srgbClr val="7030A0"/>
              </a:solidFill>
              <a:ln>
                <a:noFill/>
              </a:ln>
              <a:effectLst/>
            </c:spPr>
            <c:extLst>
              <c:ext xmlns:c16="http://schemas.microsoft.com/office/drawing/2014/chart" uri="{C3380CC4-5D6E-409C-BE32-E72D297353CC}">
                <c16:uniqueId val="{00000005-692F-4D2B-A1A3-C15196F92890}"/>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7-692F-4D2B-A1A3-C15196F92890}"/>
              </c:ext>
            </c:extLst>
          </c:dPt>
          <c:cat>
            <c:strRef>
              <c:f>'[Misure_statistiche_2004_2022.xlsx]Grafici Goal 7'!$F$2:$F$6</c:f>
              <c:strCache>
                <c:ptCount val="5"/>
                <c:pt idx="0">
                  <c:v>Campania</c:v>
                </c:pt>
                <c:pt idx="1">
                  <c:v>Sud</c:v>
                </c:pt>
                <c:pt idx="2">
                  <c:v>Centro</c:v>
                </c:pt>
                <c:pt idx="3">
                  <c:v>Nord</c:v>
                </c:pt>
                <c:pt idx="4">
                  <c:v>Italia</c:v>
                </c:pt>
              </c:strCache>
            </c:strRef>
          </c:cat>
          <c:val>
            <c:numRef>
              <c:f>'[Misure_statistiche_2004_2022.xlsx]Grafici Goal 7'!$G$2:$G$6</c:f>
              <c:numCache>
                <c:formatCode>General</c:formatCode>
                <c:ptCount val="5"/>
                <c:pt idx="0">
                  <c:v>92.5</c:v>
                </c:pt>
                <c:pt idx="1">
                  <c:v>91.9</c:v>
                </c:pt>
                <c:pt idx="2">
                  <c:v>92.4</c:v>
                </c:pt>
                <c:pt idx="3">
                  <c:v>95.4</c:v>
                </c:pt>
                <c:pt idx="4">
                  <c:v>93.5</c:v>
                </c:pt>
              </c:numCache>
            </c:numRef>
          </c:val>
          <c:extLst>
            <c:ext xmlns:c16="http://schemas.microsoft.com/office/drawing/2014/chart" uri="{C3380CC4-5D6E-409C-BE32-E72D297353CC}">
              <c16:uniqueId val="{00000008-692F-4D2B-A1A3-C15196F92890}"/>
            </c:ext>
          </c:extLst>
        </c:ser>
        <c:dLbls>
          <c:showLegendKey val="0"/>
          <c:showVal val="0"/>
          <c:showCatName val="0"/>
          <c:showSerName val="0"/>
          <c:showPercent val="0"/>
          <c:showBubbleSize val="0"/>
        </c:dLbls>
        <c:gapWidth val="219"/>
        <c:overlap val="-27"/>
        <c:axId val="1178814351"/>
        <c:axId val="1178816079"/>
      </c:barChart>
      <c:catAx>
        <c:axId val="1178814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178816079"/>
        <c:crosses val="autoZero"/>
        <c:auto val="1"/>
        <c:lblAlgn val="ctr"/>
        <c:lblOffset val="100"/>
        <c:noMultiLvlLbl val="0"/>
      </c:catAx>
      <c:valAx>
        <c:axId val="11788160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17881435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a:t>11.6.2 - Qualità dell'aria PM2.5</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92D050"/>
              </a:solidFill>
              <a:ln>
                <a:noFill/>
              </a:ln>
              <a:effectLst/>
            </c:spPr>
            <c:extLst>
              <c:ext xmlns:c16="http://schemas.microsoft.com/office/drawing/2014/chart" uri="{C3380CC4-5D6E-409C-BE32-E72D297353CC}">
                <c16:uniqueId val="{00000001-998A-490C-B23B-1CDD0ED86B50}"/>
              </c:ext>
            </c:extLst>
          </c:dPt>
          <c:dPt>
            <c:idx val="2"/>
            <c:invertIfNegative val="0"/>
            <c:bubble3D val="0"/>
            <c:spPr>
              <a:solidFill>
                <a:srgbClr val="CC0000"/>
              </a:solidFill>
              <a:ln>
                <a:noFill/>
              </a:ln>
              <a:effectLst/>
            </c:spPr>
            <c:extLst>
              <c:ext xmlns:c16="http://schemas.microsoft.com/office/drawing/2014/chart" uri="{C3380CC4-5D6E-409C-BE32-E72D297353CC}">
                <c16:uniqueId val="{00000003-998A-490C-B23B-1CDD0ED86B50}"/>
              </c:ext>
            </c:extLst>
          </c:dPt>
          <c:dPt>
            <c:idx val="3"/>
            <c:invertIfNegative val="0"/>
            <c:bubble3D val="0"/>
            <c:spPr>
              <a:solidFill>
                <a:srgbClr val="7030A0"/>
              </a:solidFill>
              <a:ln>
                <a:noFill/>
              </a:ln>
              <a:effectLst/>
            </c:spPr>
            <c:extLst>
              <c:ext xmlns:c16="http://schemas.microsoft.com/office/drawing/2014/chart" uri="{C3380CC4-5D6E-409C-BE32-E72D297353CC}">
                <c16:uniqueId val="{00000005-998A-490C-B23B-1CDD0ED86B50}"/>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7-998A-490C-B23B-1CDD0ED86B50}"/>
              </c:ext>
            </c:extLst>
          </c:dPt>
          <c:cat>
            <c:strRef>
              <c:f>'[Misure_statistiche_2004_2022.xlsx]Grafici Goal 11'!$H$15:$H$19</c:f>
              <c:strCache>
                <c:ptCount val="5"/>
                <c:pt idx="0">
                  <c:v>Campania</c:v>
                </c:pt>
                <c:pt idx="1">
                  <c:v>Sud</c:v>
                </c:pt>
                <c:pt idx="2">
                  <c:v>Centro</c:v>
                </c:pt>
                <c:pt idx="3">
                  <c:v>Nord</c:v>
                </c:pt>
                <c:pt idx="4">
                  <c:v>Italia</c:v>
                </c:pt>
              </c:strCache>
            </c:strRef>
          </c:cat>
          <c:val>
            <c:numRef>
              <c:f>'[Misure_statistiche_2004_2022.xlsx]Grafici Goal 11'!$I$15:$I$19</c:f>
              <c:numCache>
                <c:formatCode>General</c:formatCode>
                <c:ptCount val="5"/>
                <c:pt idx="0">
                  <c:v>77.400000000000006</c:v>
                </c:pt>
                <c:pt idx="1">
                  <c:v>81.3</c:v>
                </c:pt>
                <c:pt idx="2">
                  <c:v>74.400000000000006</c:v>
                </c:pt>
                <c:pt idx="3">
                  <c:v>91.2</c:v>
                </c:pt>
                <c:pt idx="4">
                  <c:v>81.900000000000006</c:v>
                </c:pt>
              </c:numCache>
            </c:numRef>
          </c:val>
          <c:extLst>
            <c:ext xmlns:c16="http://schemas.microsoft.com/office/drawing/2014/chart" uri="{C3380CC4-5D6E-409C-BE32-E72D297353CC}">
              <c16:uniqueId val="{00000008-998A-490C-B23B-1CDD0ED86B50}"/>
            </c:ext>
          </c:extLst>
        </c:ser>
        <c:dLbls>
          <c:showLegendKey val="0"/>
          <c:showVal val="0"/>
          <c:showCatName val="0"/>
          <c:showSerName val="0"/>
          <c:showPercent val="0"/>
          <c:showBubbleSize val="0"/>
        </c:dLbls>
        <c:gapWidth val="219"/>
        <c:overlap val="-27"/>
        <c:axId val="937992552"/>
        <c:axId val="2133315831"/>
      </c:barChart>
      <c:catAx>
        <c:axId val="937992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2133315831"/>
        <c:crosses val="autoZero"/>
        <c:auto val="1"/>
        <c:lblAlgn val="ctr"/>
        <c:lblOffset val="100"/>
        <c:noMultiLvlLbl val="0"/>
      </c:catAx>
      <c:valAx>
        <c:axId val="2133315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937992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a:t>11.6.2 - Superamenti del valore limite giornaliero previsto per il PM10 nei comuni capoluogo di provincia/città metropolitana</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CF05-4C0D-88E1-7C4CAE3663C5}"/>
              </c:ext>
            </c:extLst>
          </c:dPt>
          <c:dPt>
            <c:idx val="1"/>
            <c:invertIfNegative val="0"/>
            <c:bubble3D val="0"/>
            <c:spPr>
              <a:solidFill>
                <a:srgbClr val="7B1B02"/>
              </a:solidFill>
              <a:ln>
                <a:noFill/>
              </a:ln>
              <a:effectLst/>
            </c:spPr>
            <c:extLst>
              <c:ext xmlns:c16="http://schemas.microsoft.com/office/drawing/2014/chart" uri="{C3380CC4-5D6E-409C-BE32-E72D297353CC}">
                <c16:uniqueId val="{00000003-CF05-4C0D-88E1-7C4CAE3663C5}"/>
              </c:ext>
            </c:extLst>
          </c:dPt>
          <c:cat>
            <c:strRef>
              <c:f>'[Misure_statistiche_2004_2022.xlsx]Grafici Goal 11'!$H$23:$H$24</c:f>
              <c:strCache>
                <c:ptCount val="2"/>
                <c:pt idx="0">
                  <c:v>Italia</c:v>
                </c:pt>
                <c:pt idx="1">
                  <c:v>Salerno</c:v>
                </c:pt>
              </c:strCache>
            </c:strRef>
          </c:cat>
          <c:val>
            <c:numRef>
              <c:f>'[Misure_statistiche_2004_2022.xlsx]Grafici Goal 11'!$I$23:$I$24</c:f>
              <c:numCache>
                <c:formatCode>General</c:formatCode>
                <c:ptCount val="2"/>
                <c:pt idx="0">
                  <c:v>28</c:v>
                </c:pt>
                <c:pt idx="1">
                  <c:v>33</c:v>
                </c:pt>
              </c:numCache>
            </c:numRef>
          </c:val>
          <c:extLst>
            <c:ext xmlns:c16="http://schemas.microsoft.com/office/drawing/2014/chart" uri="{C3380CC4-5D6E-409C-BE32-E72D297353CC}">
              <c16:uniqueId val="{00000004-CF05-4C0D-88E1-7C4CAE3663C5}"/>
            </c:ext>
          </c:extLst>
        </c:ser>
        <c:dLbls>
          <c:showLegendKey val="0"/>
          <c:showVal val="0"/>
          <c:showCatName val="0"/>
          <c:showSerName val="0"/>
          <c:showPercent val="0"/>
          <c:showBubbleSize val="0"/>
        </c:dLbls>
        <c:gapWidth val="219"/>
        <c:overlap val="-27"/>
        <c:axId val="1218917095"/>
        <c:axId val="2133314343"/>
      </c:barChart>
      <c:catAx>
        <c:axId val="1218917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2133314343"/>
        <c:crosses val="autoZero"/>
        <c:auto val="1"/>
        <c:lblAlgn val="ctr"/>
        <c:lblOffset val="100"/>
        <c:noMultiLvlLbl val="0"/>
      </c:catAx>
      <c:valAx>
        <c:axId val="2133314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218917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legend>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a:t>11.6.2 - PM10 Concentrazione media annuale nei comuni capoluogo di provincia/città metropolitana</a:t>
            </a:r>
          </a:p>
        </c:rich>
      </c:tx>
      <c:layout>
        <c:manualLayout>
          <c:xMode val="edge"/>
          <c:yMode val="edge"/>
          <c:x val="0.14604487819304277"/>
          <c:y val="5.9027777777777776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19EC-467F-89FE-97A2C08ED3A4}"/>
              </c:ext>
            </c:extLst>
          </c:dPt>
          <c:dPt>
            <c:idx val="1"/>
            <c:invertIfNegative val="0"/>
            <c:bubble3D val="0"/>
            <c:spPr>
              <a:solidFill>
                <a:srgbClr val="7B1B02"/>
              </a:solidFill>
              <a:ln>
                <a:noFill/>
              </a:ln>
              <a:effectLst/>
            </c:spPr>
            <c:extLst>
              <c:ext xmlns:c16="http://schemas.microsoft.com/office/drawing/2014/chart" uri="{C3380CC4-5D6E-409C-BE32-E72D297353CC}">
                <c16:uniqueId val="{00000003-19EC-467F-89FE-97A2C08ED3A4}"/>
              </c:ext>
            </c:extLst>
          </c:dPt>
          <c:cat>
            <c:strRef>
              <c:f>'[Misure_statistiche_2004_2022.xlsx]Grafici Goal 11'!$H$27:$H$28</c:f>
              <c:strCache>
                <c:ptCount val="2"/>
                <c:pt idx="0">
                  <c:v>Italia</c:v>
                </c:pt>
                <c:pt idx="1">
                  <c:v>Salerno</c:v>
                </c:pt>
              </c:strCache>
            </c:strRef>
          </c:cat>
          <c:val>
            <c:numRef>
              <c:f>'[Misure_statistiche_2004_2022.xlsx]Grafici Goal 11'!$I$27:$I$28</c:f>
              <c:numCache>
                <c:formatCode>General</c:formatCode>
                <c:ptCount val="2"/>
                <c:pt idx="0">
                  <c:v>79</c:v>
                </c:pt>
                <c:pt idx="1">
                  <c:v>31</c:v>
                </c:pt>
              </c:numCache>
            </c:numRef>
          </c:val>
          <c:extLst>
            <c:ext xmlns:c16="http://schemas.microsoft.com/office/drawing/2014/chart" uri="{C3380CC4-5D6E-409C-BE32-E72D297353CC}">
              <c16:uniqueId val="{00000004-19EC-467F-89FE-97A2C08ED3A4}"/>
            </c:ext>
          </c:extLst>
        </c:ser>
        <c:dLbls>
          <c:showLegendKey val="0"/>
          <c:showVal val="0"/>
          <c:showCatName val="0"/>
          <c:showSerName val="0"/>
          <c:showPercent val="0"/>
          <c:showBubbleSize val="0"/>
        </c:dLbls>
        <c:gapWidth val="219"/>
        <c:overlap val="-27"/>
        <c:axId val="552221943"/>
        <c:axId val="2133340135"/>
      </c:barChart>
      <c:catAx>
        <c:axId val="552221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2133340135"/>
        <c:crosses val="autoZero"/>
        <c:auto val="1"/>
        <c:lblAlgn val="ctr"/>
        <c:lblOffset val="100"/>
        <c:noMultiLvlLbl val="0"/>
      </c:catAx>
      <c:valAx>
        <c:axId val="2133340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5522219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a:t>11.6.2 - PM2.5 Concentrazione media annuale nei comuni capoluogo di provincia/città metropolitana</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376E-4F16-BAE1-53B6F8673978}"/>
              </c:ext>
            </c:extLst>
          </c:dPt>
          <c:dPt>
            <c:idx val="1"/>
            <c:invertIfNegative val="0"/>
            <c:bubble3D val="0"/>
            <c:spPr>
              <a:solidFill>
                <a:srgbClr val="7B1B02"/>
              </a:solidFill>
              <a:ln>
                <a:noFill/>
              </a:ln>
              <a:effectLst/>
            </c:spPr>
            <c:extLst>
              <c:ext xmlns:c16="http://schemas.microsoft.com/office/drawing/2014/chart" uri="{C3380CC4-5D6E-409C-BE32-E72D297353CC}">
                <c16:uniqueId val="{00000003-376E-4F16-BAE1-53B6F8673978}"/>
              </c:ext>
            </c:extLst>
          </c:dPt>
          <c:cat>
            <c:strRef>
              <c:f>'[Misure_statistiche_2004_2022.xlsx]Grafici Goal 11'!$H$30:$H$31</c:f>
              <c:strCache>
                <c:ptCount val="2"/>
                <c:pt idx="0">
                  <c:v>Italia</c:v>
                </c:pt>
                <c:pt idx="1">
                  <c:v>Salerno</c:v>
                </c:pt>
              </c:strCache>
            </c:strRef>
          </c:cat>
          <c:val>
            <c:numRef>
              <c:f>'[Misure_statistiche_2004_2022.xlsx]Grafici Goal 11'!$I$30:$I$31</c:f>
              <c:numCache>
                <c:formatCode>General</c:formatCode>
                <c:ptCount val="2"/>
                <c:pt idx="0">
                  <c:v>78</c:v>
                </c:pt>
                <c:pt idx="1">
                  <c:v>6</c:v>
                </c:pt>
              </c:numCache>
            </c:numRef>
          </c:val>
          <c:extLst>
            <c:ext xmlns:c16="http://schemas.microsoft.com/office/drawing/2014/chart" uri="{C3380CC4-5D6E-409C-BE32-E72D297353CC}">
              <c16:uniqueId val="{00000004-376E-4F16-BAE1-53B6F8673978}"/>
            </c:ext>
          </c:extLst>
        </c:ser>
        <c:dLbls>
          <c:showLegendKey val="0"/>
          <c:showVal val="0"/>
          <c:showCatName val="0"/>
          <c:showSerName val="0"/>
          <c:showPercent val="0"/>
          <c:showBubbleSize val="0"/>
        </c:dLbls>
        <c:gapWidth val="219"/>
        <c:overlap val="-27"/>
        <c:axId val="1218901255"/>
        <c:axId val="2133360471"/>
      </c:barChart>
      <c:catAx>
        <c:axId val="1218901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2133360471"/>
        <c:crosses val="autoZero"/>
        <c:auto val="1"/>
        <c:lblAlgn val="ctr"/>
        <c:lblOffset val="100"/>
        <c:noMultiLvlLbl val="0"/>
      </c:catAx>
      <c:valAx>
        <c:axId val="2133360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2189012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legend>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a:t>11.6.2 NO2 Biossido di azoto. Concentrazione media annuale nei comuni capoluogo di provincia/città metropolitana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4F32-41D2-A45B-1DA7D6DD22E3}"/>
              </c:ext>
            </c:extLst>
          </c:dPt>
          <c:dPt>
            <c:idx val="1"/>
            <c:invertIfNegative val="0"/>
            <c:bubble3D val="0"/>
            <c:spPr>
              <a:solidFill>
                <a:srgbClr val="7B1B02"/>
              </a:solidFill>
              <a:ln>
                <a:noFill/>
              </a:ln>
              <a:effectLst/>
            </c:spPr>
            <c:extLst>
              <c:ext xmlns:c16="http://schemas.microsoft.com/office/drawing/2014/chart" uri="{C3380CC4-5D6E-409C-BE32-E72D297353CC}">
                <c16:uniqueId val="{00000003-4F32-41D2-A45B-1DA7D6DD22E3}"/>
              </c:ext>
            </c:extLst>
          </c:dPt>
          <c:cat>
            <c:strRef>
              <c:f>'[Misure_statistiche_2004_2022.xlsx]Grafici Goal 11'!$H$33:$H$34</c:f>
              <c:strCache>
                <c:ptCount val="2"/>
                <c:pt idx="0">
                  <c:v>Italia</c:v>
                </c:pt>
                <c:pt idx="1">
                  <c:v>Salerno</c:v>
                </c:pt>
              </c:strCache>
            </c:strRef>
          </c:cat>
          <c:val>
            <c:numRef>
              <c:f>'[Misure_statistiche_2004_2022.xlsx]Grafici Goal 11'!$I$33:$I$34</c:f>
              <c:numCache>
                <c:formatCode>General</c:formatCode>
                <c:ptCount val="2"/>
                <c:pt idx="0">
                  <c:v>14</c:v>
                </c:pt>
                <c:pt idx="1">
                  <c:v>18</c:v>
                </c:pt>
              </c:numCache>
            </c:numRef>
          </c:val>
          <c:extLst>
            <c:ext xmlns:c16="http://schemas.microsoft.com/office/drawing/2014/chart" uri="{C3380CC4-5D6E-409C-BE32-E72D297353CC}">
              <c16:uniqueId val="{00000004-4F32-41D2-A45B-1DA7D6DD22E3}"/>
            </c:ext>
          </c:extLst>
        </c:ser>
        <c:dLbls>
          <c:showLegendKey val="0"/>
          <c:showVal val="0"/>
          <c:showCatName val="0"/>
          <c:showSerName val="0"/>
          <c:showPercent val="0"/>
          <c:showBubbleSize val="0"/>
        </c:dLbls>
        <c:gapWidth val="219"/>
        <c:overlap val="-27"/>
        <c:axId val="1522003055"/>
        <c:axId val="1639894927"/>
      </c:barChart>
      <c:catAx>
        <c:axId val="1522003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639894927"/>
        <c:crosses val="autoZero"/>
        <c:auto val="1"/>
        <c:lblAlgn val="ctr"/>
        <c:lblOffset val="100"/>
        <c:noMultiLvlLbl val="0"/>
      </c:catAx>
      <c:valAx>
        <c:axId val="16398949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5220030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a:t>11.6.2 O3 Ozono. Numero di giorni di superamento dell'obiettivo nei comuni capoluogo di provincia/città metropolitana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spPr>
            <a:solidFill>
              <a:schemeClr val="accent4"/>
            </a:solidFill>
            <a:ln>
              <a:noFill/>
            </a:ln>
            <a:effectLst/>
          </c:spPr>
          <c:invertIfNegative val="0"/>
          <c:cat>
            <c:strRef>
              <c:f>'[Misure_statistiche_2004_2022.xlsx]Grafici Goal 11'!$H$37:$H$38</c:f>
              <c:strCache>
                <c:ptCount val="2"/>
                <c:pt idx="0">
                  <c:v>Italia</c:v>
                </c:pt>
                <c:pt idx="1">
                  <c:v>Salerno</c:v>
                </c:pt>
              </c:strCache>
            </c:strRef>
          </c:cat>
          <c:val>
            <c:numRef>
              <c:f>'[Misure_statistiche_2004_2022.xlsx]Grafici Goal 11'!$I$37:$I$38</c:f>
              <c:numCache>
                <c:formatCode>General</c:formatCode>
                <c:ptCount val="2"/>
                <c:pt idx="0">
                  <c:v>82</c:v>
                </c:pt>
                <c:pt idx="1">
                  <c:v>0</c:v>
                </c:pt>
              </c:numCache>
            </c:numRef>
          </c:val>
          <c:extLst>
            <c:ext xmlns:c16="http://schemas.microsoft.com/office/drawing/2014/chart" uri="{C3380CC4-5D6E-409C-BE32-E72D297353CC}">
              <c16:uniqueId val="{00000000-848B-4530-852F-DEDA61294DA7}"/>
            </c:ext>
          </c:extLst>
        </c:ser>
        <c:dLbls>
          <c:showLegendKey val="0"/>
          <c:showVal val="0"/>
          <c:showCatName val="0"/>
          <c:showSerName val="0"/>
          <c:showPercent val="0"/>
          <c:showBubbleSize val="0"/>
        </c:dLbls>
        <c:gapWidth val="219"/>
        <c:overlap val="-27"/>
        <c:axId val="1568738447"/>
        <c:axId val="1264429759"/>
      </c:barChart>
      <c:catAx>
        <c:axId val="1568738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264429759"/>
        <c:crosses val="autoZero"/>
        <c:auto val="1"/>
        <c:lblAlgn val="ctr"/>
        <c:lblOffset val="100"/>
        <c:noMultiLvlLbl val="0"/>
      </c:catAx>
      <c:valAx>
        <c:axId val="12644297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5687384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a:t>7.2.1 Percentuale consumi di energia da fonti rinnovabili nel settore trasporti (in percentuale del consumo finale lordo di energia)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manualLayout>
          <c:layoutTarget val="inner"/>
          <c:xMode val="edge"/>
          <c:yMode val="edge"/>
          <c:x val="9.7136482939632549E-2"/>
          <c:y val="0.35310185185185183"/>
          <c:w val="0.90286351706036749"/>
          <c:h val="0.56264690871974332"/>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2108-459F-9076-F5B7D92FD697}"/>
              </c:ext>
            </c:extLst>
          </c:dPt>
          <c:dPt>
            <c:idx val="1"/>
            <c:invertIfNegative val="0"/>
            <c:bubble3D val="0"/>
            <c:spPr>
              <a:solidFill>
                <a:srgbClr val="92D050"/>
              </a:solidFill>
              <a:ln>
                <a:noFill/>
              </a:ln>
              <a:effectLst/>
            </c:spPr>
            <c:extLst>
              <c:ext xmlns:c16="http://schemas.microsoft.com/office/drawing/2014/chart" uri="{C3380CC4-5D6E-409C-BE32-E72D297353CC}">
                <c16:uniqueId val="{00000003-2108-459F-9076-F5B7D92FD697}"/>
              </c:ext>
            </c:extLst>
          </c:dPt>
          <c:dPt>
            <c:idx val="2"/>
            <c:invertIfNegative val="0"/>
            <c:bubble3D val="0"/>
            <c:spPr>
              <a:solidFill>
                <a:srgbClr val="C00000"/>
              </a:solidFill>
              <a:ln>
                <a:noFill/>
              </a:ln>
              <a:effectLst/>
            </c:spPr>
            <c:extLst>
              <c:ext xmlns:c16="http://schemas.microsoft.com/office/drawing/2014/chart" uri="{C3380CC4-5D6E-409C-BE32-E72D297353CC}">
                <c16:uniqueId val="{00000005-2108-459F-9076-F5B7D92FD697}"/>
              </c:ext>
            </c:extLst>
          </c:dPt>
          <c:dPt>
            <c:idx val="3"/>
            <c:invertIfNegative val="0"/>
            <c:bubble3D val="0"/>
            <c:spPr>
              <a:solidFill>
                <a:srgbClr val="7030A0"/>
              </a:solidFill>
              <a:ln>
                <a:noFill/>
              </a:ln>
              <a:effectLst/>
            </c:spPr>
            <c:extLst>
              <c:ext xmlns:c16="http://schemas.microsoft.com/office/drawing/2014/chart" uri="{C3380CC4-5D6E-409C-BE32-E72D297353CC}">
                <c16:uniqueId val="{00000007-2108-459F-9076-F5B7D92FD697}"/>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9-2108-459F-9076-F5B7D92FD697}"/>
              </c:ext>
            </c:extLst>
          </c:dPt>
          <c:cat>
            <c:strRef>
              <c:f>'[Misure_statistiche_2004_2022.xlsx]Grafici Goal 7'!$F$29:$F$33</c:f>
              <c:strCache>
                <c:ptCount val="5"/>
                <c:pt idx="0">
                  <c:v>Campania</c:v>
                </c:pt>
                <c:pt idx="1">
                  <c:v>Sud</c:v>
                </c:pt>
                <c:pt idx="2">
                  <c:v>Centro</c:v>
                </c:pt>
                <c:pt idx="3">
                  <c:v>Nord</c:v>
                </c:pt>
                <c:pt idx="4">
                  <c:v>Italia</c:v>
                </c:pt>
              </c:strCache>
            </c:strRef>
          </c:cat>
          <c:val>
            <c:numRef>
              <c:f>'[Misure_statistiche_2004_2022.xlsx]Grafici Goal 7'!$G$29:$G$33</c:f>
              <c:numCache>
                <c:formatCode>General</c:formatCode>
                <c:ptCount val="5"/>
                <c:pt idx="0">
                  <c:v>7.3</c:v>
                </c:pt>
                <c:pt idx="1">
                  <c:v>8.3000000000000007</c:v>
                </c:pt>
                <c:pt idx="2">
                  <c:v>9.4</c:v>
                </c:pt>
                <c:pt idx="3">
                  <c:v>9.4</c:v>
                </c:pt>
                <c:pt idx="4">
                  <c:v>9</c:v>
                </c:pt>
              </c:numCache>
            </c:numRef>
          </c:val>
          <c:extLst>
            <c:ext xmlns:c16="http://schemas.microsoft.com/office/drawing/2014/chart" uri="{C3380CC4-5D6E-409C-BE32-E72D297353CC}">
              <c16:uniqueId val="{0000000A-2108-459F-9076-F5B7D92FD697}"/>
            </c:ext>
          </c:extLst>
        </c:ser>
        <c:dLbls>
          <c:showLegendKey val="0"/>
          <c:showVal val="0"/>
          <c:showCatName val="0"/>
          <c:showSerName val="0"/>
          <c:showPercent val="0"/>
          <c:showBubbleSize val="0"/>
        </c:dLbls>
        <c:gapWidth val="219"/>
        <c:overlap val="-27"/>
        <c:axId val="670552392"/>
        <c:axId val="670555992"/>
      </c:barChart>
      <c:catAx>
        <c:axId val="670552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670555992"/>
        <c:crosses val="autoZero"/>
        <c:auto val="1"/>
        <c:lblAlgn val="ctr"/>
        <c:lblOffset val="100"/>
        <c:noMultiLvlLbl val="0"/>
      </c:catAx>
      <c:valAx>
        <c:axId val="670555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670552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spc="0" baseline="0" noProof="0">
                <a:solidFill>
                  <a:srgbClr val="043A5B">
                    <a:lumMod val="65000"/>
                    <a:lumOff val="35000"/>
                  </a:srgbClr>
                </a:solidFill>
                <a:latin typeface="+mn-lt"/>
                <a:ea typeface="+mn-ea"/>
                <a:cs typeface="+mn-cs"/>
              </a:defRPr>
            </a:pPr>
            <a:r>
              <a:rPr lang="en-US" sz="1400" b="1" i="0" u="none" strike="noStrike" kern="1200" spc="0" baseline="0" noProof="0">
                <a:solidFill>
                  <a:srgbClr val="043A5B">
                    <a:lumMod val="65000"/>
                    <a:lumOff val="35000"/>
                  </a:srgbClr>
                </a:solidFill>
                <a:latin typeface="+mn-lt"/>
                <a:ea typeface="+mn-ea"/>
                <a:cs typeface="+mn-cs"/>
              </a:rPr>
              <a:t>7.2.1 - </a:t>
            </a:r>
            <a:r>
              <a:rPr lang="en-US" sz="1400" b="1" i="0" u="none" strike="noStrike" kern="1200" spc="0" baseline="0" noProof="0" err="1">
                <a:solidFill>
                  <a:srgbClr val="043A5B">
                    <a:lumMod val="65000"/>
                    <a:lumOff val="35000"/>
                  </a:srgbClr>
                </a:solidFill>
                <a:latin typeface="+mn-lt"/>
                <a:ea typeface="+mn-ea"/>
                <a:cs typeface="+mn-cs"/>
              </a:rPr>
              <a:t>Consumi</a:t>
            </a:r>
            <a:r>
              <a:rPr lang="en-US" sz="1400" b="1" i="0" u="none" strike="noStrike" kern="1200" spc="0" baseline="0" noProof="0">
                <a:solidFill>
                  <a:srgbClr val="043A5B">
                    <a:lumMod val="65000"/>
                    <a:lumOff val="35000"/>
                  </a:srgbClr>
                </a:solidFill>
                <a:latin typeface="+mn-lt"/>
                <a:ea typeface="+mn-ea"/>
                <a:cs typeface="+mn-cs"/>
              </a:rPr>
              <a:t> di </a:t>
            </a:r>
            <a:r>
              <a:rPr lang="en-US" sz="1400" b="1" i="0" u="none" strike="noStrike" kern="1200" spc="0" baseline="0" noProof="0" err="1">
                <a:solidFill>
                  <a:srgbClr val="043A5B">
                    <a:lumMod val="65000"/>
                    <a:lumOff val="35000"/>
                  </a:srgbClr>
                </a:solidFill>
                <a:latin typeface="+mn-lt"/>
                <a:ea typeface="+mn-ea"/>
                <a:cs typeface="+mn-cs"/>
              </a:rPr>
              <a:t>energia</a:t>
            </a:r>
            <a:r>
              <a:rPr lang="en-US" sz="1400" b="1" i="0" u="none" strike="noStrike" kern="1200" spc="0" baseline="0" noProof="0">
                <a:solidFill>
                  <a:srgbClr val="043A5B">
                    <a:lumMod val="65000"/>
                    <a:lumOff val="35000"/>
                  </a:srgbClr>
                </a:solidFill>
                <a:latin typeface="+mn-lt"/>
                <a:ea typeface="+mn-ea"/>
                <a:cs typeface="+mn-cs"/>
              </a:rPr>
              <a:t> da </a:t>
            </a:r>
            <a:r>
              <a:rPr lang="en-US" sz="1400" b="1" i="0" u="none" strike="noStrike" kern="1200" spc="0" baseline="0" noProof="0" err="1">
                <a:solidFill>
                  <a:srgbClr val="043A5B">
                    <a:lumMod val="65000"/>
                    <a:lumOff val="35000"/>
                  </a:srgbClr>
                </a:solidFill>
                <a:latin typeface="+mn-lt"/>
                <a:ea typeface="+mn-ea"/>
                <a:cs typeface="+mn-cs"/>
              </a:rPr>
              <a:t>fonti</a:t>
            </a:r>
            <a:r>
              <a:rPr lang="en-US" sz="1400" b="1" i="0" u="none" strike="noStrike" kern="1200" spc="0" baseline="0" noProof="0">
                <a:solidFill>
                  <a:srgbClr val="043A5B">
                    <a:lumMod val="65000"/>
                    <a:lumOff val="35000"/>
                  </a:srgbClr>
                </a:solidFill>
                <a:latin typeface="+mn-lt"/>
                <a:ea typeface="+mn-ea"/>
                <a:cs typeface="+mn-cs"/>
              </a:rPr>
              <a:t> </a:t>
            </a:r>
            <a:r>
              <a:rPr lang="en-US" sz="1400" b="1" i="0" u="none" strike="noStrike" kern="1200" spc="0" baseline="0" noProof="0" err="1">
                <a:solidFill>
                  <a:srgbClr val="043A5B">
                    <a:lumMod val="65000"/>
                    <a:lumOff val="35000"/>
                  </a:srgbClr>
                </a:solidFill>
                <a:latin typeface="+mn-lt"/>
                <a:ea typeface="+mn-ea"/>
                <a:cs typeface="+mn-cs"/>
              </a:rPr>
              <a:t>rinnovabili</a:t>
            </a:r>
            <a:r>
              <a:rPr lang="en-US" sz="1400" b="1" i="0" u="none" strike="noStrike" kern="1200" spc="0" baseline="0" noProof="0">
                <a:solidFill>
                  <a:srgbClr val="043A5B">
                    <a:lumMod val="65000"/>
                    <a:lumOff val="35000"/>
                  </a:srgbClr>
                </a:solidFill>
                <a:latin typeface="+mn-lt"/>
                <a:ea typeface="+mn-ea"/>
                <a:cs typeface="+mn-cs"/>
              </a:rPr>
              <a:t> (</a:t>
            </a:r>
            <a:r>
              <a:rPr lang="en-US" sz="1400" b="1" i="0" u="none" strike="noStrike" kern="1200" spc="0" baseline="0" noProof="0" err="1">
                <a:solidFill>
                  <a:srgbClr val="043A5B">
                    <a:lumMod val="65000"/>
                    <a:lumOff val="35000"/>
                  </a:srgbClr>
                </a:solidFill>
                <a:latin typeface="+mn-lt"/>
                <a:ea typeface="+mn-ea"/>
                <a:cs typeface="+mn-cs"/>
              </a:rPr>
              <a:t>escluso</a:t>
            </a:r>
            <a:r>
              <a:rPr lang="en-US" sz="1400" b="1" i="0" u="none" strike="noStrike" kern="1200" spc="0" baseline="0" noProof="0">
                <a:solidFill>
                  <a:srgbClr val="043A5B">
                    <a:lumMod val="65000"/>
                    <a:lumOff val="35000"/>
                  </a:srgbClr>
                </a:solidFill>
                <a:latin typeface="+mn-lt"/>
                <a:ea typeface="+mn-ea"/>
                <a:cs typeface="+mn-cs"/>
              </a:rPr>
              <a:t> </a:t>
            </a:r>
            <a:r>
              <a:rPr lang="en-US" sz="1400" b="1" i="0" u="none" strike="noStrike" kern="1200" spc="0" baseline="0" noProof="0" err="1">
                <a:solidFill>
                  <a:srgbClr val="043A5B">
                    <a:lumMod val="65000"/>
                    <a:lumOff val="35000"/>
                  </a:srgbClr>
                </a:solidFill>
                <a:latin typeface="+mn-lt"/>
                <a:ea typeface="+mn-ea"/>
                <a:cs typeface="+mn-cs"/>
              </a:rPr>
              <a:t>settore</a:t>
            </a:r>
            <a:r>
              <a:rPr lang="en-US" sz="1400" b="1" i="0" u="none" strike="noStrike" kern="1200" spc="0" baseline="0" noProof="0">
                <a:solidFill>
                  <a:srgbClr val="043A5B">
                    <a:lumMod val="65000"/>
                    <a:lumOff val="35000"/>
                  </a:srgbClr>
                </a:solidFill>
                <a:latin typeface="+mn-lt"/>
                <a:ea typeface="+mn-ea"/>
                <a:cs typeface="+mn-cs"/>
              </a:rPr>
              <a:t> </a:t>
            </a:r>
            <a:r>
              <a:rPr lang="en-US" sz="1400" b="1" i="0" u="none" strike="noStrike" kern="1200" spc="0" baseline="0" noProof="0" err="1">
                <a:solidFill>
                  <a:srgbClr val="043A5B">
                    <a:lumMod val="65000"/>
                    <a:lumOff val="35000"/>
                  </a:srgbClr>
                </a:solidFill>
                <a:latin typeface="+mn-lt"/>
                <a:ea typeface="+mn-ea"/>
                <a:cs typeface="+mn-cs"/>
              </a:rPr>
              <a:t>trasporti</a:t>
            </a:r>
            <a:r>
              <a:rPr lang="en-US" sz="1400" b="1" i="0" u="none" strike="noStrike" kern="1200" spc="0" baseline="0" noProof="0">
                <a:solidFill>
                  <a:srgbClr val="043A5B">
                    <a:lumMod val="65000"/>
                    <a:lumOff val="35000"/>
                  </a:srgbClr>
                </a:solidFill>
                <a:latin typeface="+mn-lt"/>
                <a:ea typeface="+mn-ea"/>
                <a:cs typeface="+mn-cs"/>
              </a:rPr>
              <a:t>) in </a:t>
            </a:r>
            <a:r>
              <a:rPr lang="en-US" sz="1400" b="1" i="0" u="none" strike="noStrike" kern="1200" spc="0" baseline="0" noProof="0" err="1">
                <a:solidFill>
                  <a:srgbClr val="043A5B">
                    <a:lumMod val="65000"/>
                    <a:lumOff val="35000"/>
                  </a:srgbClr>
                </a:solidFill>
                <a:latin typeface="+mn-lt"/>
                <a:ea typeface="+mn-ea"/>
                <a:cs typeface="+mn-cs"/>
              </a:rPr>
              <a:t>percentuale</a:t>
            </a:r>
            <a:r>
              <a:rPr lang="en-US" sz="1400" b="1" i="0" u="none" strike="noStrike" kern="1200" spc="0" baseline="0" noProof="0">
                <a:solidFill>
                  <a:srgbClr val="043A5B">
                    <a:lumMod val="65000"/>
                    <a:lumOff val="35000"/>
                  </a:srgbClr>
                </a:solidFill>
                <a:latin typeface="+mn-lt"/>
                <a:ea typeface="+mn-ea"/>
                <a:cs typeface="+mn-cs"/>
              </a:rPr>
              <a:t> del </a:t>
            </a:r>
            <a:r>
              <a:rPr lang="en-US" sz="1400" b="1" i="0" u="none" strike="noStrike" kern="1200" spc="0" baseline="0" noProof="0" err="1">
                <a:solidFill>
                  <a:srgbClr val="043A5B">
                    <a:lumMod val="65000"/>
                    <a:lumOff val="35000"/>
                  </a:srgbClr>
                </a:solidFill>
                <a:latin typeface="+mn-lt"/>
                <a:ea typeface="+mn-ea"/>
                <a:cs typeface="+mn-cs"/>
              </a:rPr>
              <a:t>consumo</a:t>
            </a:r>
            <a:r>
              <a:rPr lang="en-US" sz="1400" b="1" i="0" u="none" strike="noStrike" kern="1200" spc="0" baseline="0" noProof="0">
                <a:solidFill>
                  <a:srgbClr val="043A5B">
                    <a:lumMod val="65000"/>
                    <a:lumOff val="35000"/>
                  </a:srgbClr>
                </a:solidFill>
                <a:latin typeface="+mn-lt"/>
                <a:ea typeface="+mn-ea"/>
                <a:cs typeface="+mn-cs"/>
              </a:rPr>
              <a:t> finale </a:t>
            </a:r>
            <a:r>
              <a:rPr lang="en-US" sz="1400" b="1" i="0" u="none" strike="noStrike" kern="1200" spc="0" baseline="0" noProof="0" err="1">
                <a:solidFill>
                  <a:srgbClr val="043A5B">
                    <a:lumMod val="65000"/>
                    <a:lumOff val="35000"/>
                  </a:srgbClr>
                </a:solidFill>
                <a:latin typeface="+mn-lt"/>
                <a:ea typeface="+mn-ea"/>
                <a:cs typeface="+mn-cs"/>
              </a:rPr>
              <a:t>lordo</a:t>
            </a:r>
            <a:r>
              <a:rPr lang="en-US" sz="1400" b="1" i="0" u="none" strike="noStrike" kern="1200" spc="0" baseline="0" noProof="0">
                <a:solidFill>
                  <a:srgbClr val="043A5B">
                    <a:lumMod val="65000"/>
                    <a:lumOff val="35000"/>
                  </a:srgbClr>
                </a:solidFill>
                <a:latin typeface="+mn-lt"/>
                <a:ea typeface="+mn-ea"/>
                <a:cs typeface="+mn-cs"/>
              </a:rPr>
              <a:t> di </a:t>
            </a:r>
            <a:r>
              <a:rPr lang="en-US" sz="1400" b="1" i="0" u="none" strike="noStrike" kern="1200" spc="0" baseline="0" noProof="0" err="1">
                <a:solidFill>
                  <a:srgbClr val="043A5B">
                    <a:lumMod val="65000"/>
                    <a:lumOff val="35000"/>
                  </a:srgbClr>
                </a:solidFill>
                <a:latin typeface="+mn-lt"/>
                <a:ea typeface="+mn-ea"/>
                <a:cs typeface="+mn-cs"/>
              </a:rPr>
              <a:t>energia</a:t>
            </a:r>
            <a:endParaRPr lang="en-US" sz="1400" b="1" i="0" u="none" strike="noStrike" kern="1200" spc="0" baseline="0" noProof="0">
              <a:solidFill>
                <a:srgbClr val="043A5B">
                  <a:lumMod val="65000"/>
                  <a:lumOff val="35000"/>
                </a:srgbClr>
              </a:solidFill>
              <a:latin typeface="+mn-lt"/>
              <a:ea typeface="+mn-ea"/>
              <a:cs typeface="+mn-cs"/>
            </a:endParaRPr>
          </a:p>
        </c:rich>
      </c:tx>
      <c:overlay val="0"/>
      <c:spPr>
        <a:noFill/>
        <a:ln>
          <a:noFill/>
        </a:ln>
        <a:effectLst/>
      </c:spPr>
      <c:txPr>
        <a:bodyPr rot="0" spcFirstLastPara="1" vertOverflow="ellipsis" vert="horz" wrap="square" anchor="ctr" anchorCtr="1"/>
        <a:lstStyle/>
        <a:p>
          <a:pPr>
            <a:defRPr lang="en-US" sz="1400" b="1" i="0" u="none" strike="noStrike" kern="1200" spc="0" baseline="0" noProof="0">
              <a:solidFill>
                <a:srgbClr val="043A5B">
                  <a:lumMod val="65000"/>
                  <a:lumOff val="35000"/>
                </a:srgbClr>
              </a:solidFill>
              <a:latin typeface="+mn-lt"/>
              <a:ea typeface="+mn-ea"/>
              <a:cs typeface="+mn-cs"/>
            </a:defRPr>
          </a:pPr>
          <a:endParaRPr lang="en-IT"/>
        </a:p>
      </c:txPr>
    </c:title>
    <c:autoTitleDeleted val="0"/>
    <c:plotArea>
      <c:layout/>
      <c:barChart>
        <c:barDir val="bar"/>
        <c:grouping val="clustered"/>
        <c:varyColors val="0"/>
        <c:ser>
          <c:idx val="0"/>
          <c:order val="0"/>
          <c:spPr>
            <a:solidFill>
              <a:schemeClr val="accent1"/>
            </a:solidFill>
            <a:ln w="25400">
              <a:noFill/>
            </a:ln>
            <a:effectLst/>
          </c:spPr>
          <c:invertIfNegative val="0"/>
          <c:dPt>
            <c:idx val="0"/>
            <c:invertIfNegative val="0"/>
            <c:bubble3D val="0"/>
            <c:spPr>
              <a:solidFill>
                <a:schemeClr val="accent1"/>
              </a:solidFill>
              <a:ln w="25400">
                <a:noFill/>
              </a:ln>
              <a:effectLst/>
            </c:spPr>
            <c:extLst>
              <c:ext xmlns:c16="http://schemas.microsoft.com/office/drawing/2014/chart" uri="{C3380CC4-5D6E-409C-BE32-E72D297353CC}">
                <c16:uniqueId val="{00000001-9C07-4142-98DA-579770091A7C}"/>
              </c:ext>
            </c:extLst>
          </c:dPt>
          <c:dPt>
            <c:idx val="1"/>
            <c:invertIfNegative val="0"/>
            <c:bubble3D val="0"/>
            <c:spPr>
              <a:solidFill>
                <a:srgbClr val="92D050"/>
              </a:solidFill>
              <a:ln w="25400">
                <a:noFill/>
              </a:ln>
              <a:effectLst/>
            </c:spPr>
            <c:extLst>
              <c:ext xmlns:c16="http://schemas.microsoft.com/office/drawing/2014/chart" uri="{C3380CC4-5D6E-409C-BE32-E72D297353CC}">
                <c16:uniqueId val="{00000003-9C07-4142-98DA-579770091A7C}"/>
              </c:ext>
            </c:extLst>
          </c:dPt>
          <c:dPt>
            <c:idx val="2"/>
            <c:invertIfNegative val="0"/>
            <c:bubble3D val="0"/>
            <c:spPr>
              <a:solidFill>
                <a:srgbClr val="C00000"/>
              </a:solidFill>
              <a:ln w="25400">
                <a:noFill/>
              </a:ln>
              <a:effectLst/>
            </c:spPr>
            <c:extLst>
              <c:ext xmlns:c16="http://schemas.microsoft.com/office/drawing/2014/chart" uri="{C3380CC4-5D6E-409C-BE32-E72D297353CC}">
                <c16:uniqueId val="{00000005-9C07-4142-98DA-579770091A7C}"/>
              </c:ext>
            </c:extLst>
          </c:dPt>
          <c:dPt>
            <c:idx val="3"/>
            <c:invertIfNegative val="0"/>
            <c:bubble3D val="0"/>
            <c:spPr>
              <a:solidFill>
                <a:srgbClr val="7030A0"/>
              </a:solidFill>
              <a:ln w="25400">
                <a:noFill/>
              </a:ln>
              <a:effectLst/>
            </c:spPr>
            <c:extLst>
              <c:ext xmlns:c16="http://schemas.microsoft.com/office/drawing/2014/chart" uri="{C3380CC4-5D6E-409C-BE32-E72D297353CC}">
                <c16:uniqueId val="{00000007-9C07-4142-98DA-579770091A7C}"/>
              </c:ext>
            </c:extLst>
          </c:dPt>
          <c:dPt>
            <c:idx val="4"/>
            <c:invertIfNegative val="0"/>
            <c:bubble3D val="0"/>
            <c:spPr>
              <a:solidFill>
                <a:schemeClr val="accent4"/>
              </a:solidFill>
              <a:ln w="25400">
                <a:noFill/>
              </a:ln>
              <a:effectLst/>
            </c:spPr>
            <c:extLst>
              <c:ext xmlns:c16="http://schemas.microsoft.com/office/drawing/2014/chart" uri="{C3380CC4-5D6E-409C-BE32-E72D297353CC}">
                <c16:uniqueId val="{00000009-9C07-4142-98DA-579770091A7C}"/>
              </c:ext>
            </c:extLst>
          </c:dPt>
          <c:cat>
            <c:strRef>
              <c:f>'[Misure_statistiche_2004_2022.xlsx]Grafici Goal 7'!$F$42:$F$46</c:f>
              <c:strCache>
                <c:ptCount val="5"/>
                <c:pt idx="0">
                  <c:v>Campania</c:v>
                </c:pt>
                <c:pt idx="1">
                  <c:v>Sud</c:v>
                </c:pt>
                <c:pt idx="2">
                  <c:v>Centro</c:v>
                </c:pt>
                <c:pt idx="3">
                  <c:v>Nord</c:v>
                </c:pt>
                <c:pt idx="4">
                  <c:v>Italia</c:v>
                </c:pt>
              </c:strCache>
            </c:strRef>
          </c:cat>
          <c:val>
            <c:numRef>
              <c:f>'[Misure_statistiche_2004_2022.xlsx]Grafici Goal 7'!$G$42:$G$46</c:f>
              <c:numCache>
                <c:formatCode>General</c:formatCode>
                <c:ptCount val="5"/>
                <c:pt idx="0">
                  <c:v>17.100000000000001</c:v>
                </c:pt>
                <c:pt idx="1">
                  <c:v>23</c:v>
                </c:pt>
                <c:pt idx="2">
                  <c:v>14</c:v>
                </c:pt>
                <c:pt idx="3">
                  <c:v>16.399999999999999</c:v>
                </c:pt>
                <c:pt idx="4">
                  <c:v>17.100000000000001</c:v>
                </c:pt>
              </c:numCache>
            </c:numRef>
          </c:val>
          <c:extLst>
            <c:ext xmlns:c16="http://schemas.microsoft.com/office/drawing/2014/chart" uri="{C3380CC4-5D6E-409C-BE32-E72D297353CC}">
              <c16:uniqueId val="{0000000A-9C07-4142-98DA-579770091A7C}"/>
            </c:ext>
          </c:extLst>
        </c:ser>
        <c:dLbls>
          <c:showLegendKey val="0"/>
          <c:showVal val="0"/>
          <c:showCatName val="0"/>
          <c:showSerName val="0"/>
          <c:showPercent val="0"/>
          <c:showBubbleSize val="0"/>
        </c:dLbls>
        <c:gapWidth val="219"/>
        <c:axId val="677554608"/>
        <c:axId val="677549208"/>
      </c:barChart>
      <c:catAx>
        <c:axId val="677554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677549208"/>
        <c:crosses val="autoZero"/>
        <c:auto val="1"/>
        <c:lblAlgn val="ctr"/>
        <c:lblOffset val="100"/>
        <c:noMultiLvlLbl val="0"/>
      </c:catAx>
      <c:valAx>
        <c:axId val="6775492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677554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7.2.1 - Consumi di energia da fonti rinnovabili nel settore termico (in percentuale del consumo finale lordo di energia)</a:t>
            </a:r>
          </a:p>
        </c:rich>
      </c:tx>
      <c:layout>
        <c:manualLayout>
          <c:xMode val="edge"/>
          <c:yMode val="edge"/>
          <c:x val="8.266666666666668E-2"/>
          <c:y val="5.55555555555555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bar"/>
        <c:grouping val="clustered"/>
        <c:varyColors val="0"/>
        <c:ser>
          <c:idx val="0"/>
          <c:order val="0"/>
          <c:spPr>
            <a:solidFill>
              <a:schemeClr val="accent1"/>
            </a:solidFill>
            <a:ln>
              <a:noFill/>
            </a:ln>
            <a:effectLst/>
          </c:spPr>
          <c:invertIfNegative val="0"/>
          <c:dPt>
            <c:idx val="1"/>
            <c:invertIfNegative val="0"/>
            <c:bubble3D val="0"/>
            <c:spPr>
              <a:solidFill>
                <a:srgbClr val="92D050"/>
              </a:solidFill>
              <a:ln>
                <a:noFill/>
              </a:ln>
              <a:effectLst/>
            </c:spPr>
            <c:extLst>
              <c:ext xmlns:c16="http://schemas.microsoft.com/office/drawing/2014/chart" uri="{C3380CC4-5D6E-409C-BE32-E72D297353CC}">
                <c16:uniqueId val="{00000001-A210-457D-B09D-4D942732BD19}"/>
              </c:ext>
            </c:extLst>
          </c:dPt>
          <c:dPt>
            <c:idx val="2"/>
            <c:invertIfNegative val="0"/>
            <c:bubble3D val="0"/>
            <c:spPr>
              <a:solidFill>
                <a:srgbClr val="C00000"/>
              </a:solidFill>
              <a:ln>
                <a:noFill/>
              </a:ln>
              <a:effectLst/>
            </c:spPr>
            <c:extLst>
              <c:ext xmlns:c16="http://schemas.microsoft.com/office/drawing/2014/chart" uri="{C3380CC4-5D6E-409C-BE32-E72D297353CC}">
                <c16:uniqueId val="{00000003-A210-457D-B09D-4D942732BD19}"/>
              </c:ext>
            </c:extLst>
          </c:dPt>
          <c:dPt>
            <c:idx val="3"/>
            <c:invertIfNegative val="0"/>
            <c:bubble3D val="0"/>
            <c:spPr>
              <a:solidFill>
                <a:srgbClr val="7030A0"/>
              </a:solidFill>
              <a:ln>
                <a:noFill/>
              </a:ln>
              <a:effectLst/>
            </c:spPr>
            <c:extLst>
              <c:ext xmlns:c16="http://schemas.microsoft.com/office/drawing/2014/chart" uri="{C3380CC4-5D6E-409C-BE32-E72D297353CC}">
                <c16:uniqueId val="{00000005-A210-457D-B09D-4D942732BD19}"/>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7-A210-457D-B09D-4D942732BD19}"/>
              </c:ext>
            </c:extLst>
          </c:dPt>
          <c:cat>
            <c:strRef>
              <c:f>'[Misure_statistiche_2004_2022.xlsx]Grafici Goal 7'!$F$35:$F$39</c:f>
              <c:strCache>
                <c:ptCount val="5"/>
                <c:pt idx="0">
                  <c:v>Campania</c:v>
                </c:pt>
                <c:pt idx="1">
                  <c:v>Sud</c:v>
                </c:pt>
                <c:pt idx="2">
                  <c:v>Centro</c:v>
                </c:pt>
                <c:pt idx="3">
                  <c:v>Nord</c:v>
                </c:pt>
                <c:pt idx="4">
                  <c:v>Italia</c:v>
                </c:pt>
              </c:strCache>
            </c:strRef>
          </c:cat>
          <c:val>
            <c:numRef>
              <c:f>'[Misure_statistiche_2004_2022.xlsx]Grafici Goal 7'!$G$35:$G$39</c:f>
              <c:numCache>
                <c:formatCode>General</c:formatCode>
                <c:ptCount val="5"/>
                <c:pt idx="0">
                  <c:v>31.4</c:v>
                </c:pt>
                <c:pt idx="1">
                  <c:v>25.7</c:v>
                </c:pt>
                <c:pt idx="2">
                  <c:v>19.5</c:v>
                </c:pt>
                <c:pt idx="3">
                  <c:v>17.8</c:v>
                </c:pt>
                <c:pt idx="4">
                  <c:v>19.7</c:v>
                </c:pt>
              </c:numCache>
            </c:numRef>
          </c:val>
          <c:extLst>
            <c:ext xmlns:c16="http://schemas.microsoft.com/office/drawing/2014/chart" uri="{C3380CC4-5D6E-409C-BE32-E72D297353CC}">
              <c16:uniqueId val="{00000008-A210-457D-B09D-4D942732BD19}"/>
            </c:ext>
          </c:extLst>
        </c:ser>
        <c:dLbls>
          <c:showLegendKey val="0"/>
          <c:showVal val="0"/>
          <c:showCatName val="0"/>
          <c:showSerName val="0"/>
          <c:showPercent val="0"/>
          <c:showBubbleSize val="0"/>
        </c:dLbls>
        <c:gapWidth val="219"/>
        <c:axId val="255497192"/>
        <c:axId val="181597655"/>
      </c:barChart>
      <c:catAx>
        <c:axId val="2554971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81597655"/>
        <c:crosses val="autoZero"/>
        <c:auto val="1"/>
        <c:lblAlgn val="ctr"/>
        <c:lblOffset val="100"/>
        <c:noMultiLvlLbl val="0"/>
      </c:catAx>
      <c:valAx>
        <c:axId val="1815976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255497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7.2.1 Percentuale quota di energia da fonti rinnovabili sul consumo finale lordo di energia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bar"/>
        <c:grouping val="clustered"/>
        <c:varyColors val="0"/>
        <c:ser>
          <c:idx val="0"/>
          <c:order val="0"/>
          <c:spPr>
            <a:solidFill>
              <a:schemeClr val="accent1"/>
            </a:solidFill>
            <a:ln>
              <a:noFill/>
            </a:ln>
            <a:effectLst/>
          </c:spPr>
          <c:invertIfNegative val="0"/>
          <c:dPt>
            <c:idx val="1"/>
            <c:invertIfNegative val="0"/>
            <c:bubble3D val="0"/>
            <c:spPr>
              <a:solidFill>
                <a:srgbClr val="92D050"/>
              </a:solidFill>
              <a:ln>
                <a:noFill/>
              </a:ln>
              <a:effectLst/>
            </c:spPr>
            <c:extLst>
              <c:ext xmlns:c16="http://schemas.microsoft.com/office/drawing/2014/chart" uri="{C3380CC4-5D6E-409C-BE32-E72D297353CC}">
                <c16:uniqueId val="{00000001-D2CB-4833-848F-8842D254E297}"/>
              </c:ext>
            </c:extLst>
          </c:dPt>
          <c:dPt>
            <c:idx val="2"/>
            <c:invertIfNegative val="0"/>
            <c:bubble3D val="0"/>
            <c:spPr>
              <a:solidFill>
                <a:srgbClr val="C00000"/>
              </a:solidFill>
              <a:ln>
                <a:noFill/>
              </a:ln>
              <a:effectLst/>
            </c:spPr>
            <c:extLst>
              <c:ext xmlns:c16="http://schemas.microsoft.com/office/drawing/2014/chart" uri="{C3380CC4-5D6E-409C-BE32-E72D297353CC}">
                <c16:uniqueId val="{00000003-D2CB-4833-848F-8842D254E297}"/>
              </c:ext>
            </c:extLst>
          </c:dPt>
          <c:dPt>
            <c:idx val="3"/>
            <c:invertIfNegative val="0"/>
            <c:bubble3D val="0"/>
            <c:spPr>
              <a:solidFill>
                <a:srgbClr val="7030A0"/>
              </a:solidFill>
              <a:ln>
                <a:noFill/>
              </a:ln>
              <a:effectLst/>
            </c:spPr>
            <c:extLst>
              <c:ext xmlns:c16="http://schemas.microsoft.com/office/drawing/2014/chart" uri="{C3380CC4-5D6E-409C-BE32-E72D297353CC}">
                <c16:uniqueId val="{00000005-D2CB-4833-848F-8842D254E297}"/>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7-D2CB-4833-848F-8842D254E297}"/>
              </c:ext>
            </c:extLst>
          </c:dPt>
          <c:cat>
            <c:strRef>
              <c:f>'[Misure_statistiche_2004_2022.xlsx]Grafici Goal 7'!$F$21:$F$25</c:f>
              <c:strCache>
                <c:ptCount val="5"/>
                <c:pt idx="0">
                  <c:v>Campania</c:v>
                </c:pt>
                <c:pt idx="1">
                  <c:v>Sud</c:v>
                </c:pt>
                <c:pt idx="2">
                  <c:v>Centro</c:v>
                </c:pt>
                <c:pt idx="3">
                  <c:v>Nord</c:v>
                </c:pt>
                <c:pt idx="4">
                  <c:v>Italia</c:v>
                </c:pt>
              </c:strCache>
            </c:strRef>
          </c:cat>
          <c:val>
            <c:numRef>
              <c:f>'[Misure_statistiche_2004_2022.xlsx]Grafici Goal 7'!$G$21:$G$25</c:f>
              <c:numCache>
                <c:formatCode>General</c:formatCode>
                <c:ptCount val="5"/>
                <c:pt idx="0">
                  <c:v>18.3</c:v>
                </c:pt>
                <c:pt idx="1">
                  <c:v>24.2</c:v>
                </c:pt>
                <c:pt idx="2">
                  <c:v>15.2</c:v>
                </c:pt>
                <c:pt idx="3">
                  <c:v>17.399999999999999</c:v>
                </c:pt>
                <c:pt idx="4">
                  <c:v>18.2</c:v>
                </c:pt>
              </c:numCache>
            </c:numRef>
          </c:val>
          <c:extLst>
            <c:ext xmlns:c16="http://schemas.microsoft.com/office/drawing/2014/chart" uri="{C3380CC4-5D6E-409C-BE32-E72D297353CC}">
              <c16:uniqueId val="{00000008-D2CB-4833-848F-8842D254E297}"/>
            </c:ext>
          </c:extLst>
        </c:ser>
        <c:dLbls>
          <c:showLegendKey val="0"/>
          <c:showVal val="0"/>
          <c:showCatName val="0"/>
          <c:showSerName val="0"/>
          <c:showPercent val="0"/>
          <c:showBubbleSize val="0"/>
        </c:dLbls>
        <c:gapWidth val="219"/>
        <c:axId val="1958349312"/>
        <c:axId val="1958351040"/>
      </c:barChart>
      <c:catAx>
        <c:axId val="19583493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958351040"/>
        <c:crosses val="autoZero"/>
        <c:auto val="1"/>
        <c:lblAlgn val="ctr"/>
        <c:lblOffset val="100"/>
        <c:noMultiLvlLbl val="0"/>
      </c:catAx>
      <c:valAx>
        <c:axId val="19583510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9583493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b="1" i="0" u="none" strike="noStrike" baseline="0">
                <a:effectLst/>
              </a:rPr>
              <a:t>7.3.1 Intensità energetica del settore Industria</a:t>
            </a:r>
            <a:r>
              <a:rPr lang="en-GB" sz="1400" b="1" i="0" u="none" strike="noStrike" baseline="0"/>
              <a:t> Tonnellate equivalenti petrolio (TEP) per milione di euro</a:t>
            </a:r>
            <a:endParaRPr lang="en-GB"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1F43-411C-9463-D8368368D9D7}"/>
              </c:ext>
            </c:extLst>
          </c:dPt>
          <c:dPt>
            <c:idx val="1"/>
            <c:invertIfNegative val="0"/>
            <c:bubble3D val="0"/>
            <c:spPr>
              <a:solidFill>
                <a:srgbClr val="92D050"/>
              </a:solidFill>
              <a:ln>
                <a:noFill/>
              </a:ln>
              <a:effectLst/>
            </c:spPr>
            <c:extLst>
              <c:ext xmlns:c16="http://schemas.microsoft.com/office/drawing/2014/chart" uri="{C3380CC4-5D6E-409C-BE32-E72D297353CC}">
                <c16:uniqueId val="{00000003-1F43-411C-9463-D8368368D9D7}"/>
              </c:ext>
            </c:extLst>
          </c:dPt>
          <c:dPt>
            <c:idx val="2"/>
            <c:invertIfNegative val="0"/>
            <c:bubble3D val="0"/>
            <c:spPr>
              <a:solidFill>
                <a:srgbClr val="C00000"/>
              </a:solidFill>
              <a:ln>
                <a:noFill/>
              </a:ln>
              <a:effectLst/>
            </c:spPr>
            <c:extLst>
              <c:ext xmlns:c16="http://schemas.microsoft.com/office/drawing/2014/chart" uri="{C3380CC4-5D6E-409C-BE32-E72D297353CC}">
                <c16:uniqueId val="{00000005-1F43-411C-9463-D8368368D9D7}"/>
              </c:ext>
            </c:extLst>
          </c:dPt>
          <c:dPt>
            <c:idx val="3"/>
            <c:invertIfNegative val="0"/>
            <c:bubble3D val="0"/>
            <c:spPr>
              <a:solidFill>
                <a:srgbClr val="7030A0"/>
              </a:solidFill>
              <a:ln>
                <a:noFill/>
              </a:ln>
              <a:effectLst/>
            </c:spPr>
            <c:extLst>
              <c:ext xmlns:c16="http://schemas.microsoft.com/office/drawing/2014/chart" uri="{C3380CC4-5D6E-409C-BE32-E72D297353CC}">
                <c16:uniqueId val="{00000007-1F43-411C-9463-D8368368D9D7}"/>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9-1F43-411C-9463-D8368368D9D7}"/>
              </c:ext>
            </c:extLst>
          </c:dPt>
          <c:cat>
            <c:strRef>
              <c:f>'[Misure_statistiche_2004_2022.xlsx]Grafici Goal 7'!$F$15:$F$19</c:f>
              <c:strCache>
                <c:ptCount val="5"/>
                <c:pt idx="0">
                  <c:v>Campania</c:v>
                </c:pt>
                <c:pt idx="1">
                  <c:v>Sud</c:v>
                </c:pt>
                <c:pt idx="2">
                  <c:v>Centro</c:v>
                </c:pt>
                <c:pt idx="3">
                  <c:v>Nord</c:v>
                </c:pt>
                <c:pt idx="4">
                  <c:v>Italia</c:v>
                </c:pt>
              </c:strCache>
            </c:strRef>
          </c:cat>
          <c:val>
            <c:numRef>
              <c:f>'[Misure_statistiche_2004_2022.xlsx]Grafici Goal 7'!$G$15:$G$19</c:f>
              <c:numCache>
                <c:formatCode>General</c:formatCode>
                <c:ptCount val="5"/>
                <c:pt idx="0">
                  <c:v>53.56</c:v>
                </c:pt>
                <c:pt idx="1">
                  <c:v>106.05</c:v>
                </c:pt>
                <c:pt idx="2">
                  <c:v>73.8</c:v>
                </c:pt>
                <c:pt idx="3">
                  <c:v>78.81</c:v>
                </c:pt>
                <c:pt idx="4">
                  <c:v>92.13</c:v>
                </c:pt>
              </c:numCache>
            </c:numRef>
          </c:val>
          <c:extLst>
            <c:ext xmlns:c16="http://schemas.microsoft.com/office/drawing/2014/chart" uri="{C3380CC4-5D6E-409C-BE32-E72D297353CC}">
              <c16:uniqueId val="{0000000A-1F43-411C-9463-D8368368D9D7}"/>
            </c:ext>
          </c:extLst>
        </c:ser>
        <c:dLbls>
          <c:showLegendKey val="0"/>
          <c:showVal val="0"/>
          <c:showCatName val="0"/>
          <c:showSerName val="0"/>
          <c:showPercent val="0"/>
          <c:showBubbleSize val="0"/>
        </c:dLbls>
        <c:gapWidth val="219"/>
        <c:overlap val="-27"/>
        <c:axId val="1119343471"/>
        <c:axId val="1119267743"/>
      </c:barChart>
      <c:catAx>
        <c:axId val="1119343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119267743"/>
        <c:crosses val="autoZero"/>
        <c:auto val="1"/>
        <c:lblAlgn val="ctr"/>
        <c:lblOffset val="100"/>
        <c:noMultiLvlLbl val="0"/>
      </c:catAx>
      <c:valAx>
        <c:axId val="1119267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1193434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b="1" i="0" u="none" strike="noStrike" baseline="0">
                <a:effectLst/>
              </a:rPr>
              <a:t>7.3.1 Intensità energetica</a:t>
            </a:r>
            <a:r>
              <a:rPr lang="en-GB" sz="1400" b="1" i="0" u="none" strike="noStrike" baseline="0"/>
              <a:t> </a:t>
            </a:r>
            <a:r>
              <a:rPr lang="en-GB" sz="1400" b="1" i="0" u="none" strike="noStrike" baseline="0">
                <a:effectLst/>
              </a:rPr>
              <a:t>Tonnellate equivalenti petrolio (TEP) per milione di euro</a:t>
            </a:r>
            <a:r>
              <a:rPr lang="en-GB" sz="1400" b="1" i="0" u="none" strike="noStrike" baseline="0"/>
              <a:t> </a:t>
            </a:r>
            <a:endParaRPr lang="en-GB"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92D050"/>
              </a:solidFill>
              <a:ln>
                <a:noFill/>
              </a:ln>
              <a:effectLst/>
            </c:spPr>
            <c:extLst>
              <c:ext xmlns:c16="http://schemas.microsoft.com/office/drawing/2014/chart" uri="{C3380CC4-5D6E-409C-BE32-E72D297353CC}">
                <c16:uniqueId val="{00000001-282A-41D9-8728-70E338ADA4C0}"/>
              </c:ext>
            </c:extLst>
          </c:dPt>
          <c:dPt>
            <c:idx val="2"/>
            <c:invertIfNegative val="0"/>
            <c:bubble3D val="0"/>
            <c:spPr>
              <a:solidFill>
                <a:srgbClr val="C00000"/>
              </a:solidFill>
              <a:ln>
                <a:noFill/>
              </a:ln>
              <a:effectLst/>
            </c:spPr>
            <c:extLst>
              <c:ext xmlns:c16="http://schemas.microsoft.com/office/drawing/2014/chart" uri="{C3380CC4-5D6E-409C-BE32-E72D297353CC}">
                <c16:uniqueId val="{00000003-282A-41D9-8728-70E338ADA4C0}"/>
              </c:ext>
            </c:extLst>
          </c:dPt>
          <c:dPt>
            <c:idx val="3"/>
            <c:invertIfNegative val="0"/>
            <c:bubble3D val="0"/>
            <c:spPr>
              <a:solidFill>
                <a:srgbClr val="7030A0"/>
              </a:solidFill>
              <a:ln>
                <a:noFill/>
              </a:ln>
              <a:effectLst/>
            </c:spPr>
            <c:extLst>
              <c:ext xmlns:c16="http://schemas.microsoft.com/office/drawing/2014/chart" uri="{C3380CC4-5D6E-409C-BE32-E72D297353CC}">
                <c16:uniqueId val="{00000005-282A-41D9-8728-70E338ADA4C0}"/>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7-282A-41D9-8728-70E338ADA4C0}"/>
              </c:ext>
            </c:extLst>
          </c:dPt>
          <c:cat>
            <c:strRef>
              <c:f>'[Misure_statistiche_2004_2022.xlsx]Grafici Goal 7'!$F$9:$F$13</c:f>
              <c:strCache>
                <c:ptCount val="5"/>
                <c:pt idx="0">
                  <c:v>Campania</c:v>
                </c:pt>
                <c:pt idx="1">
                  <c:v>Sud</c:v>
                </c:pt>
                <c:pt idx="2">
                  <c:v>Centro</c:v>
                </c:pt>
                <c:pt idx="3">
                  <c:v>Nord</c:v>
                </c:pt>
                <c:pt idx="4">
                  <c:v>Italia</c:v>
                </c:pt>
              </c:strCache>
            </c:strRef>
          </c:cat>
          <c:val>
            <c:numRef>
              <c:f>'[Misure_statistiche_2004_2022.xlsx]Grafici Goal 7'!$G$9:$G$13</c:f>
              <c:numCache>
                <c:formatCode>General</c:formatCode>
                <c:ptCount val="5"/>
                <c:pt idx="0">
                  <c:v>73.56</c:v>
                </c:pt>
                <c:pt idx="1">
                  <c:v>104.92</c:v>
                </c:pt>
                <c:pt idx="2">
                  <c:v>83.54</c:v>
                </c:pt>
                <c:pt idx="3">
                  <c:v>85.49</c:v>
                </c:pt>
                <c:pt idx="4">
                  <c:v>91.43</c:v>
                </c:pt>
              </c:numCache>
            </c:numRef>
          </c:val>
          <c:extLst>
            <c:ext xmlns:c16="http://schemas.microsoft.com/office/drawing/2014/chart" uri="{C3380CC4-5D6E-409C-BE32-E72D297353CC}">
              <c16:uniqueId val="{00000008-282A-41D9-8728-70E338ADA4C0}"/>
            </c:ext>
          </c:extLst>
        </c:ser>
        <c:dLbls>
          <c:showLegendKey val="0"/>
          <c:showVal val="0"/>
          <c:showCatName val="0"/>
          <c:showSerName val="0"/>
          <c:showPercent val="0"/>
          <c:showBubbleSize val="0"/>
        </c:dLbls>
        <c:gapWidth val="219"/>
        <c:overlap val="-27"/>
        <c:axId val="1958329936"/>
        <c:axId val="1958392208"/>
      </c:barChart>
      <c:catAx>
        <c:axId val="195832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958392208"/>
        <c:crosses val="autoZero"/>
        <c:auto val="1"/>
        <c:lblAlgn val="ctr"/>
        <c:lblOffset val="100"/>
        <c:noMultiLvlLbl val="0"/>
      </c:catAx>
      <c:valAx>
        <c:axId val="195839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95832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a:t>11.6.1 Percentuale conferimento dei rifiuti urbani in discarica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92D050"/>
              </a:solidFill>
              <a:ln>
                <a:noFill/>
              </a:ln>
              <a:effectLst/>
            </c:spPr>
            <c:extLst>
              <c:ext xmlns:c16="http://schemas.microsoft.com/office/drawing/2014/chart" uri="{C3380CC4-5D6E-409C-BE32-E72D297353CC}">
                <c16:uniqueId val="{00000001-5370-4E06-A16F-47F430233798}"/>
              </c:ext>
            </c:extLst>
          </c:dPt>
          <c:dPt>
            <c:idx val="2"/>
            <c:invertIfNegative val="0"/>
            <c:bubble3D val="0"/>
            <c:spPr>
              <a:solidFill>
                <a:srgbClr val="C00000"/>
              </a:solidFill>
              <a:ln>
                <a:noFill/>
              </a:ln>
              <a:effectLst/>
            </c:spPr>
            <c:extLst>
              <c:ext xmlns:c16="http://schemas.microsoft.com/office/drawing/2014/chart" uri="{C3380CC4-5D6E-409C-BE32-E72D297353CC}">
                <c16:uniqueId val="{00000003-5370-4E06-A16F-47F430233798}"/>
              </c:ext>
            </c:extLst>
          </c:dPt>
          <c:dPt>
            <c:idx val="3"/>
            <c:invertIfNegative val="0"/>
            <c:bubble3D val="0"/>
            <c:spPr>
              <a:solidFill>
                <a:srgbClr val="7030A0"/>
              </a:solidFill>
              <a:ln>
                <a:noFill/>
              </a:ln>
              <a:effectLst/>
            </c:spPr>
            <c:extLst>
              <c:ext xmlns:c16="http://schemas.microsoft.com/office/drawing/2014/chart" uri="{C3380CC4-5D6E-409C-BE32-E72D297353CC}">
                <c16:uniqueId val="{00000005-5370-4E06-A16F-47F430233798}"/>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7-5370-4E06-A16F-47F430233798}"/>
              </c:ext>
            </c:extLst>
          </c:dPt>
          <c:cat>
            <c:strRef>
              <c:f>'[Misure_statistiche_2004_2022.xlsx]Grafici Goal 11'!$H$1:$H$5</c:f>
              <c:strCache>
                <c:ptCount val="5"/>
                <c:pt idx="0">
                  <c:v>Campania</c:v>
                </c:pt>
                <c:pt idx="1">
                  <c:v>Sud</c:v>
                </c:pt>
                <c:pt idx="2">
                  <c:v>Centro</c:v>
                </c:pt>
                <c:pt idx="3">
                  <c:v>Nord</c:v>
                </c:pt>
                <c:pt idx="4">
                  <c:v>Italia</c:v>
                </c:pt>
              </c:strCache>
            </c:strRef>
          </c:cat>
          <c:val>
            <c:numRef>
              <c:f>'[Misure_statistiche_2004_2022.xlsx]Grafici Goal 11'!$I$1:$I$5</c:f>
              <c:numCache>
                <c:formatCode>General</c:formatCode>
                <c:ptCount val="5"/>
                <c:pt idx="0">
                  <c:v>1.3</c:v>
                </c:pt>
                <c:pt idx="1">
                  <c:v>22.4</c:v>
                </c:pt>
                <c:pt idx="2">
                  <c:v>29.3</c:v>
                </c:pt>
                <c:pt idx="3">
                  <c:v>10.6</c:v>
                </c:pt>
                <c:pt idx="4">
                  <c:v>20.9</c:v>
                </c:pt>
              </c:numCache>
            </c:numRef>
          </c:val>
          <c:extLst>
            <c:ext xmlns:c16="http://schemas.microsoft.com/office/drawing/2014/chart" uri="{C3380CC4-5D6E-409C-BE32-E72D297353CC}">
              <c16:uniqueId val="{00000008-5370-4E06-A16F-47F430233798}"/>
            </c:ext>
          </c:extLst>
        </c:ser>
        <c:dLbls>
          <c:showLegendKey val="0"/>
          <c:showVal val="0"/>
          <c:showCatName val="0"/>
          <c:showSerName val="0"/>
          <c:showPercent val="0"/>
          <c:showBubbleSize val="0"/>
        </c:dLbls>
        <c:gapWidth val="219"/>
        <c:overlap val="-27"/>
        <c:axId val="1093146847"/>
        <c:axId val="1093295615"/>
      </c:barChart>
      <c:catAx>
        <c:axId val="10931468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093295615"/>
        <c:crosses val="autoZero"/>
        <c:auto val="1"/>
        <c:lblAlgn val="ctr"/>
        <c:lblOffset val="100"/>
        <c:noMultiLvlLbl val="0"/>
      </c:catAx>
      <c:valAx>
        <c:axId val="10932956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0931468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a:t>11.6.1 - Rifiuti urbani prodotti</a:t>
            </a:r>
          </a:p>
        </c:rich>
      </c:tx>
      <c:layout>
        <c:manualLayout>
          <c:xMode val="edge"/>
          <c:yMode val="edge"/>
          <c:x val="0.26399300087489064"/>
          <c:y val="3.472222222222222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7B1B02"/>
              </a:solidFill>
              <a:ln>
                <a:noFill/>
              </a:ln>
              <a:effectLst/>
            </c:spPr>
            <c:extLst>
              <c:ext xmlns:c16="http://schemas.microsoft.com/office/drawing/2014/chart" uri="{C3380CC4-5D6E-409C-BE32-E72D297353CC}">
                <c16:uniqueId val="{00000001-418D-421A-9B6B-90044830AD3C}"/>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418D-421A-9B6B-90044830AD3C}"/>
              </c:ext>
            </c:extLst>
          </c:dPt>
          <c:dPt>
            <c:idx val="2"/>
            <c:invertIfNegative val="0"/>
            <c:bubble3D val="0"/>
            <c:spPr>
              <a:solidFill>
                <a:srgbClr val="92D050"/>
              </a:solidFill>
              <a:ln>
                <a:noFill/>
              </a:ln>
              <a:effectLst/>
            </c:spPr>
            <c:extLst>
              <c:ext xmlns:c16="http://schemas.microsoft.com/office/drawing/2014/chart" uri="{C3380CC4-5D6E-409C-BE32-E72D297353CC}">
                <c16:uniqueId val="{00000005-418D-421A-9B6B-90044830AD3C}"/>
              </c:ext>
            </c:extLst>
          </c:dPt>
          <c:dPt>
            <c:idx val="3"/>
            <c:invertIfNegative val="0"/>
            <c:bubble3D val="0"/>
            <c:spPr>
              <a:solidFill>
                <a:srgbClr val="C00000"/>
              </a:solidFill>
              <a:ln>
                <a:noFill/>
              </a:ln>
              <a:effectLst/>
            </c:spPr>
            <c:extLst>
              <c:ext xmlns:c16="http://schemas.microsoft.com/office/drawing/2014/chart" uri="{C3380CC4-5D6E-409C-BE32-E72D297353CC}">
                <c16:uniqueId val="{00000007-418D-421A-9B6B-90044830AD3C}"/>
              </c:ext>
            </c:extLst>
          </c:dPt>
          <c:dPt>
            <c:idx val="4"/>
            <c:invertIfNegative val="0"/>
            <c:bubble3D val="0"/>
            <c:spPr>
              <a:solidFill>
                <a:srgbClr val="7030A0"/>
              </a:solidFill>
              <a:ln>
                <a:noFill/>
              </a:ln>
              <a:effectLst/>
            </c:spPr>
            <c:extLst>
              <c:ext xmlns:c16="http://schemas.microsoft.com/office/drawing/2014/chart" uri="{C3380CC4-5D6E-409C-BE32-E72D297353CC}">
                <c16:uniqueId val="{00000009-418D-421A-9B6B-90044830AD3C}"/>
              </c:ext>
            </c:extLst>
          </c:dPt>
          <c:dPt>
            <c:idx val="5"/>
            <c:invertIfNegative val="0"/>
            <c:bubble3D val="0"/>
            <c:spPr>
              <a:solidFill>
                <a:srgbClr val="FFC000"/>
              </a:solidFill>
              <a:ln>
                <a:noFill/>
              </a:ln>
              <a:effectLst/>
            </c:spPr>
            <c:extLst>
              <c:ext xmlns:c16="http://schemas.microsoft.com/office/drawing/2014/chart" uri="{C3380CC4-5D6E-409C-BE32-E72D297353CC}">
                <c16:uniqueId val="{0000000B-418D-421A-9B6B-90044830AD3C}"/>
              </c:ext>
            </c:extLst>
          </c:dPt>
          <c:cat>
            <c:strRef>
              <c:f>'[Misure_statistiche_2004_2022.xlsx]Grafici Goal 11'!$H$7:$H$12</c:f>
              <c:strCache>
                <c:ptCount val="6"/>
                <c:pt idx="0">
                  <c:v>Salerno</c:v>
                </c:pt>
                <c:pt idx="1">
                  <c:v>Campania</c:v>
                </c:pt>
                <c:pt idx="2">
                  <c:v>Sud</c:v>
                </c:pt>
                <c:pt idx="3">
                  <c:v>Centro</c:v>
                </c:pt>
                <c:pt idx="4">
                  <c:v>Nord</c:v>
                </c:pt>
                <c:pt idx="5">
                  <c:v>Italia</c:v>
                </c:pt>
              </c:strCache>
            </c:strRef>
          </c:cat>
          <c:val>
            <c:numRef>
              <c:f>'[Misure_statistiche_2004_2022.xlsx]Grafici Goal 11'!$I$7:$I$12</c:f>
              <c:numCache>
                <c:formatCode>General</c:formatCode>
                <c:ptCount val="6"/>
                <c:pt idx="0">
                  <c:v>473</c:v>
                </c:pt>
                <c:pt idx="1">
                  <c:v>453</c:v>
                </c:pt>
                <c:pt idx="2">
                  <c:v>447</c:v>
                </c:pt>
                <c:pt idx="3">
                  <c:v>549</c:v>
                </c:pt>
                <c:pt idx="4">
                  <c:v>521</c:v>
                </c:pt>
                <c:pt idx="5">
                  <c:v>503</c:v>
                </c:pt>
              </c:numCache>
            </c:numRef>
          </c:val>
          <c:extLst>
            <c:ext xmlns:c16="http://schemas.microsoft.com/office/drawing/2014/chart" uri="{C3380CC4-5D6E-409C-BE32-E72D297353CC}">
              <c16:uniqueId val="{0000000C-418D-421A-9B6B-90044830AD3C}"/>
            </c:ext>
          </c:extLst>
        </c:ser>
        <c:dLbls>
          <c:showLegendKey val="0"/>
          <c:showVal val="0"/>
          <c:showCatName val="0"/>
          <c:showSerName val="0"/>
          <c:showPercent val="0"/>
          <c:showBubbleSize val="0"/>
        </c:dLbls>
        <c:gapWidth val="219"/>
        <c:overlap val="-27"/>
        <c:axId val="1745607351"/>
        <c:axId val="2133311863"/>
      </c:barChart>
      <c:catAx>
        <c:axId val="1745607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2133311863"/>
        <c:crosses val="autoZero"/>
        <c:auto val="1"/>
        <c:lblAlgn val="ctr"/>
        <c:lblOffset val="100"/>
        <c:noMultiLvlLbl val="0"/>
      </c:catAx>
      <c:valAx>
        <c:axId val="2133311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T"/>
          </a:p>
        </c:txPr>
        <c:crossAx val="174560735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298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dirty="0"/>
              <a:t>PM10 e PM2.5 sono due tipi di particolato atmosferico, ovvero particelle solide e liquide sospese nell'aria che possono avere effetti nocivi sulla salute umana.</a:t>
            </a:r>
          </a:p>
          <a:p>
            <a:r>
              <a:rPr lang="it-IT" dirty="0"/>
              <a:t>PM10 si riferisce alle particelle di diametro inferiore a 10 micrometri (µm), mentre PM2.5 si riferisce alle particelle di diametro inferiore a 2,5 µm. Le particelle di PM2.5 sono più piccole e più pericolose per la salute umana poiché possono penetrare più facilmente nei polmoni e persino nel flusso sanguigno.</a:t>
            </a:r>
          </a:p>
          <a:p>
            <a:r>
              <a:rPr lang="it-IT" dirty="0"/>
              <a:t>Le particelle di PM10 e PM2.5 sono emesse da numerose fonti, tra cui il traffico veicolare, l'industria, la combustione di biomasse, le attività agricole e il riscaldamento domestico. L'esposizione a queste particelle può causare una serie di problemi di salute, come malattie respiratorie, malattie cardiache e cancro.</a:t>
            </a:r>
          </a:p>
          <a:p>
            <a:r>
              <a:rPr lang="it-IT" dirty="0"/>
              <a:t>Per monitorare l'inquinamento da particolato atmosferico, sono disponibili diversi strumenti di misurazione, come i monitor di qualità dell'aria installati in diverse città. Inoltre, molte autorità locali e nazionali hanno adottato normative per ridurre le emissioni di particolato atmosferico e limitare l'esposizione della popolazione.</a:t>
            </a:r>
          </a:p>
          <a:p>
            <a:r>
              <a:rPr lang="it-IT" dirty="0"/>
              <a:t>Per ridurre l'esposizione alle particelle di PM10 e PM2.5, è possibile adottare diverse misure, come l'utilizzo di mezzi di trasporto pubblico o biciclette, l'uso di combustibili più puliti per il riscaldamento domestico e la riduzione delle emissioni industriali. Inoltre, alcune azioni individuali come l'utilizzo di purificatori d'aria o la pulizia regolare degli ambienti possono contribuire a migliorare la qualità dell'aria interna.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1978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it-IT" dirty="0">
              <a:effectLst/>
            </a:endParaRPr>
          </a:p>
          <a:p>
            <a:r>
              <a:rPr lang="it-IT" dirty="0"/>
              <a:t>Il biossido di azoto (NO2) e l'ozono (O3) sono due degli inquinanti atmosferici più comuni e problematici, poiché possono avere effetti nocivi sulla salute umana e sull'ambiente.</a:t>
            </a:r>
          </a:p>
          <a:p>
            <a:r>
              <a:rPr lang="it-IT" dirty="0"/>
              <a:t>Il NO2 è un gas che si forma principalmente dalla combustione di carburanti fossili, come il diesel e la benzina, e dal riscaldamento industriale. L'esposizione a livelli elevati di NO2 può causare irritazioni alla gola, ai polmoni e agli occhi, e può peggiorare le condizioni di salute di coloro che soffrono di asma o altre malattie respiratorie. Inoltre, il NO2 contribuisce alla formazione di particolato atmosferico, un altro inquinante dannoso per la salute umana.</a:t>
            </a:r>
          </a:p>
          <a:p>
            <a:r>
              <a:rPr lang="it-IT" dirty="0"/>
              <a:t>L'ozono, invece, è un gas che si forma a partire da precursori come il NO2 e i composti organici volatili (VOC), che si trovano principalmente nelle emissioni di autoveicoli e nelle attività industriali. L'ozono è un inquinante particolarmente problematico perché può danneggiare i tessuti polmonari e ridurre la capacità polmonare, causare irritazioni alla gola, ai polmoni e agli occhi, e peggiorare i sintomi di asma e altre malattie respiratorie. Inoltre, l'ozono può causare danni alle coltivazioni e agli ecosistemi naturali.</a:t>
            </a:r>
          </a:p>
          <a:p>
            <a:r>
              <a:rPr lang="it-IT" dirty="0"/>
              <a:t>Per ridurre l'esposizione al NO2 e all'ozono, sono necessarie diverse azioni a livello di politiche pubbliche e individuale. Ad esempio, alcune misure di politica pubblica includono la promozione di mezzi di trasporto più puliti, come i veicoli elettrici, l'adozione di norme sulle emissioni più rigide per i veicoli e le attività industriali, e la riduzione dell'uso di combustibili fossili. A livello individuale, è possibile adottare alcune azioni come l'uso di mezzi di trasporto più sostenibili, la riduzione dell'uso di prodotti chimici per la pulizia della casa, e la riduzione dell'uso di prodotti spray.</a:t>
            </a:r>
          </a:p>
          <a:p>
            <a:r>
              <a:rPr lang="it-IT" dirty="0"/>
              <a:t>In sintesi, il biossido di azoto e l'ozono sono due inquinanti atmosferici che possono causare problemi di salute umana e danni all'ambiente. È importante adottare misure a livello di politiche pubbliche e individuale per ridurre le emissioni di questi inquinanti e migliorare la qualità dell'aria che respiriamo.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474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8d86ff3bbe_0_1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8d86ff3bbe_0_1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634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8d86ff3bbe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8d86ff3bbe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8d86ff3bbe_0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8d86ff3bbe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it-IT" dirty="0"/>
              <a:t>Bassi costi iniziali, l’acquisto di batterie usate e/o esaurite avrà un prezzo molto più basso rispetto a quelle nuove, tuttavia l’idea però sarebbe quella di andarle ad acquistare ad un prezzo fuori dal mercato, rivolgendoci direttamente alle grandi imprese. </a:t>
            </a:r>
          </a:p>
          <a:p>
            <a:pPr marL="228600" lvl="0" indent="-228600" algn="l" rtl="0">
              <a:spcBef>
                <a:spcPts val="0"/>
              </a:spcBef>
              <a:spcAft>
                <a:spcPts val="0"/>
              </a:spcAft>
              <a:buAutoNum type="arabicPeriod"/>
            </a:pPr>
            <a:r>
              <a:rPr lang="it-IT" dirty="0"/>
              <a:t>Questo perché l’idea è di andare ad aiutare le industrie di veicoli elettrici andando ad alleggerire le stesse da un costo non irrisorio di smaltimento, anzi in alcuni contesti saremo anche in grado di trasformare un loro costo in un loro introito. </a:t>
            </a:r>
          </a:p>
          <a:p>
            <a:pPr marL="228600" lvl="0" indent="-228600" algn="l" rtl="0">
              <a:spcBef>
                <a:spcPts val="0"/>
              </a:spcBef>
              <a:spcAft>
                <a:spcPts val="0"/>
              </a:spcAft>
              <a:buAutoNum type="arabicPeriod"/>
            </a:pPr>
            <a:r>
              <a:rPr lang="it-IT" dirty="0"/>
              <a:t>»L’acquisto» delle batterie a prezzi bassi ci permetterà di venderle a dei prezzi che rompono la concorrenza. Cosi facendo l’utente sarà incentivato a comprare delle batterie second life invece di batterie nuove semplicemente per un rapporto qualità/prezzo.</a:t>
            </a:r>
          </a:p>
          <a:p>
            <a:pPr marL="228600" lvl="0" indent="-228600" algn="l" rtl="0">
              <a:spcBef>
                <a:spcPts val="0"/>
              </a:spcBef>
              <a:spcAft>
                <a:spcPts val="0"/>
              </a:spcAft>
              <a:buAutoNum type="arabicPeriod"/>
            </a:pPr>
            <a:r>
              <a:rPr lang="it-IT" dirty="0"/>
              <a:t>Questo permetterà di aumentare il numero di persone che possono acquistare accumulatori, cosi da permettere il riutilizzo, quindi economia circolare, aumentando quello che è anche il riutilizzo dell’energia. Molte persone, me compreso, che hanno acquistato dei pannelli solari magari anche diversi anni fa hanno la problematica di dover vendere obbligatoriamente la propria energia in eccesso poiché non in grado di accumularla, con l’ausilio del nostro sistema questo problema scomparirà. La soglia di ingresso per l’acquisto di accumulatori si abbasserà in maniera non indifferente permettendo maggior acquisto e maggior accumulo dell’energia stessa.</a:t>
            </a:r>
          </a:p>
          <a:p>
            <a:pPr marL="228600" lvl="0" indent="-228600" algn="l" rtl="0">
              <a:spcBef>
                <a:spcPts val="0"/>
              </a:spcBef>
              <a:spcAft>
                <a:spcPts val="0"/>
              </a:spcAft>
              <a:buAutoNum type="arabicPeriod"/>
            </a:pPr>
            <a:endParaRPr lang="it-IT" dirty="0"/>
          </a:p>
          <a:p>
            <a:pPr marL="228600" lvl="0" indent="-228600" algn="l" rtl="0">
              <a:spcBef>
                <a:spcPts val="0"/>
              </a:spcBef>
              <a:spcAft>
                <a:spcPts val="0"/>
              </a:spcAft>
              <a:buAutoNum type="arabicPeriod"/>
            </a:pPr>
            <a:endParaRPr lang="it-IT" dirty="0"/>
          </a:p>
          <a:p>
            <a:pPr marL="228600" lvl="0" indent="-228600" algn="l" rtl="0">
              <a:spcBef>
                <a:spcPts val="0"/>
              </a:spcBef>
              <a:spcAft>
                <a:spcPts val="0"/>
              </a:spcAft>
              <a:buAutoNum type="arabicPeriod"/>
            </a:pPr>
            <a:r>
              <a:rPr lang="it-IT" dirty="0"/>
              <a:t>Sembra tutto bello ciò che luccica, ma in realtà questo approccio non fa altro che rimandare l’inevitabile……… ci manca roba di Nando </a:t>
            </a:r>
          </a:p>
        </p:txBody>
      </p:sp>
    </p:spTree>
    <p:extLst>
      <p:ext uri="{BB962C8B-B14F-4D97-AF65-F5344CB8AC3E}">
        <p14:creationId xmlns:p14="http://schemas.microsoft.com/office/powerpoint/2010/main" val="188850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16488157a4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16488157a4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Calibri" panose="020F0502020204030204" pitchFamily="34" charset="0"/>
                <a:cs typeface="Calibri" panose="020F0502020204030204" pitchFamily="34" charset="0"/>
              </a:rPr>
              <a:t>Le batterie dei veicoli elettrici sono sottoposte a temperature alte, velocità di scarica variabili, moltissimi cicli di carica e scarica, di conseguenza gli ioni di litio al loro interno si degradano fortemente, soprattutto durante i primi cinque anni di funzionamento e sono progettate al più per circa un decennio di vita utile. Tuttavia, queste batterie possono vivere una seconda vita, anche quando non soddisfano più le prestazioni dei veicoli elettrici standard, che in genere includono il mantenimento dell’80 percento della capacità utilizzabile totale e il raggiungimento di un tasso di </a:t>
            </a:r>
            <a:r>
              <a:rPr lang="it-IT" dirty="0" err="1">
                <a:latin typeface="Calibri" panose="020F0502020204030204" pitchFamily="34" charset="0"/>
                <a:cs typeface="Calibri" panose="020F0502020204030204" pitchFamily="34" charset="0"/>
              </a:rPr>
              <a:t>autoscarica</a:t>
            </a:r>
            <a:r>
              <a:rPr lang="it-IT" dirty="0">
                <a:latin typeface="Calibri" panose="020F0502020204030204" pitchFamily="34" charset="0"/>
                <a:cs typeface="Calibri" panose="020F0502020204030204" pitchFamily="34" charset="0"/>
              </a:rPr>
              <a:t> del 5% circa nell'arco di 24 ore. Tali batterie sono ancora in grado di funzionare a sufficienza per servire applicazioni meno impegnative, come ad esempio servizi stazionari di accumulo di energia.</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9947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6488157a46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6488157a4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dirty="0"/>
              <a:t>Un accumulatore non è altro che un sistema di accumulo dell’energia elettrica, formato da tanti pacchi batterie connessi tra di loro. Un pacco batterie è ciò che viene utilizzato dalle auto elettriche ed è formato da tante celle e moduli di batterie connessi in serie tra di loro. L’accumulatore di batterie second life sarà dotato di un </a:t>
            </a:r>
            <a:r>
              <a:rPr lang="it-IT" dirty="0" err="1"/>
              <a:t>battery</a:t>
            </a:r>
            <a:r>
              <a:rPr lang="it-IT" dirty="0"/>
              <a:t> management system, ovvero un sistema elettronico di monitoraggio delle batterie che permetta di rilevare eventuali anomalie del sistema, gestire in maniera ottimale la carica e la scarica e di poter avere una panoramica dell’accumulatore in maniera tale da sostituire eventuali batterie la cui capacità è giunta al di sotto dei parametri minimi per il funzionamento.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6102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4"/>
        <p:cNvGrpSpPr/>
        <p:nvPr/>
      </p:nvGrpSpPr>
      <p:grpSpPr>
        <a:xfrm>
          <a:off x="0" y="0"/>
          <a:ext cx="0" cy="0"/>
          <a:chOff x="0" y="0"/>
          <a:chExt cx="0" cy="0"/>
        </a:xfrm>
      </p:grpSpPr>
      <p:sp>
        <p:nvSpPr>
          <p:cNvPr id="3365" name="Google Shape;3365;g16488157a46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6" name="Google Shape;3366;g16488157a46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486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Le diverse applicazioni per le quali possono essere utilizzati sono spesso correlate a sistemi di energia green, come il fotovoltaico. </a:t>
            </a:r>
            <a:r>
              <a:rPr lang="it-IT" b="0" i="0">
                <a:solidFill>
                  <a:srgbClr val="374151"/>
                </a:solidFill>
                <a:effectLst/>
                <a:latin typeface="Söhne"/>
              </a:rPr>
              <a:t>In un impianto domestico che utilizza il fotovoltaico, gli accumulatori di energia elettrica second life possono essere utilizzati per immagazzinare l'energia prodotta dai pannelli solari durante il giorno e usarla durante la notte o in momenti di bassa produzione. Ciò permette di ridurre la dipendenza dalla rete elettrica e di risparmiare sui costi dell'energia elettrica. Nel caso di un sistema di illuminazione cittadino, gli accumulatori di energia elettrica second life possono essere utilizzati per immagazzinare l'energia prodotta da fonti rinnovabili come i pannelli solari o i generatori eolici. Ciò consente di avere una fonte di energia autonoma e sostenibile, riducendo i costi energetici per l'amministrazione pubblica e migliorando l'efficienza energetica del sistema di illuminazione. Infine, le batterie second life possono essere utilizzate per alimentare le stazioni di ricarica per veicoli elettrici, fornendo un'alternativa sostenibile alle stazioni elettriche tradizionali. Ciò consente di supportare l'adozione dei veicoli elettrici e di contribuire alla riduzione delle emissioni di gas a effetto serra. </a:t>
            </a:r>
            <a:endParaRPr/>
          </a:p>
        </p:txBody>
      </p:sp>
    </p:spTree>
    <p:extLst>
      <p:ext uri="{BB962C8B-B14F-4D97-AF65-F5344CB8AC3E}">
        <p14:creationId xmlns:p14="http://schemas.microsoft.com/office/powerpoint/2010/main" val="4137517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3"/>
        <p:cNvGrpSpPr/>
        <p:nvPr/>
      </p:nvGrpSpPr>
      <p:grpSpPr>
        <a:xfrm>
          <a:off x="0" y="0"/>
          <a:ext cx="0" cy="0"/>
          <a:chOff x="0" y="0"/>
          <a:chExt cx="0" cy="0"/>
        </a:xfrm>
      </p:grpSpPr>
      <p:sp>
        <p:nvSpPr>
          <p:cNvPr id="3644" name="Google Shape;3644;g8d86ff3bbe_0_1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5" name="Google Shape;3645;g8d86ff3bbe_0_1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85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6488157a4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6488157a46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T" dirty="0"/>
              <a:t>Introduciamo quindi l’analisi pestel, essa è un modello di analisi strategica utilizzato per comprendere l’impatto degli aspetti politici, economici, sociali, tecnologici, mentali e legali all’ambiente esterno di un’organizzazione o di un settore. Questo strumento fornisce una panoramica completa dei fattori esterni che possono influenzare un’organizzazione. Consente di valutare le opportunità che possono derivarne.</a:t>
            </a:r>
          </a:p>
          <a:p>
            <a:pPr marL="0" lvl="0" indent="0" algn="l" rtl="0">
              <a:spcBef>
                <a:spcPts val="0"/>
              </a:spcBef>
              <a:spcAft>
                <a:spcPts val="0"/>
              </a:spcAft>
              <a:buNone/>
            </a:pPr>
            <a:r>
              <a:rPr lang="en-IT" dirty="0"/>
              <a:t>L’acronimo Pestel sta per:</a:t>
            </a:r>
          </a:p>
          <a:p>
            <a:pPr marL="171450" lvl="0" indent="-171450" algn="l" rtl="0">
              <a:spcBef>
                <a:spcPts val="0"/>
              </a:spcBef>
              <a:spcAft>
                <a:spcPts val="0"/>
              </a:spcAft>
              <a:buFontTx/>
              <a:buChar char="-"/>
            </a:pPr>
            <a:r>
              <a:rPr lang="en-IT" dirty="0"/>
              <a:t>Politica: Comprende gli aspetti politici, governativi e legislativi che possono influenzare l’organizzazione, quindi poliitche fiscali, regolamentazioni, stabilità politica, normative sul lavoor e politiche commerciali</a:t>
            </a:r>
          </a:p>
          <a:p>
            <a:pPr marL="171450" lvl="0" indent="-171450" algn="l" rtl="0">
              <a:spcBef>
                <a:spcPts val="0"/>
              </a:spcBef>
              <a:spcAft>
                <a:spcPts val="0"/>
              </a:spcAft>
              <a:buFontTx/>
              <a:buChar char="-"/>
            </a:pPr>
            <a:r>
              <a:rPr lang="en-IT" dirty="0"/>
              <a:t>Economico: riguarda </a:t>
            </a:r>
            <a:r>
              <a:rPr lang="en-GB" dirty="0"/>
              <a:t>I</a:t>
            </a:r>
            <a:r>
              <a:rPr lang="en-IT" dirty="0"/>
              <a:t> fattori economici che possono influenzare l’organizzazione, come il tasso di crescita economica, l’inflazione, il tasso di cambio, la disoccupazione, </a:t>
            </a:r>
            <a:r>
              <a:rPr lang="en-GB" dirty="0"/>
              <a:t>I</a:t>
            </a:r>
            <a:r>
              <a:rPr lang="en-IT" dirty="0"/>
              <a:t> tassi di interesse e la situazione finanziara generale.</a:t>
            </a:r>
          </a:p>
          <a:p>
            <a:pPr marL="171450" lvl="0" indent="-171450" algn="l" rtl="0">
              <a:spcBef>
                <a:spcPts val="0"/>
              </a:spcBef>
              <a:spcAft>
                <a:spcPts val="0"/>
              </a:spcAft>
              <a:buFontTx/>
              <a:buChar char="-"/>
            </a:pPr>
            <a:r>
              <a:rPr lang="en-IT" sz="1800" kern="100" dirty="0">
                <a:effectLst/>
                <a:latin typeface="Calibri" panose="020F0502020204030204" pitchFamily="34" charset="0"/>
                <a:ea typeface="Calibri" panose="020F0502020204030204" pitchFamily="34" charset="0"/>
                <a:cs typeface="Times New Roman" panose="02020603050405020304" pitchFamily="18" charset="0"/>
              </a:rPr>
              <a:t>Sociale: include i fattori sociali, culturali e demografici che possono influenzare l'organizzazione. Ciò può comprendere l'analisi delle tendenze demografiche, dei modelli di consumo, dei valori sociali, degli atteggiamenti dei consumatori, dell'istruzione e dello stile di vita.</a:t>
            </a:r>
          </a:p>
          <a:p>
            <a:pPr marL="171450" lvl="0" indent="-171450" algn="l" rtl="0">
              <a:spcBef>
                <a:spcPts val="0"/>
              </a:spcBef>
              <a:spcAft>
                <a:spcPts val="0"/>
              </a:spcAft>
              <a:buFontTx/>
              <a:buChar char="-"/>
            </a:pPr>
            <a:r>
              <a:rPr lang="en-IT" sz="1800" kern="100" dirty="0">
                <a:effectLst/>
                <a:latin typeface="Calibri" panose="020F0502020204030204" pitchFamily="34" charset="0"/>
                <a:ea typeface="Calibri" panose="020F0502020204030204" pitchFamily="34" charset="0"/>
                <a:cs typeface="Times New Roman" panose="02020603050405020304" pitchFamily="18" charset="0"/>
              </a:rPr>
              <a:t>Tecnologico: si riferisce agli aspetti tecnologici che possono influenzare l'organizzazione. Questo può includere l'innovazione tecnologica, l'adozione di nuove tecnologie, l'accesso alla tecnologia, la ricerca e lo sviluppo, nonché gli sviluppi nell'automazione e nella digitalizzazione.</a:t>
            </a:r>
          </a:p>
          <a:p>
            <a:pPr marL="171450" lvl="0" indent="-171450" algn="l" rtl="0">
              <a:spcBef>
                <a:spcPts val="0"/>
              </a:spcBef>
              <a:spcAft>
                <a:spcPts val="0"/>
              </a:spcAft>
              <a:buFontTx/>
              <a:buChar char="-"/>
            </a:pPr>
            <a:r>
              <a:rPr lang="en-IT" sz="1800" kern="100" dirty="0">
                <a:effectLst/>
                <a:latin typeface="Calibri" panose="020F0502020204030204" pitchFamily="34" charset="0"/>
                <a:ea typeface="Calibri" panose="020F0502020204030204" pitchFamily="34" charset="0"/>
                <a:cs typeface="Times New Roman" panose="02020603050405020304" pitchFamily="18" charset="0"/>
              </a:rPr>
              <a:t>Ambientale: riguarda gli aspetti legati all'ambiente naturale e all'impatto ambientale. Questo può includere le normative ambientali, le questioni di sostenibilità, l'inquinamento, il cambiamento climatico, la conservazione delle risorse e gli aspetti energetici.</a:t>
            </a:r>
          </a:p>
          <a:p>
            <a:pPr marL="171450" lvl="0" indent="-171450" algn="l" rtl="0">
              <a:spcBef>
                <a:spcPts val="0"/>
              </a:spcBef>
              <a:spcAft>
                <a:spcPts val="0"/>
              </a:spcAft>
              <a:buFontTx/>
              <a:buChar char="-"/>
            </a:pPr>
            <a:r>
              <a:rPr lang="en-IT" sz="1800" kern="100" dirty="0">
                <a:effectLst/>
                <a:latin typeface="Calibri" panose="020F0502020204030204" pitchFamily="34" charset="0"/>
                <a:ea typeface="Calibri" panose="020F0502020204030204" pitchFamily="34" charset="0"/>
                <a:cs typeface="Times New Roman" panose="02020603050405020304" pitchFamily="18" charset="0"/>
              </a:rPr>
              <a:t>Legale: include gli aspetti legali e normativi che possono influenzare l'organizzazione. Ciò può comprendere le leggi sul lavoro, le leggi sulla salute e la sicurezza, le normative sulla protezione dei consumatori, le leggi antitrust, le normative sulla privacy dei dati e altri aspetti legali correlati.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IT" sz="1800" kern="100" dirty="0">
                <a:effectLst/>
                <a:latin typeface="Calibri" panose="020F0502020204030204" pitchFamily="34" charset="0"/>
                <a:ea typeface="Calibri" panose="020F0502020204030204" pitchFamily="34" charset="0"/>
                <a:cs typeface="Times New Roman" panose="02020603050405020304" pitchFamily="18" charset="0"/>
              </a:rPr>
              <a:t>L'analisi PESTEL è stata sviluppata per fornire una struttura sistematica per comprendere l'ambiente esterno in cui opera un'organizzazione. Esamina sia gli aspetti positivi che quelli negativi che possono influenzare l'organizzazione, consentendo una migliore comprensione dei rischi e delle opportunità. È uno strumento ampiamente utilizzato nel campo della pianificazione strategica, consentendo alle organizzazioni di adattarsi e rispondere efficacemente alle condizioni mutevoli dell'ambiente esterno.</a:t>
            </a:r>
          </a:p>
          <a:p>
            <a:pPr marL="171450" lvl="0" indent="-171450" algn="l" rtl="0">
              <a:spcBef>
                <a:spcPts val="0"/>
              </a:spcBef>
              <a:spcAft>
                <a:spcPts val="0"/>
              </a:spcAft>
              <a:buFontTx/>
              <a:buChar char="-"/>
            </a:pPr>
            <a:endParaRPr lang="en-I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8425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6488157a4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6488157a46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T" dirty="0"/>
              <a:t>Introduciamo quindi l’analisi pestel, essa è un modello di analisi strategica utilizzato per comprendere l’impatto degli aspetti politici, economici, sociali, tecnologici, mentali e legali all’ambiente esterno di un’organizzazione o di un settore. Questo strumento fornisce una panoramica completa dei fattori esterni che possono influenzare un’organizzazione. Consente di valutare le opportunità che possono derivarne.</a:t>
            </a:r>
          </a:p>
          <a:p>
            <a:pPr marL="0" lvl="0" indent="0" algn="l" rtl="0">
              <a:spcBef>
                <a:spcPts val="0"/>
              </a:spcBef>
              <a:spcAft>
                <a:spcPts val="0"/>
              </a:spcAft>
              <a:buNone/>
            </a:pPr>
            <a:r>
              <a:rPr lang="en-IT" dirty="0"/>
              <a:t>L’acronimo Pestel sta per:</a:t>
            </a:r>
          </a:p>
          <a:p>
            <a:pPr marL="171450" lvl="0" indent="-171450" algn="l" rtl="0">
              <a:spcBef>
                <a:spcPts val="0"/>
              </a:spcBef>
              <a:spcAft>
                <a:spcPts val="0"/>
              </a:spcAft>
              <a:buFontTx/>
              <a:buChar char="-"/>
            </a:pPr>
            <a:r>
              <a:rPr lang="en-IT" dirty="0"/>
              <a:t>Politica: Comprende gli aspetti politici, governativi e legislativi che possono influenzare l’organizzazione, quindi poliitche fiscali, regolamentazioni, stabilità politica, normative sul lavoor e politiche commerciali</a:t>
            </a:r>
          </a:p>
          <a:p>
            <a:pPr marL="171450" lvl="0" indent="-171450" algn="l" rtl="0">
              <a:spcBef>
                <a:spcPts val="0"/>
              </a:spcBef>
              <a:spcAft>
                <a:spcPts val="0"/>
              </a:spcAft>
              <a:buFontTx/>
              <a:buChar char="-"/>
            </a:pPr>
            <a:r>
              <a:rPr lang="en-IT" dirty="0"/>
              <a:t>Economico: riguarda </a:t>
            </a:r>
            <a:r>
              <a:rPr lang="en-GB" dirty="0"/>
              <a:t>I</a:t>
            </a:r>
            <a:r>
              <a:rPr lang="en-IT" dirty="0"/>
              <a:t> fattori economici che possono influenzare l’organizzazione, come il tasso di crescita economica, l’inflazione, il tasso di cambio, la disoccupazione, </a:t>
            </a:r>
            <a:r>
              <a:rPr lang="en-GB" dirty="0"/>
              <a:t>I</a:t>
            </a:r>
            <a:r>
              <a:rPr lang="en-IT" dirty="0"/>
              <a:t> tassi di interesse e la situazione finanziara generale.</a:t>
            </a:r>
          </a:p>
          <a:p>
            <a:pPr marL="171450" lvl="0" indent="-171450" algn="l" rtl="0">
              <a:spcBef>
                <a:spcPts val="0"/>
              </a:spcBef>
              <a:spcAft>
                <a:spcPts val="0"/>
              </a:spcAft>
              <a:buFontTx/>
              <a:buChar char="-"/>
            </a:pPr>
            <a:r>
              <a:rPr lang="en-IT" sz="1800" kern="100" dirty="0">
                <a:effectLst/>
                <a:latin typeface="Calibri" panose="020F0502020204030204" pitchFamily="34" charset="0"/>
                <a:ea typeface="Calibri" panose="020F0502020204030204" pitchFamily="34" charset="0"/>
                <a:cs typeface="Times New Roman" panose="02020603050405020304" pitchFamily="18" charset="0"/>
              </a:rPr>
              <a:t>Sociale: include i fattori sociali, culturali e demografici che possono influenzare l'organizzazione. Ciò può comprendere l'analisi delle tendenze demografiche, dei modelli di consumo, dei valori sociali, degli atteggiamenti dei consumatori, dell'istruzione e dello stile di vita.</a:t>
            </a:r>
          </a:p>
          <a:p>
            <a:pPr marL="171450" lvl="0" indent="-171450" algn="l" rtl="0">
              <a:spcBef>
                <a:spcPts val="0"/>
              </a:spcBef>
              <a:spcAft>
                <a:spcPts val="0"/>
              </a:spcAft>
              <a:buFontTx/>
              <a:buChar char="-"/>
            </a:pPr>
            <a:r>
              <a:rPr lang="en-IT" sz="1800" kern="100" dirty="0">
                <a:effectLst/>
                <a:latin typeface="Calibri" panose="020F0502020204030204" pitchFamily="34" charset="0"/>
                <a:ea typeface="Calibri" panose="020F0502020204030204" pitchFamily="34" charset="0"/>
                <a:cs typeface="Times New Roman" panose="02020603050405020304" pitchFamily="18" charset="0"/>
              </a:rPr>
              <a:t>Tecnologico: si riferisce agli aspetti tecnologici che possono influenzare l'organizzazione. Questo può includere l'innovazione tecnologica, l'adozione di nuove tecnologie, l'accesso alla tecnologia, la ricerca e lo sviluppo, nonché gli sviluppi nell'automazione e nella digitalizzazione.</a:t>
            </a:r>
          </a:p>
          <a:p>
            <a:pPr marL="171450" lvl="0" indent="-171450" algn="l" rtl="0">
              <a:spcBef>
                <a:spcPts val="0"/>
              </a:spcBef>
              <a:spcAft>
                <a:spcPts val="0"/>
              </a:spcAft>
              <a:buFontTx/>
              <a:buChar char="-"/>
            </a:pPr>
            <a:r>
              <a:rPr lang="en-IT" sz="1800" kern="100" dirty="0">
                <a:effectLst/>
                <a:latin typeface="Calibri" panose="020F0502020204030204" pitchFamily="34" charset="0"/>
                <a:ea typeface="Calibri" panose="020F0502020204030204" pitchFamily="34" charset="0"/>
                <a:cs typeface="Times New Roman" panose="02020603050405020304" pitchFamily="18" charset="0"/>
              </a:rPr>
              <a:t>Ambientale: riguarda gli aspetti legati all'ambiente naturale e all'impatto ambientale. Questo può includere le normative ambientali, le questioni di sostenibilità, l'inquinamento, il cambiamento climatico, la conservazione delle risorse e gli aspetti energetici.</a:t>
            </a:r>
          </a:p>
          <a:p>
            <a:pPr marL="171450" lvl="0" indent="-171450" algn="l" rtl="0">
              <a:spcBef>
                <a:spcPts val="0"/>
              </a:spcBef>
              <a:spcAft>
                <a:spcPts val="0"/>
              </a:spcAft>
              <a:buFontTx/>
              <a:buChar char="-"/>
            </a:pPr>
            <a:r>
              <a:rPr lang="en-IT" sz="1800" kern="100" dirty="0">
                <a:effectLst/>
                <a:latin typeface="Calibri" panose="020F0502020204030204" pitchFamily="34" charset="0"/>
                <a:ea typeface="Calibri" panose="020F0502020204030204" pitchFamily="34" charset="0"/>
                <a:cs typeface="Times New Roman" panose="02020603050405020304" pitchFamily="18" charset="0"/>
              </a:rPr>
              <a:t>Legale: include gli aspetti legali e normativi che possono influenzare l'organizzazione. Ciò può comprendere le leggi sul lavoro, le leggi sulla salute e la sicurezza, le normative sulla protezione dei consumatori, le leggi antitrust, le normative sulla privacy dei dati e altri aspetti legali correlati.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IT" sz="1800" kern="100" dirty="0">
                <a:effectLst/>
                <a:latin typeface="Calibri" panose="020F0502020204030204" pitchFamily="34" charset="0"/>
                <a:ea typeface="Calibri" panose="020F0502020204030204" pitchFamily="34" charset="0"/>
                <a:cs typeface="Times New Roman" panose="02020603050405020304" pitchFamily="18" charset="0"/>
              </a:rPr>
              <a:t>L'analisi PESTEL è stata sviluppata per fornire una struttura sistematica per comprendere l'ambiente esterno in cui opera un'organizzazione. Esamina sia gli aspetti positivi che quelli negativi che possono influenzare l'organizzazione, consentendo una migliore comprensione dei rischi e delle opportunità. È uno strumento ampiamente utilizzato nel campo della pianificazione strategica, consentendo alle organizzazioni di adattarsi e rispondere efficacemente alle condizioni mutevoli dell'ambiente esterno.</a:t>
            </a:r>
          </a:p>
          <a:p>
            <a:pPr marL="171450" lvl="0" indent="-171450" algn="l" rtl="0">
              <a:spcBef>
                <a:spcPts val="0"/>
              </a:spcBef>
              <a:spcAft>
                <a:spcPts val="0"/>
              </a:spcAft>
              <a:buFontTx/>
              <a:buChar char="-"/>
            </a:pPr>
            <a:endParaRPr lang="en-I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1539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4498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Nel nostro caso In Europa, le direttive e i regolamenti dell'Unione Europea stabiliscono le disposizioni generali per lo smaltimento delle batterie e il loro riciclaggio. La direttiva principale in questo settore è la Direttiva 2006/66/CE relativa alle batterie e agli accumulatori e ai rifiuti di batterie e accumulatori. La Direttiva stabilisce requisiti specifici per la gestione delle batterie e degli accumulatori, compresa la raccolta differenziata, il riciclaggio, la limitazione dell'uso di sostanze pericolose e l'informazione ai consumatori. Inoltre, stabilisce obblighi per i produttori di batterie e accumulatori, come la registrazione, la gestione dei rifiuti e la copertura dei costi del riciclaggio. A livello nazionale, in Italia, la legislazione si basa principalmente sull'implementazione della Direttiva europea. Le principali leggi italiane riguardanti le batterie includono il Decreto Legislativo 188/2008 (attuazione della Direttiva 2006/66/CE) e il Decreto Legislativo 49/2014 (regolamentazione dell'attività di gestione dei rifiuti di pile e accumulatori).</a:t>
            </a:r>
            <a:endParaRPr lang="en-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943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1450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Gli incentivi fiscali per il riciclaggio delle batterie e l'utilizzo di batterie ricondizionate possono variare da paese a paese in Europa. Alcuni paesi potrebbero offrire agevolazioni fiscali o sussidi per promuovere pratiche sostenibili di gestione delle batterie. in Italia, la legislazione si basa principalmente sull'implementazione della Direttiva europea. Le principali leggi italiane riguardanti le batterie includono il Decreto Legislativo 188/2008 (attuazione della Direttiva 2006/66/CE) e il Decreto Legislativo 49/2014 (regolamentazione dell'attività di gestione dei rifiuti di pile e accumulatori).</a:t>
            </a:r>
            <a:endParaRPr lang="en-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1882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9659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6488157a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6488157a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210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6488157a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6488157a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T" sz="2400" dirty="0"/>
              <a:t>È importante notare che negli ultimi anni c’è stato un aumento generale dell’interesse dei consumatori europei verso la sostenibilità e la riduzione dell’impatto ambientale. Ciò influenza in maniera positiva la domanda di batterie modificate, perché molte persone potrebbero essere interessate ridurre lo spreco l’impatto ambientale delle batterie. Negli ultimi anni poi si stanno sempre più formando movimenti e comuni dal quale interessa particolarmente del clima, ad esempio le comunità energetiche.</a:t>
            </a:r>
          </a:p>
        </p:txBody>
      </p:sp>
    </p:spTree>
    <p:extLst>
      <p:ext uri="{BB962C8B-B14F-4D97-AF65-F5344CB8AC3E}">
        <p14:creationId xmlns:p14="http://schemas.microsoft.com/office/powerpoint/2010/main" val="1468479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6488157a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6488157a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T" sz="2400" dirty="0"/>
              <a:t>L’adozione dei veicoli elettrici da parte dei privati sta crescendo molto in Europa, queste batterie avranno la necessità di essere smaltite una volta arrivata a circa l’80% della loro capacità massima, smaltimeto adibito alle aziende produttrici dei veicoli stessi. Tali aziende affronteranno dei grossi costi di smaltimento. Andremo ad acquistare le batterie usurate direttamente dalle aziende, trasformando il loro costo in un possibile introito. Il prezzo d’acquisto a noi sarà sicuramente più basso di quello di un nuovo prodotto, permettendo al privato di acquistare ad un prezzo sicuramente conveniente. Oltre </a:t>
            </a:r>
            <a:r>
              <a:rPr lang="en-GB" sz="2400" dirty="0"/>
              <a:t>I</a:t>
            </a:r>
            <a:r>
              <a:rPr lang="en-IT" sz="2400" dirty="0"/>
              <a:t> costi delle modifiche sono praticamente irrisori</a:t>
            </a:r>
          </a:p>
        </p:txBody>
      </p:sp>
    </p:spTree>
    <p:extLst>
      <p:ext uri="{BB962C8B-B14F-4D97-AF65-F5344CB8AC3E}">
        <p14:creationId xmlns:p14="http://schemas.microsoft.com/office/powerpoint/2010/main" val="907076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6488157a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6488157a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186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6488157a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6488157a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869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6488157a4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984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6488157a4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L'interesse per la sostenibilità e l'eco-friendly potrebbe influire positivamente sulla nostra attività. Il nostro progetto contribuisce alla riduzione dei rifiuti elettronici. Riutilizzando le batterie invece di eliminarle, evitiamo che finiscano in discarica, riducendo così l'impatto ambientale associato alla gestione dei rifiuti elettronici.</a:t>
            </a:r>
          </a:p>
          <a:p>
            <a:pPr marL="0" lvl="0" indent="0" algn="l" rtl="0">
              <a:spcBef>
                <a:spcPts val="0"/>
              </a:spcBef>
              <a:spcAft>
                <a:spcPts val="0"/>
              </a:spcAft>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L'estrazione delle materie prime necessarie per le batterie, come il litio o il cobalto, può avere un impatto significativo sull'ambiente. Utilizzando batterie già esistenti, riduciamo la pressione sulla domanda di nuove risorse, favorendo una gestione più sostenibile delle risorse naturali. Il nostro progetto contribuisce quindi alla riduzione delle emissioni  di CO2, prodotta durante la fase di estrazione e realizzazione delle batterie stesse.</a:t>
            </a:r>
            <a:endParaRPr dirty="0"/>
          </a:p>
        </p:txBody>
      </p:sp>
    </p:spTree>
    <p:extLst>
      <p:ext uri="{BB962C8B-B14F-4D97-AF65-F5344CB8AC3E}">
        <p14:creationId xmlns:p14="http://schemas.microsoft.com/office/powerpoint/2010/main" val="1437290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6488157a4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0609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8912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Una delle principali tendenze nel settore è rappresentata dalle tecnologie di diagnosi avanzate. Grazie a sensori, strumenti di analisi e algoritmi sofisticati, è possibile valutare in modo più accurato lo stato di salute delle batterie. Questo consente di identificare difetti o componenti danneggiati e di prendere decisioni informate sulla riutilizzabilità delle batterie. Un'altra tendenza importante è l'uso di algoritmi di gestione energetica intelligente. Questi algoritmi consentono di ottimizzare l'efficienza e la durata delle batterie ricondizionate, gestendo in modo ottimale la distribuzione dell'energia elettrica. Ciò si traduce in una maggiore autonomia e una migliore performance. Infine, l'Internet delle Cose (IoT) sta giocando un ruolo sempre più importante nel settore delle batterie ricondizionate. La possibilità di monitorare in tempo reale le prestazioni delle batterie attraverso sensori e connessioni wireless consente di ottimizzare l'utilizzo delle batterie.</a:t>
            </a:r>
            <a:r>
              <a:rPr lang="en-IT" dirty="0">
                <a:effectLst/>
              </a:rPr>
              <a:t> </a:t>
            </a:r>
            <a:endParaRPr dirty="0"/>
          </a:p>
        </p:txBody>
      </p:sp>
    </p:spTree>
    <p:extLst>
      <p:ext uri="{BB962C8B-B14F-4D97-AF65-F5344CB8AC3E}">
        <p14:creationId xmlns:p14="http://schemas.microsoft.com/office/powerpoint/2010/main" val="2967489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4515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Esistono già addirittura alcuni veicoli elettrici che sono in grado di funzionare da erogatore di energia, nel senso che quando la corrente a casa manca esse possono essere sfruttate per alimentare tutta l’abitazione. Siamo di conseguenza certi della possibilità di utilizzare queste batterie per fare fondamentalmente un lavoro che già stanno facendo in un mercato tuttavia più piccolo.</a:t>
            </a:r>
            <a:r>
              <a:rPr lang="en-IT" dirty="0">
                <a:effectLst/>
              </a:rPr>
              <a:t> </a:t>
            </a:r>
            <a:endParaRPr dirty="0"/>
          </a:p>
        </p:txBody>
      </p:sp>
    </p:spTree>
    <p:extLst>
      <p:ext uri="{BB962C8B-B14F-4D97-AF65-F5344CB8AC3E}">
        <p14:creationId xmlns:p14="http://schemas.microsoft.com/office/powerpoint/2010/main" val="2539552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2312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8d86ff3bbe_0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8d86ff3bbe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85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8d86ff3bbe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d86ff3bbe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771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8d86ff3bbe_0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8d86ff3bbe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Il progetto contribuisce al riciclaggio delle batterie, riducendo così la quantità di rifiuti elettronici che finiscono in discarica. Le batterie scariche provenienti da aziende, che altrimenti sarebbero destinate alla discarica, vengono raccolte e sottoposte a un processo di ricondizionamento. Il ricondizionamento consiste nella modifica delle batterie in modo da renderle utilizzabili come accumulatori. Ciò consente di prolungare la vita utile delle batterie, riducendo così la richiesta di nuove batterie e le conseguenti esigenze di estrazione di risorse naturali. L'approccio di riciclaggio e ricondizionamento delle batterie del progetto si allinea perfettamente con i principi dell'economia circolare. L'economia circolare promuove la riduzione, il riutilizzo, il riciclaggio e il ripristino delle risorse al fine di minimizzare l'uso di materie prime vergini e il rilascio di rifiuti nell'ambiente. Il progetto contribuisce a questo obiettivo.</a:t>
            </a:r>
            <a:r>
              <a:rPr lang="en-IT" dirty="0">
                <a:effectLst/>
              </a:rPr>
              <a:t> </a:t>
            </a:r>
            <a:endParaRPr lang="en-IT" dirty="0"/>
          </a:p>
        </p:txBody>
      </p:sp>
    </p:spTree>
    <p:extLst>
      <p:ext uri="{BB962C8B-B14F-4D97-AF65-F5344CB8AC3E}">
        <p14:creationId xmlns:p14="http://schemas.microsoft.com/office/powerpoint/2010/main" val="2275301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8d86ff3bbe_0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8d86ff3bbe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818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1008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Le batterie possono rappresentare rischi potenziali se non vengono gestite correttamente. è importante fare riferimento alle direttive europee pertinenti in materia di batterie, la Direttiva 2006/66/CE sulle batterie. Questa direttiva stabilisce requisiti specifici per la raccolta, il trattamento e lo smaltimento delle batterie al fine di minimizzare l'impatto sull'ambiente e sulla salute umana. Inoltre, è essenziale considerare le norme di sicurezza sul lavoro, che variano da paese a paese all'interno dell'Unione Europea. Ad esempio, in Italia, il Decreto Legislativo n. 81/2008 ("Testo Unico sulla Sicurezza") stabilisce gli obblighi e le disposizioni in materia di sicurezza e salute sul lavoro. Tra le principali misure di sicurezza che devono essere adottate vi è l'uso di attrezzature di protezione individuale (PPE) adeguate, come guanti, occhiali protettivi e indumenti appositi. Inoltre, è importante avere un'adeguata formazione per i lavoratori coinvolti nella manipolazione delle batterie.</a:t>
            </a:r>
            <a:endParaRPr lang="en-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8979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1471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9769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8029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5"/>
        <p:cNvGrpSpPr/>
        <p:nvPr/>
      </p:nvGrpSpPr>
      <p:grpSpPr>
        <a:xfrm>
          <a:off x="0" y="0"/>
          <a:ext cx="0" cy="0"/>
          <a:chOff x="0" y="0"/>
          <a:chExt cx="0" cy="0"/>
        </a:xfrm>
      </p:grpSpPr>
      <p:sp>
        <p:nvSpPr>
          <p:cNvPr id="3726" name="Google Shape;3726;g8d86ff3bbe_0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7" name="Google Shape;3727;g8d86ff3bbe_0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5009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8d86ff3bbe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d86ff3bbe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046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8d86ff3bbe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d86ff3bbe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872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8d86ff3bbe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d86ff3bbe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31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309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215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10000" y="1682500"/>
            <a:ext cx="44874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810000" y="3602728"/>
            <a:ext cx="3988500" cy="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3">
  <p:cSld name="CUSTOM_3_1_1_1">
    <p:bg>
      <p:bgPr>
        <a:solidFill>
          <a:schemeClr val="dk2"/>
        </a:solidFill>
        <a:effectLst/>
      </p:bgPr>
    </p:bg>
    <p:spTree>
      <p:nvGrpSpPr>
        <p:cNvPr id="1" name="Shape 408"/>
        <p:cNvGrpSpPr/>
        <p:nvPr/>
      </p:nvGrpSpPr>
      <p:grpSpPr>
        <a:xfrm>
          <a:off x="0" y="0"/>
          <a:ext cx="0" cy="0"/>
          <a:chOff x="0" y="0"/>
          <a:chExt cx="0" cy="0"/>
        </a:xfrm>
      </p:grpSpPr>
      <p:sp>
        <p:nvSpPr>
          <p:cNvPr id="409" name="Google Shape;409;p32"/>
          <p:cNvSpPr txBox="1">
            <a:spLocks noGrp="1"/>
          </p:cNvSpPr>
          <p:nvPr>
            <p:ph type="title"/>
          </p:nvPr>
        </p:nvSpPr>
        <p:spPr>
          <a:xfrm>
            <a:off x="1242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0" name="Google Shape;410;p32"/>
          <p:cNvSpPr txBox="1">
            <a:spLocks noGrp="1"/>
          </p:cNvSpPr>
          <p:nvPr>
            <p:ph type="subTitle" idx="1"/>
          </p:nvPr>
        </p:nvSpPr>
        <p:spPr>
          <a:xfrm>
            <a:off x="1242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411" name="Google Shape;411;p32"/>
          <p:cNvSpPr txBox="1">
            <a:spLocks noGrp="1"/>
          </p:cNvSpPr>
          <p:nvPr>
            <p:ph type="title" idx="2"/>
          </p:nvPr>
        </p:nvSpPr>
        <p:spPr>
          <a:xfrm>
            <a:off x="5094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2" name="Google Shape;412;p32"/>
          <p:cNvSpPr txBox="1">
            <a:spLocks noGrp="1"/>
          </p:cNvSpPr>
          <p:nvPr>
            <p:ph type="subTitle" idx="3"/>
          </p:nvPr>
        </p:nvSpPr>
        <p:spPr>
          <a:xfrm>
            <a:off x="5094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413" name="Google Shape;413;p32"/>
          <p:cNvSpPr txBox="1">
            <a:spLocks noGrp="1"/>
          </p:cNvSpPr>
          <p:nvPr>
            <p:ph type="title" idx="4"/>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14" name="Google Shape;414;p32"/>
          <p:cNvGrpSpPr/>
          <p:nvPr/>
        </p:nvGrpSpPr>
        <p:grpSpPr>
          <a:xfrm flipH="1">
            <a:off x="36826" y="-6"/>
            <a:ext cx="1430732" cy="1059983"/>
            <a:chOff x="7676452" y="-6"/>
            <a:chExt cx="1430732" cy="1059983"/>
          </a:xfrm>
        </p:grpSpPr>
        <p:grpSp>
          <p:nvGrpSpPr>
            <p:cNvPr id="415" name="Google Shape;415;p32"/>
            <p:cNvGrpSpPr/>
            <p:nvPr/>
          </p:nvGrpSpPr>
          <p:grpSpPr>
            <a:xfrm rot="10690018">
              <a:off x="7690194" y="79769"/>
              <a:ext cx="1152535" cy="877616"/>
              <a:chOff x="3077675" y="6690087"/>
              <a:chExt cx="2525088" cy="1922768"/>
            </a:xfrm>
          </p:grpSpPr>
          <p:sp>
            <p:nvSpPr>
              <p:cNvPr id="416" name="Google Shape;416;p32"/>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2"/>
            <p:cNvGrpSpPr/>
            <p:nvPr/>
          </p:nvGrpSpPr>
          <p:grpSpPr>
            <a:xfrm rot="8905895">
              <a:off x="8402486" y="210113"/>
              <a:ext cx="491590" cy="778812"/>
              <a:chOff x="-1904298" y="1056455"/>
              <a:chExt cx="581725" cy="921611"/>
            </a:xfrm>
          </p:grpSpPr>
          <p:sp>
            <p:nvSpPr>
              <p:cNvPr id="421" name="Google Shape;421;p32"/>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32"/>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2"/>
          <p:cNvGrpSpPr/>
          <p:nvPr/>
        </p:nvGrpSpPr>
        <p:grpSpPr>
          <a:xfrm flipH="1">
            <a:off x="5195593" y="4090039"/>
            <a:ext cx="3948417" cy="1053464"/>
            <a:chOff x="271750" y="3380525"/>
            <a:chExt cx="3056050" cy="815375"/>
          </a:xfrm>
        </p:grpSpPr>
        <p:sp>
          <p:nvSpPr>
            <p:cNvPr id="425" name="Google Shape;425;p32"/>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4">
  <p:cSld name="TITLE_AND_TWO_COLUMNS_1_1_1">
    <p:bg>
      <p:bgPr>
        <a:solidFill>
          <a:schemeClr val="dk2"/>
        </a:solidFill>
        <a:effectLst/>
      </p:bgPr>
    </p:bg>
    <p:spTree>
      <p:nvGrpSpPr>
        <p:cNvPr id="1" name="Shape 427"/>
        <p:cNvGrpSpPr/>
        <p:nvPr/>
      </p:nvGrpSpPr>
      <p:grpSpPr>
        <a:xfrm>
          <a:off x="0" y="0"/>
          <a:ext cx="0" cy="0"/>
          <a:chOff x="0" y="0"/>
          <a:chExt cx="0" cy="0"/>
        </a:xfrm>
      </p:grpSpPr>
      <p:sp>
        <p:nvSpPr>
          <p:cNvPr id="428" name="Google Shape;428;p3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txBox="1">
            <a:spLocks noGrp="1"/>
          </p:cNvSpPr>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31" name="Google Shape;431;p33"/>
          <p:cNvGrpSpPr/>
          <p:nvPr/>
        </p:nvGrpSpPr>
        <p:grpSpPr>
          <a:xfrm>
            <a:off x="271139" y="2367617"/>
            <a:ext cx="1251074" cy="1089966"/>
            <a:chOff x="2227541" y="6011760"/>
            <a:chExt cx="2864180" cy="2495343"/>
          </a:xfrm>
        </p:grpSpPr>
        <p:sp>
          <p:nvSpPr>
            <p:cNvPr id="432" name="Google Shape;432;p3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3"/>
            <p:cNvGrpSpPr/>
            <p:nvPr/>
          </p:nvGrpSpPr>
          <p:grpSpPr>
            <a:xfrm>
              <a:off x="2227541" y="6635267"/>
              <a:ext cx="2250382" cy="1871835"/>
              <a:chOff x="2227541" y="6635267"/>
              <a:chExt cx="2250382" cy="1871835"/>
            </a:xfrm>
          </p:grpSpPr>
          <p:sp>
            <p:nvSpPr>
              <p:cNvPr id="434" name="Google Shape;434;p3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 name="Google Shape;437;p33"/>
          <p:cNvGrpSpPr/>
          <p:nvPr/>
        </p:nvGrpSpPr>
        <p:grpSpPr>
          <a:xfrm>
            <a:off x="81" y="2294802"/>
            <a:ext cx="761443" cy="1254173"/>
            <a:chOff x="1668617" y="5683195"/>
            <a:chExt cx="1743230" cy="2871275"/>
          </a:xfrm>
        </p:grpSpPr>
        <p:sp>
          <p:nvSpPr>
            <p:cNvPr id="438" name="Google Shape;438;p3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3"/>
            <p:cNvGrpSpPr/>
            <p:nvPr/>
          </p:nvGrpSpPr>
          <p:grpSpPr>
            <a:xfrm>
              <a:off x="2252110" y="6027996"/>
              <a:ext cx="1159737" cy="2526474"/>
              <a:chOff x="2252110" y="6027996"/>
              <a:chExt cx="1159737" cy="2526474"/>
            </a:xfrm>
          </p:grpSpPr>
          <p:sp>
            <p:nvSpPr>
              <p:cNvPr id="440" name="Google Shape;440;p3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 name="Google Shape;444;p33"/>
          <p:cNvGrpSpPr/>
          <p:nvPr/>
        </p:nvGrpSpPr>
        <p:grpSpPr>
          <a:xfrm rot="-1314983">
            <a:off x="7758903" y="3463634"/>
            <a:ext cx="972293" cy="928258"/>
            <a:chOff x="-1855532" y="1600966"/>
            <a:chExt cx="890361" cy="822923"/>
          </a:xfrm>
        </p:grpSpPr>
        <p:sp>
          <p:nvSpPr>
            <p:cNvPr id="445" name="Google Shape;445;p3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txBox="1">
            <a:spLocks noGrp="1"/>
          </p:cNvSpPr>
          <p:nvPr>
            <p:ph type="title" idx="2"/>
          </p:nvPr>
        </p:nvSpPr>
        <p:spPr>
          <a:xfrm>
            <a:off x="1308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9" name="Google Shape;449;p33"/>
          <p:cNvSpPr txBox="1">
            <a:spLocks noGrp="1"/>
          </p:cNvSpPr>
          <p:nvPr>
            <p:ph type="subTitle" idx="1"/>
          </p:nvPr>
        </p:nvSpPr>
        <p:spPr>
          <a:xfrm>
            <a:off x="130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450" name="Google Shape;450;p33"/>
          <p:cNvSpPr txBox="1">
            <a:spLocks noGrp="1"/>
          </p:cNvSpPr>
          <p:nvPr>
            <p:ph type="title" idx="3"/>
          </p:nvPr>
        </p:nvSpPr>
        <p:spPr>
          <a:xfrm>
            <a:off x="4956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1" name="Google Shape;451;p33"/>
          <p:cNvSpPr txBox="1">
            <a:spLocks noGrp="1"/>
          </p:cNvSpPr>
          <p:nvPr>
            <p:ph type="subTitle" idx="4"/>
          </p:nvPr>
        </p:nvSpPr>
        <p:spPr>
          <a:xfrm>
            <a:off x="495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ly Title 3">
  <p:cSld name="CUSTOM_15_1">
    <p:spTree>
      <p:nvGrpSpPr>
        <p:cNvPr id="1" name="Shape 491"/>
        <p:cNvGrpSpPr/>
        <p:nvPr/>
      </p:nvGrpSpPr>
      <p:grpSpPr>
        <a:xfrm>
          <a:off x="0" y="0"/>
          <a:ext cx="0" cy="0"/>
          <a:chOff x="0" y="0"/>
          <a:chExt cx="0" cy="0"/>
        </a:xfrm>
      </p:grpSpPr>
      <p:sp>
        <p:nvSpPr>
          <p:cNvPr id="492" name="Google Shape;492;p36"/>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493" name="Google Shape;493;p36"/>
          <p:cNvGrpSpPr/>
          <p:nvPr/>
        </p:nvGrpSpPr>
        <p:grpSpPr>
          <a:xfrm rot="-3108865">
            <a:off x="377868" y="4286613"/>
            <a:ext cx="448943" cy="711247"/>
            <a:chOff x="-1904298" y="1056455"/>
            <a:chExt cx="581725" cy="921611"/>
          </a:xfrm>
        </p:grpSpPr>
        <p:sp>
          <p:nvSpPr>
            <p:cNvPr id="494" name="Google Shape;494;p3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36"/>
          <p:cNvGrpSpPr/>
          <p:nvPr/>
        </p:nvGrpSpPr>
        <p:grpSpPr>
          <a:xfrm rot="-2014239">
            <a:off x="604038" y="4210956"/>
            <a:ext cx="687216" cy="635164"/>
            <a:chOff x="-1855532" y="1600966"/>
            <a:chExt cx="890361" cy="822923"/>
          </a:xfrm>
        </p:grpSpPr>
        <p:sp>
          <p:nvSpPr>
            <p:cNvPr id="497" name="Google Shape;497;p36"/>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6"/>
          <p:cNvSpPr/>
          <p:nvPr/>
        </p:nvSpPr>
        <p:spPr>
          <a:xfrm flipH="1">
            <a:off x="578963" y="4441778"/>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flipH="1">
            <a:off x="154419" y="4816944"/>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flipH="1">
            <a:off x="1797672" y="4877626"/>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ly Title 5">
  <p:cSld name="CUSTOM_7_1">
    <p:bg>
      <p:bgPr>
        <a:solidFill>
          <a:schemeClr val="dk2"/>
        </a:solidFill>
        <a:effectLst/>
      </p:bgPr>
    </p:bg>
    <p:spTree>
      <p:nvGrpSpPr>
        <p:cNvPr id="1" name="Shape 509"/>
        <p:cNvGrpSpPr/>
        <p:nvPr/>
      </p:nvGrpSpPr>
      <p:grpSpPr>
        <a:xfrm>
          <a:off x="0" y="0"/>
          <a:ext cx="0" cy="0"/>
          <a:chOff x="0" y="0"/>
          <a:chExt cx="0" cy="0"/>
        </a:xfrm>
      </p:grpSpPr>
      <p:sp>
        <p:nvSpPr>
          <p:cNvPr id="510" name="Google Shape;510;p38"/>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511" name="Google Shape;511;p38"/>
          <p:cNvGrpSpPr/>
          <p:nvPr/>
        </p:nvGrpSpPr>
        <p:grpSpPr>
          <a:xfrm>
            <a:off x="440413" y="3605057"/>
            <a:ext cx="3748961" cy="1754140"/>
            <a:chOff x="440413" y="3605057"/>
            <a:chExt cx="3748961" cy="1754140"/>
          </a:xfrm>
        </p:grpSpPr>
        <p:sp>
          <p:nvSpPr>
            <p:cNvPr id="512" name="Google Shape;512;p38"/>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38"/>
            <p:cNvGrpSpPr/>
            <p:nvPr/>
          </p:nvGrpSpPr>
          <p:grpSpPr>
            <a:xfrm rot="1398551" flipH="1">
              <a:off x="1087893" y="3855029"/>
              <a:ext cx="1522160" cy="1254196"/>
              <a:chOff x="698956" y="6526827"/>
              <a:chExt cx="1522132" cy="1254173"/>
            </a:xfrm>
          </p:grpSpPr>
          <p:grpSp>
            <p:nvGrpSpPr>
              <p:cNvPr id="515" name="Google Shape;515;p38"/>
              <p:cNvGrpSpPr/>
              <p:nvPr/>
            </p:nvGrpSpPr>
            <p:grpSpPr>
              <a:xfrm>
                <a:off x="970014" y="6599642"/>
                <a:ext cx="1251074" cy="1089966"/>
                <a:chOff x="2227541" y="6011760"/>
                <a:chExt cx="2864180" cy="2495343"/>
              </a:xfrm>
            </p:grpSpPr>
            <p:sp>
              <p:nvSpPr>
                <p:cNvPr id="516" name="Google Shape;516;p38"/>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8"/>
                <p:cNvGrpSpPr/>
                <p:nvPr/>
              </p:nvGrpSpPr>
              <p:grpSpPr>
                <a:xfrm>
                  <a:off x="2227541" y="6635267"/>
                  <a:ext cx="2250382" cy="1871835"/>
                  <a:chOff x="2227541" y="6635267"/>
                  <a:chExt cx="2250382" cy="1871835"/>
                </a:xfrm>
              </p:grpSpPr>
              <p:sp>
                <p:nvSpPr>
                  <p:cNvPr id="518" name="Google Shape;518;p38"/>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 name="Google Shape;521;p38"/>
              <p:cNvGrpSpPr/>
              <p:nvPr/>
            </p:nvGrpSpPr>
            <p:grpSpPr>
              <a:xfrm>
                <a:off x="698956" y="6526827"/>
                <a:ext cx="761443" cy="1254173"/>
                <a:chOff x="1668617" y="5683195"/>
                <a:chExt cx="1743230" cy="2871275"/>
              </a:xfrm>
            </p:grpSpPr>
            <p:sp>
              <p:nvSpPr>
                <p:cNvPr id="522" name="Google Shape;522;p38"/>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8"/>
                <p:cNvGrpSpPr/>
                <p:nvPr/>
              </p:nvGrpSpPr>
              <p:grpSpPr>
                <a:xfrm>
                  <a:off x="2252110" y="6027996"/>
                  <a:ext cx="1159737" cy="2526474"/>
                  <a:chOff x="2252110" y="6027996"/>
                  <a:chExt cx="1159737" cy="2526474"/>
                </a:xfrm>
              </p:grpSpPr>
              <p:sp>
                <p:nvSpPr>
                  <p:cNvPr id="524" name="Google Shape;524;p38"/>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 name="Google Shape;528;p38"/>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ly Title 7">
  <p:cSld name="CUSTOM_7_1_1_1">
    <p:bg>
      <p:bgPr>
        <a:solidFill>
          <a:schemeClr val="dk2"/>
        </a:solidFill>
        <a:effectLst/>
      </p:bgPr>
    </p:bg>
    <p:spTree>
      <p:nvGrpSpPr>
        <p:cNvPr id="1" name="Shape 547"/>
        <p:cNvGrpSpPr/>
        <p:nvPr/>
      </p:nvGrpSpPr>
      <p:grpSpPr>
        <a:xfrm>
          <a:off x="0" y="0"/>
          <a:ext cx="0" cy="0"/>
          <a:chOff x="0" y="0"/>
          <a:chExt cx="0" cy="0"/>
        </a:xfrm>
      </p:grpSpPr>
      <p:sp>
        <p:nvSpPr>
          <p:cNvPr id="548" name="Google Shape;548;p40"/>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549" name="Google Shape;549;p40"/>
          <p:cNvGrpSpPr/>
          <p:nvPr/>
        </p:nvGrpSpPr>
        <p:grpSpPr>
          <a:xfrm rot="10800000">
            <a:off x="5395038" y="-219600"/>
            <a:ext cx="3748961" cy="1754140"/>
            <a:chOff x="440413" y="3605057"/>
            <a:chExt cx="3748961" cy="1754140"/>
          </a:xfrm>
        </p:grpSpPr>
        <p:sp>
          <p:nvSpPr>
            <p:cNvPr id="550" name="Google Shape;550;p40"/>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0"/>
            <p:cNvGrpSpPr/>
            <p:nvPr/>
          </p:nvGrpSpPr>
          <p:grpSpPr>
            <a:xfrm rot="1398551" flipH="1">
              <a:off x="1087893" y="3855029"/>
              <a:ext cx="1522160" cy="1254196"/>
              <a:chOff x="698956" y="6526827"/>
              <a:chExt cx="1522132" cy="1254173"/>
            </a:xfrm>
          </p:grpSpPr>
          <p:grpSp>
            <p:nvGrpSpPr>
              <p:cNvPr id="553" name="Google Shape;553;p40"/>
              <p:cNvGrpSpPr/>
              <p:nvPr/>
            </p:nvGrpSpPr>
            <p:grpSpPr>
              <a:xfrm>
                <a:off x="970014" y="6599642"/>
                <a:ext cx="1251074" cy="1089966"/>
                <a:chOff x="2227541" y="6011760"/>
                <a:chExt cx="2864180" cy="2495343"/>
              </a:xfrm>
            </p:grpSpPr>
            <p:sp>
              <p:nvSpPr>
                <p:cNvPr id="554" name="Google Shape;554;p40"/>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40"/>
                <p:cNvGrpSpPr/>
                <p:nvPr/>
              </p:nvGrpSpPr>
              <p:grpSpPr>
                <a:xfrm>
                  <a:off x="2227541" y="6635267"/>
                  <a:ext cx="2250382" cy="1871835"/>
                  <a:chOff x="2227541" y="6635267"/>
                  <a:chExt cx="2250382" cy="1871835"/>
                </a:xfrm>
              </p:grpSpPr>
              <p:sp>
                <p:nvSpPr>
                  <p:cNvPr id="556" name="Google Shape;556;p40"/>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 name="Google Shape;559;p40"/>
              <p:cNvGrpSpPr/>
              <p:nvPr/>
            </p:nvGrpSpPr>
            <p:grpSpPr>
              <a:xfrm>
                <a:off x="698956" y="6526827"/>
                <a:ext cx="761443" cy="1254173"/>
                <a:chOff x="1668617" y="5683195"/>
                <a:chExt cx="1743230" cy="2871275"/>
              </a:xfrm>
            </p:grpSpPr>
            <p:sp>
              <p:nvSpPr>
                <p:cNvPr id="560" name="Google Shape;560;p40"/>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40"/>
                <p:cNvGrpSpPr/>
                <p:nvPr/>
              </p:nvGrpSpPr>
              <p:grpSpPr>
                <a:xfrm>
                  <a:off x="2252110" y="6027996"/>
                  <a:ext cx="1159737" cy="2526474"/>
                  <a:chOff x="2252110" y="6027996"/>
                  <a:chExt cx="1159737" cy="2526474"/>
                </a:xfrm>
              </p:grpSpPr>
              <p:sp>
                <p:nvSpPr>
                  <p:cNvPr id="562" name="Google Shape;562;p40"/>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6" name="Google Shape;566;p40"/>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3">
  <p:cSld name="CUSTOM_6_1_2">
    <p:bg>
      <p:bgPr>
        <a:solidFill>
          <a:schemeClr val="dk2"/>
        </a:solidFill>
        <a:effectLst/>
      </p:bgPr>
    </p:bg>
    <p:spTree>
      <p:nvGrpSpPr>
        <p:cNvPr id="1" name="Shape 667"/>
        <p:cNvGrpSpPr/>
        <p:nvPr/>
      </p:nvGrpSpPr>
      <p:grpSpPr>
        <a:xfrm>
          <a:off x="0" y="0"/>
          <a:ext cx="0" cy="0"/>
          <a:chOff x="0" y="0"/>
          <a:chExt cx="0" cy="0"/>
        </a:xfrm>
      </p:grpSpPr>
      <p:sp>
        <p:nvSpPr>
          <p:cNvPr id="668" name="Google Shape;668;p4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9" name="Google Shape;669;p46"/>
          <p:cNvSpPr txBox="1">
            <a:spLocks noGrp="1"/>
          </p:cNvSpPr>
          <p:nvPr>
            <p:ph type="title" idx="2"/>
          </p:nvPr>
        </p:nvSpPr>
        <p:spPr>
          <a:xfrm>
            <a:off x="2087979" y="1717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0" name="Google Shape;670;p46"/>
          <p:cNvSpPr txBox="1">
            <a:spLocks noGrp="1"/>
          </p:cNvSpPr>
          <p:nvPr>
            <p:ph type="subTitle" idx="1"/>
          </p:nvPr>
        </p:nvSpPr>
        <p:spPr>
          <a:xfrm>
            <a:off x="2087979" y="2224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671" name="Google Shape;671;p46"/>
          <p:cNvSpPr txBox="1">
            <a:spLocks noGrp="1"/>
          </p:cNvSpPr>
          <p:nvPr>
            <p:ph type="title" idx="3" hasCustomPrompt="1"/>
          </p:nvPr>
        </p:nvSpPr>
        <p:spPr>
          <a:xfrm>
            <a:off x="1368000" y="1255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672" name="Google Shape;672;p46"/>
          <p:cNvSpPr txBox="1">
            <a:spLocks noGrp="1"/>
          </p:cNvSpPr>
          <p:nvPr>
            <p:ph type="title" idx="4"/>
          </p:nvPr>
        </p:nvSpPr>
        <p:spPr>
          <a:xfrm>
            <a:off x="5616000" y="1717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3" name="Google Shape;673;p46"/>
          <p:cNvSpPr txBox="1">
            <a:spLocks noGrp="1"/>
          </p:cNvSpPr>
          <p:nvPr>
            <p:ph type="subTitle" idx="5"/>
          </p:nvPr>
        </p:nvSpPr>
        <p:spPr>
          <a:xfrm>
            <a:off x="5616000" y="2224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674" name="Google Shape;674;p46"/>
          <p:cNvSpPr txBox="1">
            <a:spLocks noGrp="1"/>
          </p:cNvSpPr>
          <p:nvPr>
            <p:ph type="title" idx="6" hasCustomPrompt="1"/>
          </p:nvPr>
        </p:nvSpPr>
        <p:spPr>
          <a:xfrm>
            <a:off x="4896000" y="1255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675" name="Google Shape;675;p46"/>
          <p:cNvSpPr txBox="1">
            <a:spLocks noGrp="1"/>
          </p:cNvSpPr>
          <p:nvPr>
            <p:ph type="title" idx="7"/>
          </p:nvPr>
        </p:nvSpPr>
        <p:spPr>
          <a:xfrm>
            <a:off x="2087979" y="3480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6" name="Google Shape;676;p46"/>
          <p:cNvSpPr txBox="1">
            <a:spLocks noGrp="1"/>
          </p:cNvSpPr>
          <p:nvPr>
            <p:ph type="subTitle" idx="8"/>
          </p:nvPr>
        </p:nvSpPr>
        <p:spPr>
          <a:xfrm>
            <a:off x="2087979" y="3987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677" name="Google Shape;677;p46"/>
          <p:cNvSpPr txBox="1">
            <a:spLocks noGrp="1"/>
          </p:cNvSpPr>
          <p:nvPr>
            <p:ph type="title" idx="9" hasCustomPrompt="1"/>
          </p:nvPr>
        </p:nvSpPr>
        <p:spPr>
          <a:xfrm>
            <a:off x="1368000" y="3018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678" name="Google Shape;678;p46"/>
          <p:cNvSpPr txBox="1">
            <a:spLocks noGrp="1"/>
          </p:cNvSpPr>
          <p:nvPr>
            <p:ph type="title" idx="13"/>
          </p:nvPr>
        </p:nvSpPr>
        <p:spPr>
          <a:xfrm>
            <a:off x="5616000" y="3480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9" name="Google Shape;679;p46"/>
          <p:cNvSpPr txBox="1">
            <a:spLocks noGrp="1"/>
          </p:cNvSpPr>
          <p:nvPr>
            <p:ph type="subTitle" idx="14"/>
          </p:nvPr>
        </p:nvSpPr>
        <p:spPr>
          <a:xfrm>
            <a:off x="5616000" y="3987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680" name="Google Shape;680;p46"/>
          <p:cNvSpPr txBox="1">
            <a:spLocks noGrp="1"/>
          </p:cNvSpPr>
          <p:nvPr>
            <p:ph type="title" idx="15" hasCustomPrompt="1"/>
          </p:nvPr>
        </p:nvSpPr>
        <p:spPr>
          <a:xfrm>
            <a:off x="4896000" y="3018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681" name="Google Shape;681;p46"/>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46"/>
          <p:cNvGrpSpPr/>
          <p:nvPr/>
        </p:nvGrpSpPr>
        <p:grpSpPr>
          <a:xfrm flipH="1">
            <a:off x="8087888" y="3307425"/>
            <a:ext cx="935500" cy="1873825"/>
            <a:chOff x="8208488" y="3307425"/>
            <a:chExt cx="935500" cy="1873825"/>
          </a:xfrm>
        </p:grpSpPr>
        <p:sp>
          <p:nvSpPr>
            <p:cNvPr id="684" name="Google Shape;684;p46"/>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6"/>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6"/>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6"/>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6"/>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6"/>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6"/>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6"/>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 Credits">
  <p:cSld name="CUSTOM_14">
    <p:spTree>
      <p:nvGrpSpPr>
        <p:cNvPr id="1" name="Shape 700"/>
        <p:cNvGrpSpPr/>
        <p:nvPr/>
      </p:nvGrpSpPr>
      <p:grpSpPr>
        <a:xfrm>
          <a:off x="0" y="0"/>
          <a:ext cx="0" cy="0"/>
          <a:chOff x="0" y="0"/>
          <a:chExt cx="0" cy="0"/>
        </a:xfrm>
      </p:grpSpPr>
      <p:sp>
        <p:nvSpPr>
          <p:cNvPr id="701" name="Google Shape;701;p47"/>
          <p:cNvSpPr txBox="1">
            <a:spLocks noGrp="1"/>
          </p:cNvSpPr>
          <p:nvPr>
            <p:ph type="title"/>
          </p:nvPr>
        </p:nvSpPr>
        <p:spPr>
          <a:xfrm>
            <a:off x="5649575" y="631441"/>
            <a:ext cx="2776800" cy="92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endParaRPr/>
          </a:p>
        </p:txBody>
      </p:sp>
      <p:sp>
        <p:nvSpPr>
          <p:cNvPr id="702" name="Google Shape;702;p47"/>
          <p:cNvSpPr txBox="1">
            <a:spLocks noGrp="1"/>
          </p:cNvSpPr>
          <p:nvPr>
            <p:ph type="subTitle" idx="1"/>
          </p:nvPr>
        </p:nvSpPr>
        <p:spPr>
          <a:xfrm>
            <a:off x="6041400" y="2125150"/>
            <a:ext cx="2385000" cy="83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
        <p:nvSpPr>
          <p:cNvPr id="703" name="Google Shape;703;p47"/>
          <p:cNvSpPr txBox="1">
            <a:spLocks noGrp="1"/>
          </p:cNvSpPr>
          <p:nvPr>
            <p:ph type="title" idx="2"/>
          </p:nvPr>
        </p:nvSpPr>
        <p:spPr>
          <a:xfrm>
            <a:off x="5990200" y="1846425"/>
            <a:ext cx="2436300" cy="384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a:lvl1pPr>
            <a:lvl2pPr lvl="1" rtl="0">
              <a:spcBef>
                <a:spcPts val="0"/>
              </a:spcBef>
              <a:spcAft>
                <a:spcPts val="0"/>
              </a:spcAft>
              <a:buNone/>
              <a:defRPr>
                <a:latin typeface="Open Sans"/>
                <a:ea typeface="Open Sans"/>
                <a:cs typeface="Open Sans"/>
                <a:sym typeface="Open Sans"/>
              </a:defRPr>
            </a:lvl2pPr>
            <a:lvl3pPr lvl="2" rtl="0">
              <a:spcBef>
                <a:spcPts val="0"/>
              </a:spcBef>
              <a:spcAft>
                <a:spcPts val="0"/>
              </a:spcAft>
              <a:buNone/>
              <a:defRPr>
                <a:latin typeface="Open Sans"/>
                <a:ea typeface="Open Sans"/>
                <a:cs typeface="Open Sans"/>
                <a:sym typeface="Open Sans"/>
              </a:defRPr>
            </a:lvl3pPr>
            <a:lvl4pPr lvl="3" rtl="0">
              <a:spcBef>
                <a:spcPts val="0"/>
              </a:spcBef>
              <a:spcAft>
                <a:spcPts val="0"/>
              </a:spcAft>
              <a:buNone/>
              <a:defRPr>
                <a:latin typeface="Open Sans"/>
                <a:ea typeface="Open Sans"/>
                <a:cs typeface="Open Sans"/>
                <a:sym typeface="Open Sans"/>
              </a:defRPr>
            </a:lvl4pPr>
            <a:lvl5pPr lvl="4" rtl="0">
              <a:spcBef>
                <a:spcPts val="0"/>
              </a:spcBef>
              <a:spcAft>
                <a:spcPts val="0"/>
              </a:spcAft>
              <a:buNone/>
              <a:defRPr>
                <a:latin typeface="Open Sans"/>
                <a:ea typeface="Open Sans"/>
                <a:cs typeface="Open Sans"/>
                <a:sym typeface="Open Sans"/>
              </a:defRPr>
            </a:lvl5pPr>
            <a:lvl6pPr lvl="5" rtl="0">
              <a:spcBef>
                <a:spcPts val="0"/>
              </a:spcBef>
              <a:spcAft>
                <a:spcPts val="0"/>
              </a:spcAft>
              <a:buNone/>
              <a:defRPr>
                <a:latin typeface="Open Sans"/>
                <a:ea typeface="Open Sans"/>
                <a:cs typeface="Open Sans"/>
                <a:sym typeface="Open Sans"/>
              </a:defRPr>
            </a:lvl6pPr>
            <a:lvl7pPr lvl="6" rtl="0">
              <a:spcBef>
                <a:spcPts val="0"/>
              </a:spcBef>
              <a:spcAft>
                <a:spcPts val="0"/>
              </a:spcAft>
              <a:buNone/>
              <a:defRPr>
                <a:latin typeface="Open Sans"/>
                <a:ea typeface="Open Sans"/>
                <a:cs typeface="Open Sans"/>
                <a:sym typeface="Open Sans"/>
              </a:defRPr>
            </a:lvl7pPr>
            <a:lvl8pPr lvl="7" rtl="0">
              <a:spcBef>
                <a:spcPts val="0"/>
              </a:spcBef>
              <a:spcAft>
                <a:spcPts val="0"/>
              </a:spcAft>
              <a:buNone/>
              <a:defRPr>
                <a:latin typeface="Open Sans"/>
                <a:ea typeface="Open Sans"/>
                <a:cs typeface="Open Sans"/>
                <a:sym typeface="Open Sans"/>
              </a:defRPr>
            </a:lvl8pPr>
            <a:lvl9pPr lvl="8" rtl="0">
              <a:spcBef>
                <a:spcPts val="0"/>
              </a:spcBef>
              <a:spcAft>
                <a:spcPts val="0"/>
              </a:spcAft>
              <a:buNone/>
              <a:defRPr>
                <a:latin typeface="Open Sans"/>
                <a:ea typeface="Open Sans"/>
                <a:cs typeface="Open Sans"/>
                <a:sym typeface="Open Sans"/>
              </a:defRPr>
            </a:lvl9pPr>
          </a:lstStyle>
          <a:p>
            <a:endParaRPr/>
          </a:p>
        </p:txBody>
      </p:sp>
      <p:sp>
        <p:nvSpPr>
          <p:cNvPr id="704" name="Google Shape;704;p47"/>
          <p:cNvSpPr txBox="1"/>
          <p:nvPr/>
        </p:nvSpPr>
        <p:spPr>
          <a:xfrm>
            <a:off x="717525" y="542750"/>
            <a:ext cx="2826300" cy="808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including icons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a:solidFill>
                  <a:schemeClr val="dk1"/>
                </a:solidFill>
                <a:latin typeface="Open Sans"/>
                <a:ea typeface="Open Sans"/>
                <a:cs typeface="Open Sans"/>
                <a:sym typeface="Open Sans"/>
              </a:rPr>
              <a:t> and illustrations by </a:t>
            </a:r>
            <a:r>
              <a:rPr lang="en" sz="10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Stories</a:t>
            </a:r>
            <a:endParaRPr sz="900">
              <a:solidFill>
                <a:schemeClr val="dk1"/>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1" name="Shape 7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 name="Google Shape;19;p4"/>
          <p:cNvSpPr txBox="1">
            <a:spLocks noGrp="1"/>
          </p:cNvSpPr>
          <p:nvPr>
            <p:ph type="body" idx="1"/>
          </p:nvPr>
        </p:nvSpPr>
        <p:spPr>
          <a:xfrm>
            <a:off x="717450" y="1481774"/>
            <a:ext cx="7709100" cy="3121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Char char="●"/>
              <a:defRPr sz="1150"/>
            </a:lvl1pPr>
            <a:lvl2pPr marL="914400" lvl="1" indent="-298450" rtl="0">
              <a:spcBef>
                <a:spcPts val="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a:endParaRPr/>
          </a:p>
        </p:txBody>
      </p:sp>
      <p:sp>
        <p:nvSpPr>
          <p:cNvPr id="20" name="Google Shape;20;p4"/>
          <p:cNvSpPr/>
          <p:nvPr/>
        </p:nvSpPr>
        <p:spPr>
          <a:xfrm>
            <a:off x="6477575" y="-399350"/>
            <a:ext cx="3025272" cy="2584568"/>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0">
    <p:bg>
      <p:bgPr>
        <a:solidFill>
          <a:schemeClr val="dk2"/>
        </a:solidFill>
        <a:effectLst/>
      </p:bgPr>
    </p:bg>
    <p:spTree>
      <p:nvGrpSpPr>
        <p:cNvPr id="1" name="Shape 80"/>
        <p:cNvGrpSpPr/>
        <p:nvPr/>
      </p:nvGrpSpPr>
      <p:grpSpPr>
        <a:xfrm>
          <a:off x="0" y="0"/>
          <a:ext cx="0" cy="0"/>
          <a:chOff x="0" y="0"/>
          <a:chExt cx="0" cy="0"/>
        </a:xfrm>
      </p:grpSpPr>
      <p:sp>
        <p:nvSpPr>
          <p:cNvPr id="81" name="Google Shape;81;p1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99;p1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a:spLocks noGrp="1"/>
          </p:cNvSpPr>
          <p:nvPr>
            <p:ph type="title"/>
          </p:nvPr>
        </p:nvSpPr>
        <p:spPr>
          <a:xfrm>
            <a:off x="2007025"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1" name="Google Shape;101;p13"/>
          <p:cNvSpPr txBox="1">
            <a:spLocks noGrp="1"/>
          </p:cNvSpPr>
          <p:nvPr>
            <p:ph type="title" idx="2" hasCustomPrompt="1"/>
          </p:nvPr>
        </p:nvSpPr>
        <p:spPr>
          <a:xfrm>
            <a:off x="257525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subTitle" idx="1"/>
          </p:nvPr>
        </p:nvSpPr>
        <p:spPr>
          <a:xfrm>
            <a:off x="2007013"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03" name="Google Shape;103;p13"/>
          <p:cNvSpPr txBox="1">
            <a:spLocks noGrp="1"/>
          </p:cNvSpPr>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4" name="Google Shape;104;p13"/>
          <p:cNvSpPr txBox="1">
            <a:spLocks noGrp="1"/>
          </p:cNvSpPr>
          <p:nvPr>
            <p:ph type="title" idx="4" hasCustomPrompt="1"/>
          </p:nvPr>
        </p:nvSpPr>
        <p:spPr>
          <a:xfrm>
            <a:off x="558570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06" name="Google Shape;106;p13"/>
          <p:cNvSpPr txBox="1">
            <a:spLocks noGrp="1"/>
          </p:cNvSpPr>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7" name="Google Shape;107;p13"/>
          <p:cNvSpPr txBox="1">
            <a:spLocks noGrp="1"/>
          </p:cNvSpPr>
          <p:nvPr>
            <p:ph type="title" idx="7" hasCustomPrompt="1"/>
          </p:nvPr>
        </p:nvSpPr>
        <p:spPr>
          <a:xfrm>
            <a:off x="257525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a:spLocks noGrp="1"/>
          </p:cNvSpPr>
          <p:nvPr>
            <p:ph type="subTitle" idx="8"/>
          </p:nvPr>
        </p:nvSpPr>
        <p:spPr>
          <a:xfrm>
            <a:off x="2007013"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09" name="Google Shape;109;p13"/>
          <p:cNvSpPr txBox="1">
            <a:spLocks noGrp="1"/>
          </p:cNvSpPr>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10" name="Google Shape;110;p13"/>
          <p:cNvSpPr txBox="1">
            <a:spLocks noGrp="1"/>
          </p:cNvSpPr>
          <p:nvPr>
            <p:ph type="title" idx="13" hasCustomPrompt="1"/>
          </p:nvPr>
        </p:nvSpPr>
        <p:spPr>
          <a:xfrm>
            <a:off x="558570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a:spLocks noGrp="1"/>
          </p:cNvSpPr>
          <p:nvPr>
            <p:ph type="subTitle" idx="14"/>
          </p:nvPr>
        </p:nvSpPr>
        <p:spPr>
          <a:xfrm>
            <a:off x="5017488"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CUSTOM_1">
    <p:spTree>
      <p:nvGrpSpPr>
        <p:cNvPr id="1" name="Shape 128"/>
        <p:cNvGrpSpPr/>
        <p:nvPr/>
      </p:nvGrpSpPr>
      <p:grpSpPr>
        <a:xfrm>
          <a:off x="0" y="0"/>
          <a:ext cx="0" cy="0"/>
          <a:chOff x="0" y="0"/>
          <a:chExt cx="0" cy="0"/>
        </a:xfrm>
      </p:grpSpPr>
      <p:sp>
        <p:nvSpPr>
          <p:cNvPr id="129" name="Google Shape;129;p15"/>
          <p:cNvSpPr txBox="1">
            <a:spLocks noGrp="1"/>
          </p:cNvSpPr>
          <p:nvPr>
            <p:ph type="title"/>
          </p:nvPr>
        </p:nvSpPr>
        <p:spPr>
          <a:xfrm>
            <a:off x="717525" y="1535950"/>
            <a:ext cx="3163200" cy="2071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TITLE_AND_BODY_1">
    <p:bg>
      <p:bgPr>
        <a:solidFill>
          <a:schemeClr val="dk2"/>
        </a:solidFill>
        <a:effectLst/>
      </p:bgPr>
    </p:bg>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717525" y="55440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2" name="Google Shape;152;p17"/>
          <p:cNvSpPr txBox="1">
            <a:spLocks noGrp="1"/>
          </p:cNvSpPr>
          <p:nvPr>
            <p:ph type="body" idx="1"/>
          </p:nvPr>
        </p:nvSpPr>
        <p:spPr>
          <a:xfrm>
            <a:off x="2154150" y="1343963"/>
            <a:ext cx="48357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53" name="Google Shape;153;p17"/>
          <p:cNvGrpSpPr/>
          <p:nvPr/>
        </p:nvGrpSpPr>
        <p:grpSpPr>
          <a:xfrm flipH="1">
            <a:off x="5411725" y="3605057"/>
            <a:ext cx="3748961" cy="1754140"/>
            <a:chOff x="440413" y="3605057"/>
            <a:chExt cx="3748961" cy="1754140"/>
          </a:xfrm>
        </p:grpSpPr>
        <p:sp>
          <p:nvSpPr>
            <p:cNvPr id="154" name="Google Shape;154;p17"/>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17"/>
            <p:cNvGrpSpPr/>
            <p:nvPr/>
          </p:nvGrpSpPr>
          <p:grpSpPr>
            <a:xfrm rot="1398551" flipH="1">
              <a:off x="1087893" y="3855029"/>
              <a:ext cx="1522160" cy="1254196"/>
              <a:chOff x="698956" y="6526827"/>
              <a:chExt cx="1522132" cy="1254173"/>
            </a:xfrm>
          </p:grpSpPr>
          <p:grpSp>
            <p:nvGrpSpPr>
              <p:cNvPr id="157" name="Google Shape;157;p17"/>
              <p:cNvGrpSpPr/>
              <p:nvPr/>
            </p:nvGrpSpPr>
            <p:grpSpPr>
              <a:xfrm>
                <a:off x="970014" y="6599642"/>
                <a:ext cx="1251074" cy="1089966"/>
                <a:chOff x="2227541" y="6011760"/>
                <a:chExt cx="2864180" cy="2495343"/>
              </a:xfrm>
            </p:grpSpPr>
            <p:sp>
              <p:nvSpPr>
                <p:cNvPr id="158" name="Google Shape;158;p17"/>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17"/>
                <p:cNvGrpSpPr/>
                <p:nvPr/>
              </p:nvGrpSpPr>
              <p:grpSpPr>
                <a:xfrm>
                  <a:off x="2227541" y="6635267"/>
                  <a:ext cx="2250382" cy="1871835"/>
                  <a:chOff x="2227541" y="6635267"/>
                  <a:chExt cx="2250382" cy="1871835"/>
                </a:xfrm>
              </p:grpSpPr>
              <p:sp>
                <p:nvSpPr>
                  <p:cNvPr id="160" name="Google Shape;160;p17"/>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 name="Google Shape;163;p17"/>
              <p:cNvGrpSpPr/>
              <p:nvPr/>
            </p:nvGrpSpPr>
            <p:grpSpPr>
              <a:xfrm>
                <a:off x="698956" y="6526827"/>
                <a:ext cx="761443" cy="1254173"/>
                <a:chOff x="1668617" y="5683195"/>
                <a:chExt cx="1743230" cy="2871275"/>
              </a:xfrm>
            </p:grpSpPr>
            <p:sp>
              <p:nvSpPr>
                <p:cNvPr id="164" name="Google Shape;164;p17"/>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7"/>
                <p:cNvGrpSpPr/>
                <p:nvPr/>
              </p:nvGrpSpPr>
              <p:grpSpPr>
                <a:xfrm>
                  <a:off x="2252110" y="6027996"/>
                  <a:ext cx="1159737" cy="2526474"/>
                  <a:chOff x="2252110" y="6027996"/>
                  <a:chExt cx="1159737" cy="2526474"/>
                </a:xfrm>
              </p:grpSpPr>
              <p:sp>
                <p:nvSpPr>
                  <p:cNvPr id="166" name="Google Shape;166;p17"/>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0" name="Google Shape;170;p17"/>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7"/>
          <p:cNvGrpSpPr/>
          <p:nvPr/>
        </p:nvGrpSpPr>
        <p:grpSpPr>
          <a:xfrm flipH="1">
            <a:off x="717526" y="-6"/>
            <a:ext cx="1430732" cy="1059983"/>
            <a:chOff x="7676452" y="-6"/>
            <a:chExt cx="1430732" cy="1059983"/>
          </a:xfrm>
        </p:grpSpPr>
        <p:grpSp>
          <p:nvGrpSpPr>
            <p:cNvPr id="172" name="Google Shape;172;p17"/>
            <p:cNvGrpSpPr/>
            <p:nvPr/>
          </p:nvGrpSpPr>
          <p:grpSpPr>
            <a:xfrm rot="10690018">
              <a:off x="7690194" y="79769"/>
              <a:ext cx="1152535" cy="877616"/>
              <a:chOff x="3077675" y="6690087"/>
              <a:chExt cx="2525088" cy="1922768"/>
            </a:xfrm>
          </p:grpSpPr>
          <p:sp>
            <p:nvSpPr>
              <p:cNvPr id="173" name="Google Shape;173;p1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7"/>
            <p:cNvGrpSpPr/>
            <p:nvPr/>
          </p:nvGrpSpPr>
          <p:grpSpPr>
            <a:xfrm rot="8905895">
              <a:off x="8402486" y="210113"/>
              <a:ext cx="491590" cy="778812"/>
              <a:chOff x="-1904298" y="1056455"/>
              <a:chExt cx="581725" cy="921611"/>
            </a:xfrm>
          </p:grpSpPr>
          <p:sp>
            <p:nvSpPr>
              <p:cNvPr id="178" name="Google Shape;178;p1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3">
  <p:cSld name="CUSTOM_13">
    <p:bg>
      <p:bgPr>
        <a:solidFill>
          <a:schemeClr val="dk2"/>
        </a:solidFill>
        <a:effectLst/>
      </p:bgPr>
    </p:bg>
    <p:spTree>
      <p:nvGrpSpPr>
        <p:cNvPr id="1" name="Shape 307"/>
        <p:cNvGrpSpPr/>
        <p:nvPr/>
      </p:nvGrpSpPr>
      <p:grpSpPr>
        <a:xfrm>
          <a:off x="0" y="0"/>
          <a:ext cx="0" cy="0"/>
          <a:chOff x="0" y="0"/>
          <a:chExt cx="0" cy="0"/>
        </a:xfrm>
      </p:grpSpPr>
      <p:sp>
        <p:nvSpPr>
          <p:cNvPr id="308" name="Google Shape;308;p26"/>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2" name="Google Shape;312;p26"/>
          <p:cNvSpPr txBox="1">
            <a:spLocks noGrp="1"/>
          </p:cNvSpPr>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13" name="Google Shape;313;p26"/>
          <p:cNvSpPr txBox="1">
            <a:spLocks noGrp="1"/>
          </p:cNvSpPr>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14" name="Google Shape;314;p26"/>
          <p:cNvSpPr txBox="1">
            <a:spLocks noGrp="1"/>
          </p:cNvSpPr>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15" name="Google Shape;315;p26"/>
          <p:cNvSpPr txBox="1">
            <a:spLocks noGrp="1"/>
          </p:cNvSpPr>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16" name="Google Shape;316;p26"/>
          <p:cNvSpPr txBox="1">
            <a:spLocks noGrp="1"/>
          </p:cNvSpPr>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17" name="Google Shape;317;p26"/>
          <p:cNvSpPr txBox="1">
            <a:spLocks noGrp="1"/>
          </p:cNvSpPr>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2">
  <p:cSld name="TITLE_AND_TWO_COLUMNS_1_1">
    <p:bg>
      <p:bgPr>
        <a:solidFill>
          <a:schemeClr val="dk2"/>
        </a:solidFill>
        <a:effectLst/>
      </p:bgPr>
    </p:bg>
    <p:spTree>
      <p:nvGrpSpPr>
        <p:cNvPr id="1" name="Shape 384"/>
        <p:cNvGrpSpPr/>
        <p:nvPr/>
      </p:nvGrpSpPr>
      <p:grpSpPr>
        <a:xfrm>
          <a:off x="0" y="0"/>
          <a:ext cx="0" cy="0"/>
          <a:chOff x="0" y="0"/>
          <a:chExt cx="0" cy="0"/>
        </a:xfrm>
      </p:grpSpPr>
      <p:sp>
        <p:nvSpPr>
          <p:cNvPr id="385" name="Google Shape;385;p31"/>
          <p:cNvSpPr txBox="1">
            <a:spLocks noGrp="1"/>
          </p:cNvSpPr>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6" name="Google Shape;386;p31"/>
          <p:cNvSpPr txBox="1">
            <a:spLocks noGrp="1"/>
          </p:cNvSpPr>
          <p:nvPr>
            <p:ph type="title" idx="2"/>
          </p:nvPr>
        </p:nvSpPr>
        <p:spPr>
          <a:xfrm>
            <a:off x="1206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7" name="Google Shape;387;p31"/>
          <p:cNvSpPr txBox="1">
            <a:spLocks noGrp="1"/>
          </p:cNvSpPr>
          <p:nvPr>
            <p:ph type="subTitle" idx="1"/>
          </p:nvPr>
        </p:nvSpPr>
        <p:spPr>
          <a:xfrm>
            <a:off x="120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88" name="Google Shape;388;p31"/>
          <p:cNvSpPr txBox="1">
            <a:spLocks noGrp="1"/>
          </p:cNvSpPr>
          <p:nvPr>
            <p:ph type="title" idx="3"/>
          </p:nvPr>
        </p:nvSpPr>
        <p:spPr>
          <a:xfrm>
            <a:off x="5058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9" name="Google Shape;389;p31"/>
          <p:cNvSpPr txBox="1">
            <a:spLocks noGrp="1"/>
          </p:cNvSpPr>
          <p:nvPr>
            <p:ph type="subTitle" idx="4"/>
          </p:nvPr>
        </p:nvSpPr>
        <p:spPr>
          <a:xfrm>
            <a:off x="505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grpSp>
        <p:nvGrpSpPr>
          <p:cNvPr id="390" name="Google Shape;390;p31"/>
          <p:cNvGrpSpPr/>
          <p:nvPr/>
        </p:nvGrpSpPr>
        <p:grpSpPr>
          <a:xfrm>
            <a:off x="-12" y="3605057"/>
            <a:ext cx="3748961" cy="1754140"/>
            <a:chOff x="440413" y="3605057"/>
            <a:chExt cx="3748961" cy="1754140"/>
          </a:xfrm>
        </p:grpSpPr>
        <p:sp>
          <p:nvSpPr>
            <p:cNvPr id="391" name="Google Shape;391;p31"/>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1"/>
            <p:cNvGrpSpPr/>
            <p:nvPr/>
          </p:nvGrpSpPr>
          <p:grpSpPr>
            <a:xfrm rot="1398551" flipH="1">
              <a:off x="1087893" y="3855029"/>
              <a:ext cx="1522160" cy="1254196"/>
              <a:chOff x="698956" y="6526827"/>
              <a:chExt cx="1522132" cy="1254173"/>
            </a:xfrm>
          </p:grpSpPr>
          <p:grpSp>
            <p:nvGrpSpPr>
              <p:cNvPr id="394" name="Google Shape;394;p31"/>
              <p:cNvGrpSpPr/>
              <p:nvPr/>
            </p:nvGrpSpPr>
            <p:grpSpPr>
              <a:xfrm>
                <a:off x="970014" y="6599642"/>
                <a:ext cx="1251074" cy="1089966"/>
                <a:chOff x="2227541" y="6011760"/>
                <a:chExt cx="2864180" cy="2495343"/>
              </a:xfrm>
            </p:grpSpPr>
            <p:sp>
              <p:nvSpPr>
                <p:cNvPr id="395" name="Google Shape;395;p3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1"/>
                <p:cNvGrpSpPr/>
                <p:nvPr/>
              </p:nvGrpSpPr>
              <p:grpSpPr>
                <a:xfrm>
                  <a:off x="2227541" y="6635267"/>
                  <a:ext cx="2250382" cy="1871835"/>
                  <a:chOff x="2227541" y="6635267"/>
                  <a:chExt cx="2250382" cy="1871835"/>
                </a:xfrm>
              </p:grpSpPr>
              <p:sp>
                <p:nvSpPr>
                  <p:cNvPr id="397" name="Google Shape;397;p3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 name="Google Shape;400;p31"/>
              <p:cNvGrpSpPr/>
              <p:nvPr/>
            </p:nvGrpSpPr>
            <p:grpSpPr>
              <a:xfrm>
                <a:off x="698956" y="6526827"/>
                <a:ext cx="761443" cy="1254173"/>
                <a:chOff x="1668617" y="5683195"/>
                <a:chExt cx="1743230" cy="2871275"/>
              </a:xfrm>
            </p:grpSpPr>
            <p:sp>
              <p:nvSpPr>
                <p:cNvPr id="401" name="Google Shape;401;p3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1"/>
                <p:cNvGrpSpPr/>
                <p:nvPr/>
              </p:nvGrpSpPr>
              <p:grpSpPr>
                <a:xfrm>
                  <a:off x="2252110" y="6027996"/>
                  <a:ext cx="1159737" cy="2526474"/>
                  <a:chOff x="2252110" y="6027996"/>
                  <a:chExt cx="1159737" cy="2526474"/>
                </a:xfrm>
              </p:grpSpPr>
              <p:sp>
                <p:nvSpPr>
                  <p:cNvPr id="403" name="Google Shape;403;p3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7" name="Google Shape;407;p31"/>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8" r:id="rId4"/>
    <p:sldLayoutId id="2147483659" r:id="rId5"/>
    <p:sldLayoutId id="2147483661" r:id="rId6"/>
    <p:sldLayoutId id="2147483663" r:id="rId7"/>
    <p:sldLayoutId id="2147483672" r:id="rId8"/>
    <p:sldLayoutId id="2147483677" r:id="rId9"/>
    <p:sldLayoutId id="2147483678" r:id="rId10"/>
    <p:sldLayoutId id="2147483679" r:id="rId11"/>
    <p:sldLayoutId id="2147483682" r:id="rId12"/>
    <p:sldLayoutId id="2147483684" r:id="rId13"/>
    <p:sldLayoutId id="2147483686" r:id="rId14"/>
    <p:sldLayoutId id="2147483692" r:id="rId15"/>
    <p:sldLayoutId id="2147483693" r:id="rId16"/>
    <p:sldLayoutId id="214748369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chart" Target="../charts/chart9.xml"/></Relationships>
</file>

<file path=ppt/slides/_rels/slide1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chart" Target="../charts/chart11.xml"/></Relationships>
</file>

<file path=ppt/slides/_rels/slide1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chart" Target="../charts/chart13.xml"/></Relationships>
</file>

<file path=ppt/slides/_rels/slide1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chart" Target="../charts/char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chart" Target="../charts/char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51"/>
          <p:cNvGrpSpPr/>
          <p:nvPr/>
        </p:nvGrpSpPr>
        <p:grpSpPr>
          <a:xfrm>
            <a:off x="5587591" y="1283760"/>
            <a:ext cx="1362603" cy="1528734"/>
            <a:chOff x="5587591" y="1283760"/>
            <a:chExt cx="1362603" cy="1528734"/>
          </a:xfrm>
        </p:grpSpPr>
        <p:sp>
          <p:nvSpPr>
            <p:cNvPr id="715" name="Google Shape;715;p51"/>
            <p:cNvSpPr/>
            <p:nvPr/>
          </p:nvSpPr>
          <p:spPr>
            <a:xfrm>
              <a:off x="5587591" y="1532880"/>
              <a:ext cx="550061" cy="1038190"/>
            </a:xfrm>
            <a:custGeom>
              <a:avLst/>
              <a:gdLst/>
              <a:ahLst/>
              <a:cxnLst/>
              <a:rect l="l" t="t" r="r" b="b"/>
              <a:pathLst>
                <a:path w="50102" h="94563" extrusionOk="0">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1"/>
            <p:cNvSpPr/>
            <p:nvPr/>
          </p:nvSpPr>
          <p:spPr>
            <a:xfrm>
              <a:off x="5662884" y="1557956"/>
              <a:ext cx="549929" cy="1038212"/>
            </a:xfrm>
            <a:custGeom>
              <a:avLst/>
              <a:gdLst/>
              <a:ahLst/>
              <a:cxnLst/>
              <a:rect l="l" t="t" r="r" b="b"/>
              <a:pathLst>
                <a:path w="50090" h="94565" extrusionOk="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1"/>
            <p:cNvSpPr/>
            <p:nvPr/>
          </p:nvSpPr>
          <p:spPr>
            <a:xfrm>
              <a:off x="5733082" y="1588038"/>
              <a:ext cx="550061" cy="1038190"/>
            </a:xfrm>
            <a:custGeom>
              <a:avLst/>
              <a:gdLst/>
              <a:ahLst/>
              <a:cxnLst/>
              <a:rect l="l" t="t" r="r" b="b"/>
              <a:pathLst>
                <a:path w="50102" h="94563" extrusionOk="0">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1"/>
            <p:cNvSpPr/>
            <p:nvPr/>
          </p:nvSpPr>
          <p:spPr>
            <a:xfrm>
              <a:off x="5802095" y="1613794"/>
              <a:ext cx="550072" cy="1038311"/>
            </a:xfrm>
            <a:custGeom>
              <a:avLst/>
              <a:gdLst/>
              <a:ahLst/>
              <a:cxnLst/>
              <a:rect l="l" t="t" r="r" b="b"/>
              <a:pathLst>
                <a:path w="50103" h="94574" extrusionOk="0">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1"/>
            <p:cNvSpPr/>
            <p:nvPr/>
          </p:nvSpPr>
          <p:spPr>
            <a:xfrm>
              <a:off x="6012548" y="1698364"/>
              <a:ext cx="586664" cy="1084070"/>
            </a:xfrm>
            <a:custGeom>
              <a:avLst/>
              <a:gdLst/>
              <a:ahLst/>
              <a:cxnLst/>
              <a:rect l="l" t="t" r="r" b="b"/>
              <a:pathLst>
                <a:path w="53436" h="98742" extrusionOk="0">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1"/>
            <p:cNvSpPr/>
            <p:nvPr/>
          </p:nvSpPr>
          <p:spPr>
            <a:xfrm>
              <a:off x="6092551" y="1698386"/>
              <a:ext cx="603000" cy="1114108"/>
            </a:xfrm>
            <a:custGeom>
              <a:avLst/>
              <a:gdLst/>
              <a:ahLst/>
              <a:cxnLst/>
              <a:rect l="l" t="t" r="r" b="b"/>
              <a:pathLst>
                <a:path w="54924" h="101478" extrusionOk="0">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a:off x="5877520" y="1647258"/>
              <a:ext cx="550061" cy="1038190"/>
            </a:xfrm>
            <a:custGeom>
              <a:avLst/>
              <a:gdLst/>
              <a:ahLst/>
              <a:cxnLst/>
              <a:rect l="l" t="t" r="r" b="b"/>
              <a:pathLst>
                <a:path w="50102" h="94563" extrusionOk="0">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a:off x="5947587" y="1684037"/>
              <a:ext cx="550061" cy="1038267"/>
            </a:xfrm>
            <a:custGeom>
              <a:avLst/>
              <a:gdLst/>
              <a:ahLst/>
              <a:cxnLst/>
              <a:rect l="l" t="t" r="r" b="b"/>
              <a:pathLst>
                <a:path w="50102" h="94570" extrusionOk="0">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p:nvPr/>
          </p:nvSpPr>
          <p:spPr>
            <a:xfrm>
              <a:off x="5634778" y="1283760"/>
              <a:ext cx="1315416" cy="452547"/>
            </a:xfrm>
            <a:custGeom>
              <a:avLst/>
              <a:gdLst/>
              <a:ahLst/>
              <a:cxnLst/>
              <a:rect l="l" t="t" r="r" b="b"/>
              <a:pathLst>
                <a:path w="119814" h="41220" extrusionOk="0">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51"/>
          <p:cNvSpPr/>
          <p:nvPr/>
        </p:nvSpPr>
        <p:spPr>
          <a:xfrm>
            <a:off x="4911911" y="2408836"/>
            <a:ext cx="861310" cy="447189"/>
          </a:xfrm>
          <a:custGeom>
            <a:avLst/>
            <a:gdLst/>
            <a:ahLst/>
            <a:cxnLst/>
            <a:rect l="l" t="t" r="r" b="b"/>
            <a:pathLst>
              <a:path w="78452" h="40732" extrusionOk="0">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1"/>
          <p:cNvSpPr/>
          <p:nvPr/>
        </p:nvSpPr>
        <p:spPr>
          <a:xfrm>
            <a:off x="7570431" y="1005733"/>
            <a:ext cx="535426" cy="278039"/>
          </a:xfrm>
          <a:custGeom>
            <a:avLst/>
            <a:gdLst/>
            <a:ahLst/>
            <a:cxnLst/>
            <a:rect l="l" t="t" r="r" b="b"/>
            <a:pathLst>
              <a:path w="48769" h="25325" extrusionOk="0">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txBox="1">
            <a:spLocks noGrp="1"/>
          </p:cNvSpPr>
          <p:nvPr>
            <p:ph type="ctrTitle"/>
          </p:nvPr>
        </p:nvSpPr>
        <p:spPr>
          <a:xfrm>
            <a:off x="198588" y="1671828"/>
            <a:ext cx="5175068"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b="1" i="0" err="1">
                <a:solidFill>
                  <a:srgbClr val="5F6368"/>
                </a:solidFill>
                <a:effectLst/>
                <a:latin typeface="arial" panose="020B0604020202020204" pitchFamily="34" charset="0"/>
              </a:rPr>
              <a:t>Sustainable</a:t>
            </a:r>
            <a:r>
              <a:rPr lang="it-IT" b="1" i="0">
                <a:solidFill>
                  <a:srgbClr val="5F6368"/>
                </a:solidFill>
                <a:effectLst/>
                <a:latin typeface="arial" panose="020B0604020202020204" pitchFamily="34" charset="0"/>
              </a:rPr>
              <a:t> Development Goals</a:t>
            </a:r>
            <a:endParaRPr/>
          </a:p>
        </p:txBody>
      </p:sp>
      <p:grpSp>
        <p:nvGrpSpPr>
          <p:cNvPr id="728" name="Google Shape;728;p51"/>
          <p:cNvGrpSpPr/>
          <p:nvPr/>
        </p:nvGrpSpPr>
        <p:grpSpPr>
          <a:xfrm>
            <a:off x="5082500" y="889203"/>
            <a:ext cx="3763604" cy="2721846"/>
            <a:chOff x="5082500" y="889203"/>
            <a:chExt cx="3763604" cy="2721846"/>
          </a:xfrm>
        </p:grpSpPr>
        <p:sp>
          <p:nvSpPr>
            <p:cNvPr id="729" name="Google Shape;729;p51"/>
            <p:cNvSpPr/>
            <p:nvPr/>
          </p:nvSpPr>
          <p:spPr>
            <a:xfrm>
              <a:off x="7467033" y="2375505"/>
              <a:ext cx="929016" cy="1078153"/>
            </a:xfrm>
            <a:custGeom>
              <a:avLst/>
              <a:gdLst/>
              <a:ahLst/>
              <a:cxnLst/>
              <a:rect l="l" t="t" r="r" b="b"/>
              <a:pathLst>
                <a:path w="84619" h="98203" extrusionOk="0">
                  <a:moveTo>
                    <a:pt x="54924" y="0"/>
                  </a:moveTo>
                  <a:lnTo>
                    <a:pt x="0" y="98203"/>
                  </a:lnTo>
                  <a:lnTo>
                    <a:pt x="84094" y="97953"/>
                  </a:lnTo>
                  <a:cubicBezTo>
                    <a:pt x="84618" y="96393"/>
                    <a:pt x="54924" y="0"/>
                    <a:pt x="54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p:nvPr/>
          </p:nvSpPr>
          <p:spPr>
            <a:xfrm>
              <a:off x="7467033" y="2387142"/>
              <a:ext cx="742091" cy="1066515"/>
            </a:xfrm>
            <a:custGeom>
              <a:avLst/>
              <a:gdLst/>
              <a:ahLst/>
              <a:cxnLst/>
              <a:rect l="l" t="t" r="r" b="b"/>
              <a:pathLst>
                <a:path w="67593" h="97143" extrusionOk="0">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1"/>
            <p:cNvSpPr/>
            <p:nvPr/>
          </p:nvSpPr>
          <p:spPr>
            <a:xfrm>
              <a:off x="7998265" y="1442580"/>
              <a:ext cx="64720" cy="50206"/>
            </a:xfrm>
            <a:custGeom>
              <a:avLst/>
              <a:gdLst/>
              <a:ahLst/>
              <a:cxnLst/>
              <a:rect l="l" t="t" r="r" b="b"/>
              <a:pathLst>
                <a:path w="5895" h="4573" extrusionOk="0">
                  <a:moveTo>
                    <a:pt x="2941" y="1"/>
                  </a:moveTo>
                  <a:cubicBezTo>
                    <a:pt x="12" y="1"/>
                    <a:pt x="0" y="4573"/>
                    <a:pt x="2941" y="4573"/>
                  </a:cubicBezTo>
                  <a:cubicBezTo>
                    <a:pt x="5882" y="4573"/>
                    <a:pt x="5894"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1"/>
            <p:cNvSpPr/>
            <p:nvPr/>
          </p:nvSpPr>
          <p:spPr>
            <a:xfrm>
              <a:off x="7884546" y="1442580"/>
              <a:ext cx="64709" cy="50206"/>
            </a:xfrm>
            <a:custGeom>
              <a:avLst/>
              <a:gdLst/>
              <a:ahLst/>
              <a:cxnLst/>
              <a:rect l="l" t="t" r="r" b="b"/>
              <a:pathLst>
                <a:path w="5894" h="4573" extrusionOk="0">
                  <a:moveTo>
                    <a:pt x="2953" y="1"/>
                  </a:moveTo>
                  <a:cubicBezTo>
                    <a:pt x="12" y="1"/>
                    <a:pt x="0" y="4573"/>
                    <a:pt x="2953" y="4573"/>
                  </a:cubicBezTo>
                  <a:cubicBezTo>
                    <a:pt x="5894"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1"/>
            <p:cNvSpPr/>
            <p:nvPr/>
          </p:nvSpPr>
          <p:spPr>
            <a:xfrm>
              <a:off x="8108591" y="1442580"/>
              <a:ext cx="64709" cy="50206"/>
            </a:xfrm>
            <a:custGeom>
              <a:avLst/>
              <a:gdLst/>
              <a:ahLst/>
              <a:cxnLst/>
              <a:rect l="l" t="t" r="r" b="b"/>
              <a:pathLst>
                <a:path w="5894" h="4573" extrusionOk="0">
                  <a:moveTo>
                    <a:pt x="2953" y="1"/>
                  </a:moveTo>
                  <a:cubicBezTo>
                    <a:pt x="12" y="1"/>
                    <a:pt x="0" y="4573"/>
                    <a:pt x="2953" y="4573"/>
                  </a:cubicBezTo>
                  <a:cubicBezTo>
                    <a:pt x="5882"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1"/>
            <p:cNvSpPr/>
            <p:nvPr/>
          </p:nvSpPr>
          <p:spPr>
            <a:xfrm>
              <a:off x="5190345"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1"/>
            <p:cNvSpPr/>
            <p:nvPr/>
          </p:nvSpPr>
          <p:spPr>
            <a:xfrm>
              <a:off x="5082500" y="2915498"/>
              <a:ext cx="61317" cy="50206"/>
            </a:xfrm>
            <a:custGeom>
              <a:avLst/>
              <a:gdLst/>
              <a:ahLst/>
              <a:cxnLst/>
              <a:rect l="l" t="t" r="r" b="b"/>
              <a:pathLst>
                <a:path w="5585" h="4573" extrusionOk="0">
                  <a:moveTo>
                    <a:pt x="2799" y="0"/>
                  </a:moveTo>
                  <a:cubicBezTo>
                    <a:pt x="13" y="0"/>
                    <a:pt x="1" y="4572"/>
                    <a:pt x="2799" y="4572"/>
                  </a:cubicBezTo>
                  <a:cubicBezTo>
                    <a:pt x="5585" y="4572"/>
                    <a:pt x="5585" y="0"/>
                    <a:pt x="2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p:nvPr/>
          </p:nvSpPr>
          <p:spPr>
            <a:xfrm>
              <a:off x="5294918"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5223940" y="1908850"/>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5123681" y="1908850"/>
              <a:ext cx="64577" cy="50206"/>
            </a:xfrm>
            <a:custGeom>
              <a:avLst/>
              <a:gdLst/>
              <a:ahLst/>
              <a:cxnLst/>
              <a:rect l="l" t="t" r="r" b="b"/>
              <a:pathLst>
                <a:path w="5882" h="4573" extrusionOk="0">
                  <a:moveTo>
                    <a:pt x="2941" y="0"/>
                  </a:moveTo>
                  <a:cubicBezTo>
                    <a:pt x="0" y="0"/>
                    <a:pt x="0" y="4572"/>
                    <a:pt x="2941" y="4572"/>
                  </a:cubicBezTo>
                  <a:cubicBezTo>
                    <a:pt x="5882" y="4572"/>
                    <a:pt x="5882"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561654" y="2771708"/>
              <a:ext cx="64709" cy="50206"/>
            </a:xfrm>
            <a:custGeom>
              <a:avLst/>
              <a:gdLst/>
              <a:ahLst/>
              <a:cxnLst/>
              <a:rect l="l" t="t" r="r" b="b"/>
              <a:pathLst>
                <a:path w="5894" h="4573" extrusionOk="0">
                  <a:moveTo>
                    <a:pt x="2953" y="0"/>
                  </a:moveTo>
                  <a:cubicBezTo>
                    <a:pt x="12" y="0"/>
                    <a:pt x="0" y="4572"/>
                    <a:pt x="2953" y="4572"/>
                  </a:cubicBezTo>
                  <a:cubicBezTo>
                    <a:pt x="5894" y="4572"/>
                    <a:pt x="5894" y="0"/>
                    <a:pt x="2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8461395" y="2771708"/>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5733082" y="1477745"/>
              <a:ext cx="1433340" cy="1688526"/>
            </a:xfrm>
            <a:custGeom>
              <a:avLst/>
              <a:gdLst/>
              <a:ahLst/>
              <a:cxnLst/>
              <a:rect l="l" t="t" r="r" b="b"/>
              <a:pathLst>
                <a:path w="130541" h="153782" extrusionOk="0">
                  <a:moveTo>
                    <a:pt x="52566" y="0"/>
                  </a:moveTo>
                  <a:cubicBezTo>
                    <a:pt x="52566" y="0"/>
                    <a:pt x="0" y="150995"/>
                    <a:pt x="798" y="153400"/>
                  </a:cubicBezTo>
                  <a:lnTo>
                    <a:pt x="130540" y="153781"/>
                  </a:lnTo>
                  <a:lnTo>
                    <a:pt x="525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5982225" y="1489119"/>
              <a:ext cx="1184171" cy="1677151"/>
            </a:xfrm>
            <a:custGeom>
              <a:avLst/>
              <a:gdLst/>
              <a:ahLst/>
              <a:cxnLst/>
              <a:rect l="l" t="t" r="r" b="b"/>
              <a:pathLst>
                <a:path w="107848" h="152746" extrusionOk="0">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5300407" y="2213282"/>
              <a:ext cx="1086003" cy="1260379"/>
            </a:xfrm>
            <a:custGeom>
              <a:avLst/>
              <a:gdLst/>
              <a:ahLst/>
              <a:cxnLst/>
              <a:rect l="l" t="t" r="r" b="b"/>
              <a:pathLst>
                <a:path w="98918" h="114801" extrusionOk="0">
                  <a:moveTo>
                    <a:pt x="34719" y="1"/>
                  </a:moveTo>
                  <a:cubicBezTo>
                    <a:pt x="34719" y="1"/>
                    <a:pt x="0" y="112693"/>
                    <a:pt x="608" y="114515"/>
                  </a:cubicBezTo>
                  <a:lnTo>
                    <a:pt x="98917" y="114801"/>
                  </a:lnTo>
                  <a:lnTo>
                    <a:pt x="34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5518963" y="2226884"/>
              <a:ext cx="867447" cy="1246776"/>
            </a:xfrm>
            <a:custGeom>
              <a:avLst/>
              <a:gdLst/>
              <a:ahLst/>
              <a:cxnLst/>
              <a:rect l="l" t="t" r="r" b="b"/>
              <a:pathLst>
                <a:path w="79011" h="113562" extrusionOk="0">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5257140" y="1167429"/>
              <a:ext cx="2873202" cy="2363610"/>
            </a:xfrm>
            <a:custGeom>
              <a:avLst/>
              <a:gdLst/>
              <a:ahLst/>
              <a:cxnLst/>
              <a:rect l="l" t="t" r="r" b="b"/>
              <a:pathLst>
                <a:path w="261676" h="215265" extrusionOk="0">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7104424" y="1484672"/>
              <a:ext cx="396214" cy="499218"/>
            </a:xfrm>
            <a:custGeom>
              <a:avLst/>
              <a:gdLst/>
              <a:ahLst/>
              <a:cxnLst/>
              <a:rect l="l" t="t" r="r" b="b"/>
              <a:pathLst>
                <a:path w="36089" h="45471" extrusionOk="0">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7291613" y="1885553"/>
              <a:ext cx="487119" cy="1679089"/>
            </a:xfrm>
            <a:custGeom>
              <a:avLst/>
              <a:gdLst/>
              <a:ahLst/>
              <a:cxnLst/>
              <a:rect l="l" t="t" r="r" b="b"/>
              <a:pathLst>
                <a:path w="44369" h="152939" extrusionOk="0">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98930" y="1858600"/>
              <a:ext cx="525073" cy="1680945"/>
            </a:xfrm>
            <a:custGeom>
              <a:avLst/>
              <a:gdLst/>
              <a:ahLst/>
              <a:cxnLst/>
              <a:rect l="l" t="t" r="r" b="b"/>
              <a:pathLst>
                <a:path w="47826" h="153108" extrusionOk="0">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7111089" y="1785283"/>
              <a:ext cx="487042" cy="1679100"/>
            </a:xfrm>
            <a:custGeom>
              <a:avLst/>
              <a:gdLst/>
              <a:ahLst/>
              <a:cxnLst/>
              <a:rect l="l" t="t" r="r" b="b"/>
              <a:pathLst>
                <a:path w="44362" h="152940" extrusionOk="0">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6677370" y="889203"/>
              <a:ext cx="268509" cy="584051"/>
            </a:xfrm>
            <a:custGeom>
              <a:avLst/>
              <a:gdLst/>
              <a:ahLst/>
              <a:cxnLst/>
              <a:rect l="l" t="t" r="r" b="b"/>
              <a:pathLst>
                <a:path w="24457" h="53198" extrusionOk="0">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6953971" y="1196841"/>
              <a:ext cx="183149" cy="413484"/>
            </a:xfrm>
            <a:custGeom>
              <a:avLst/>
              <a:gdLst/>
              <a:ahLst/>
              <a:cxnLst/>
              <a:rect l="l" t="t" r="r" b="b"/>
              <a:pathLst>
                <a:path w="16682" h="37662" extrusionOk="0">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6823905" y="1053051"/>
              <a:ext cx="11780" cy="705488"/>
            </a:xfrm>
            <a:custGeom>
              <a:avLst/>
              <a:gdLst/>
              <a:ahLst/>
              <a:cxnLst/>
              <a:rect l="l" t="t" r="r" b="b"/>
              <a:pathLst>
                <a:path w="1073" h="64259" extrusionOk="0">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7067953" y="1316828"/>
              <a:ext cx="11517" cy="388244"/>
            </a:xfrm>
            <a:custGeom>
              <a:avLst/>
              <a:gdLst/>
              <a:ahLst/>
              <a:cxnLst/>
              <a:rect l="l" t="t" r="r" b="b"/>
              <a:pathLst>
                <a:path w="1049" h="35363" extrusionOk="0">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6382084" y="2929605"/>
              <a:ext cx="396346" cy="499086"/>
            </a:xfrm>
            <a:custGeom>
              <a:avLst/>
              <a:gdLst/>
              <a:ahLst/>
              <a:cxnLst/>
              <a:rect l="l" t="t" r="r" b="b"/>
              <a:pathLst>
                <a:path w="36101" h="45459" extrusionOk="0">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a:off x="7600886" y="2904508"/>
              <a:ext cx="396346" cy="549281"/>
            </a:xfrm>
            <a:custGeom>
              <a:avLst/>
              <a:gdLst/>
              <a:ahLst/>
              <a:cxnLst/>
              <a:rect l="l" t="t" r="r" b="b"/>
              <a:pathLst>
                <a:path w="36101" h="50031" extrusionOk="0">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6764948" y="1651594"/>
              <a:ext cx="468247" cy="1725343"/>
            </a:xfrm>
            <a:custGeom>
              <a:avLst/>
              <a:gdLst/>
              <a:ahLst/>
              <a:cxnLst/>
              <a:rect l="l" t="t" r="r" b="b"/>
              <a:pathLst>
                <a:path w="42650" h="157152" extrusionOk="0">
                  <a:moveTo>
                    <a:pt x="21325" y="1"/>
                  </a:moveTo>
                  <a:cubicBezTo>
                    <a:pt x="9597" y="1"/>
                    <a:pt x="1" y="9585"/>
                    <a:pt x="1" y="21313"/>
                  </a:cubicBezTo>
                  <a:lnTo>
                    <a:pt x="1" y="135827"/>
                  </a:lnTo>
                  <a:cubicBezTo>
                    <a:pt x="1" y="147555"/>
                    <a:pt x="9597" y="157151"/>
                    <a:pt x="21325" y="157151"/>
                  </a:cubicBezTo>
                  <a:cubicBezTo>
                    <a:pt x="33053" y="157151"/>
                    <a:pt x="42649" y="147555"/>
                    <a:pt x="42649" y="135827"/>
                  </a:cubicBezTo>
                  <a:lnTo>
                    <a:pt x="42649" y="21313"/>
                  </a:lnTo>
                  <a:cubicBezTo>
                    <a:pt x="42649" y="9585"/>
                    <a:pt x="33053" y="1"/>
                    <a:pt x="21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6192634" y="3083891"/>
              <a:ext cx="1734927" cy="406765"/>
            </a:xfrm>
            <a:custGeom>
              <a:avLst/>
              <a:gdLst/>
              <a:ahLst/>
              <a:cxnLst/>
              <a:rect l="l" t="t" r="r" b="b"/>
              <a:pathLst>
                <a:path w="158025" h="37050" extrusionOk="0">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6641689" y="2877972"/>
              <a:ext cx="393854" cy="61580"/>
            </a:xfrm>
            <a:custGeom>
              <a:avLst/>
              <a:gdLst/>
              <a:ahLst/>
              <a:cxnLst/>
              <a:rect l="l" t="t" r="r" b="b"/>
              <a:pathLst>
                <a:path w="35874" h="5609" extrusionOk="0">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5965493" y="3223069"/>
              <a:ext cx="393854" cy="61712"/>
            </a:xfrm>
            <a:custGeom>
              <a:avLst/>
              <a:gdLst/>
              <a:ahLst/>
              <a:cxnLst/>
              <a:rect l="l" t="t" r="r" b="b"/>
              <a:pathLst>
                <a:path w="35874" h="5621" extrusionOk="0">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8184279" y="2942253"/>
              <a:ext cx="661825" cy="504356"/>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6640119" y="2360431"/>
              <a:ext cx="431533" cy="328805"/>
            </a:xfrm>
            <a:custGeom>
              <a:avLst/>
              <a:gdLst/>
              <a:ahLst/>
              <a:cxnLst/>
              <a:rect l="l" t="t" r="r" b="b"/>
              <a:pathLst>
                <a:path w="39306" h="29949" extrusionOk="0">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6267806" y="2034437"/>
              <a:ext cx="579122" cy="404086"/>
            </a:xfrm>
            <a:custGeom>
              <a:avLst/>
              <a:gdLst/>
              <a:ahLst/>
              <a:cxnLst/>
              <a:rect l="l" t="t" r="r" b="b"/>
              <a:pathLst>
                <a:path w="52749" h="36806" extrusionOk="0">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7731732" y="1452526"/>
              <a:ext cx="114257" cy="602924"/>
            </a:xfrm>
            <a:custGeom>
              <a:avLst/>
              <a:gdLst/>
              <a:ahLst/>
              <a:cxnLst/>
              <a:rect l="l" t="t" r="r" b="b"/>
              <a:pathLst>
                <a:path w="10407" h="54917" extrusionOk="0">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7274409" y="2085192"/>
              <a:ext cx="473813" cy="246068"/>
            </a:xfrm>
            <a:custGeom>
              <a:avLst/>
              <a:gdLst/>
              <a:ahLst/>
              <a:cxnLst/>
              <a:rect l="l" t="t" r="r" b="b"/>
              <a:pathLst>
                <a:path w="43157" h="22413" extrusionOk="0">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7731732" y="1542454"/>
              <a:ext cx="114257" cy="512996"/>
            </a:xfrm>
            <a:custGeom>
              <a:avLst/>
              <a:gdLst/>
              <a:ahLst/>
              <a:cxnLst/>
              <a:rect l="l" t="t" r="r" b="b"/>
              <a:pathLst>
                <a:path w="10407" h="46726" extrusionOk="0">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1"/>
            <p:cNvSpPr/>
            <p:nvPr/>
          </p:nvSpPr>
          <p:spPr>
            <a:xfrm>
              <a:off x="7274431" y="2134333"/>
              <a:ext cx="433257" cy="196927"/>
            </a:xfrm>
            <a:custGeom>
              <a:avLst/>
              <a:gdLst/>
              <a:ahLst/>
              <a:cxnLst/>
              <a:rect l="l" t="t" r="r" b="b"/>
              <a:pathLst>
                <a:path w="39463" h="17937" extrusionOk="0">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1"/>
            <p:cNvSpPr/>
            <p:nvPr/>
          </p:nvSpPr>
          <p:spPr>
            <a:xfrm>
              <a:off x="7799570" y="2057470"/>
              <a:ext cx="26163" cy="1421416"/>
            </a:xfrm>
            <a:custGeom>
              <a:avLst/>
              <a:gdLst/>
              <a:ahLst/>
              <a:cxnLst/>
              <a:rect l="l" t="t" r="r" b="b"/>
              <a:pathLst>
                <a:path w="2383" h="129469" extrusionOk="0">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1"/>
            <p:cNvSpPr/>
            <p:nvPr/>
          </p:nvSpPr>
          <p:spPr>
            <a:xfrm>
              <a:off x="7733961" y="2026883"/>
              <a:ext cx="205490" cy="113730"/>
            </a:xfrm>
            <a:custGeom>
              <a:avLst/>
              <a:gdLst/>
              <a:ahLst/>
              <a:cxnLst/>
              <a:rect l="l" t="t" r="r" b="b"/>
              <a:pathLst>
                <a:path w="18717" h="10359" extrusionOk="0">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1"/>
            <p:cNvSpPr/>
            <p:nvPr/>
          </p:nvSpPr>
          <p:spPr>
            <a:xfrm>
              <a:off x="7681405" y="2026883"/>
              <a:ext cx="126937" cy="118044"/>
            </a:xfrm>
            <a:custGeom>
              <a:avLst/>
              <a:gdLst/>
              <a:ahLst/>
              <a:cxnLst/>
              <a:rect l="l" t="t" r="r" b="b"/>
              <a:pathLst>
                <a:path w="11562" h="10752" extrusionOk="0">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1"/>
            <p:cNvSpPr/>
            <p:nvPr/>
          </p:nvSpPr>
          <p:spPr>
            <a:xfrm>
              <a:off x="7740493" y="2079428"/>
              <a:ext cx="198958" cy="28380"/>
            </a:xfrm>
            <a:custGeom>
              <a:avLst/>
              <a:gdLst/>
              <a:ahLst/>
              <a:cxnLst/>
              <a:rect l="l" t="t" r="r" b="b"/>
              <a:pathLst>
                <a:path w="18122" h="2585" extrusionOk="0">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1"/>
            <p:cNvSpPr/>
            <p:nvPr/>
          </p:nvSpPr>
          <p:spPr>
            <a:xfrm>
              <a:off x="7771607" y="2090286"/>
              <a:ext cx="462022" cy="267169"/>
            </a:xfrm>
            <a:custGeom>
              <a:avLst/>
              <a:gdLst/>
              <a:ahLst/>
              <a:cxnLst/>
              <a:rect l="l" t="t" r="r" b="b"/>
              <a:pathLst>
                <a:path w="42083" h="24335" extrusionOk="0">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7842058" y="2103746"/>
              <a:ext cx="391570" cy="253709"/>
            </a:xfrm>
            <a:custGeom>
              <a:avLst/>
              <a:gdLst/>
              <a:ahLst/>
              <a:cxnLst/>
              <a:rect l="l" t="t" r="r" b="b"/>
              <a:pathLst>
                <a:path w="35666" h="23109" extrusionOk="0">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8243224" y="2064497"/>
              <a:ext cx="82890" cy="437231"/>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7911510" y="2523345"/>
              <a:ext cx="343648" cy="178417"/>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8243224" y="2129755"/>
              <a:ext cx="82890" cy="371973"/>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p:nvPr/>
          </p:nvSpPr>
          <p:spPr>
            <a:xfrm>
              <a:off x="7911510" y="2558895"/>
              <a:ext cx="314345" cy="142867"/>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8292376" y="2503210"/>
              <a:ext cx="18960" cy="1030845"/>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1"/>
            <p:cNvSpPr/>
            <p:nvPr/>
          </p:nvSpPr>
          <p:spPr>
            <a:xfrm>
              <a:off x="8244794" y="2480989"/>
              <a:ext cx="149026" cy="82495"/>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8206752" y="2480989"/>
              <a:ext cx="91904" cy="85767"/>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p:nvPr/>
          </p:nvSpPr>
          <p:spPr>
            <a:xfrm>
              <a:off x="8249504" y="2519162"/>
              <a:ext cx="144317" cy="20530"/>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8272120" y="2527012"/>
              <a:ext cx="335008" cy="193787"/>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1"/>
            <p:cNvSpPr/>
            <p:nvPr/>
          </p:nvSpPr>
          <p:spPr>
            <a:xfrm>
              <a:off x="8323227" y="2536805"/>
              <a:ext cx="283901" cy="183994"/>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1"/>
            <p:cNvSpPr/>
            <p:nvPr/>
          </p:nvSpPr>
          <p:spPr>
            <a:xfrm>
              <a:off x="5454912" y="3206601"/>
              <a:ext cx="15700" cy="247452"/>
            </a:xfrm>
            <a:custGeom>
              <a:avLst/>
              <a:gdLst/>
              <a:ahLst/>
              <a:cxnLst/>
              <a:rect l="l" t="t" r="r" b="b"/>
              <a:pathLst>
                <a:path w="1430" h="22539" extrusionOk="0">
                  <a:moveTo>
                    <a:pt x="1" y="0"/>
                  </a:moveTo>
                  <a:lnTo>
                    <a:pt x="1" y="22539"/>
                  </a:lnTo>
                  <a:lnTo>
                    <a:pt x="1429" y="22539"/>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5847064" y="3217448"/>
              <a:ext cx="17390" cy="236604"/>
            </a:xfrm>
            <a:custGeom>
              <a:avLst/>
              <a:gdLst/>
              <a:ahLst/>
              <a:cxnLst/>
              <a:rect l="l" t="t" r="r" b="b"/>
              <a:pathLst>
                <a:path w="1584" h="21551" extrusionOk="0">
                  <a:moveTo>
                    <a:pt x="0" y="0"/>
                  </a:moveTo>
                  <a:lnTo>
                    <a:pt x="0" y="21551"/>
                  </a:lnTo>
                  <a:lnTo>
                    <a:pt x="1584" y="21551"/>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5159099" y="3059013"/>
              <a:ext cx="443533" cy="205633"/>
            </a:xfrm>
            <a:custGeom>
              <a:avLst/>
              <a:gdLst/>
              <a:ahLst/>
              <a:cxnLst/>
              <a:rect l="l" t="t" r="r" b="b"/>
              <a:pathLst>
                <a:path w="40399" h="18730" extrusionOk="0">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5198315" y="3042544"/>
              <a:ext cx="209816" cy="210596"/>
            </a:xfrm>
            <a:custGeom>
              <a:avLst/>
              <a:gdLst/>
              <a:ahLst/>
              <a:cxnLst/>
              <a:rect l="l" t="t" r="r" b="b"/>
              <a:pathLst>
                <a:path w="19111" h="19182" extrusionOk="0">
                  <a:moveTo>
                    <a:pt x="18527" y="1"/>
                  </a:moveTo>
                  <a:lnTo>
                    <a:pt x="1" y="18801"/>
                  </a:lnTo>
                  <a:lnTo>
                    <a:pt x="584" y="19182"/>
                  </a:lnTo>
                  <a:lnTo>
                    <a:pt x="19110" y="382"/>
                  </a:lnTo>
                  <a:lnTo>
                    <a:pt x="1852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5316480" y="3043598"/>
              <a:ext cx="209684" cy="210716"/>
            </a:xfrm>
            <a:custGeom>
              <a:avLst/>
              <a:gdLst/>
              <a:ahLst/>
              <a:cxnLst/>
              <a:rect l="l" t="t" r="r" b="b"/>
              <a:pathLst>
                <a:path w="19099" h="19193" extrusionOk="0">
                  <a:moveTo>
                    <a:pt x="18527" y="0"/>
                  </a:moveTo>
                  <a:lnTo>
                    <a:pt x="1" y="18812"/>
                  </a:lnTo>
                  <a:lnTo>
                    <a:pt x="584" y="19193"/>
                  </a:lnTo>
                  <a:lnTo>
                    <a:pt x="19098" y="393"/>
                  </a:lnTo>
                  <a:lnTo>
                    <a:pt x="18527"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5258315" y="3102412"/>
              <a:ext cx="300007" cy="6686"/>
            </a:xfrm>
            <a:custGeom>
              <a:avLst/>
              <a:gdLst/>
              <a:ahLst/>
              <a:cxnLst/>
              <a:rect l="l" t="t" r="r" b="b"/>
              <a:pathLst>
                <a:path w="27326" h="609" extrusionOk="0">
                  <a:moveTo>
                    <a:pt x="1" y="1"/>
                  </a:moveTo>
                  <a:lnTo>
                    <a:pt x="1" y="608"/>
                  </a:lnTo>
                  <a:lnTo>
                    <a:pt x="27325" y="608"/>
                  </a:lnTo>
                  <a:lnTo>
                    <a:pt x="273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5186162" y="3176925"/>
              <a:ext cx="294902" cy="15568"/>
            </a:xfrm>
            <a:custGeom>
              <a:avLst/>
              <a:gdLst/>
              <a:ahLst/>
              <a:cxnLst/>
              <a:rect l="l" t="t" r="r" b="b"/>
              <a:pathLst>
                <a:path w="26861" h="1418" extrusionOk="0">
                  <a:moveTo>
                    <a:pt x="24" y="0"/>
                  </a:moveTo>
                  <a:lnTo>
                    <a:pt x="0" y="608"/>
                  </a:lnTo>
                  <a:lnTo>
                    <a:pt x="26837" y="1417"/>
                  </a:lnTo>
                  <a:lnTo>
                    <a:pt x="26861" y="810"/>
                  </a:lnTo>
                  <a:lnTo>
                    <a:pt x="24"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5203805" y="3160193"/>
              <a:ext cx="294913" cy="16743"/>
            </a:xfrm>
            <a:custGeom>
              <a:avLst/>
              <a:gdLst/>
              <a:ahLst/>
              <a:cxnLst/>
              <a:rect l="l" t="t" r="r" b="b"/>
              <a:pathLst>
                <a:path w="26862" h="1525" extrusionOk="0">
                  <a:moveTo>
                    <a:pt x="36" y="0"/>
                  </a:moveTo>
                  <a:lnTo>
                    <a:pt x="1" y="608"/>
                  </a:lnTo>
                  <a:lnTo>
                    <a:pt x="26837" y="1524"/>
                  </a:lnTo>
                  <a:lnTo>
                    <a:pt x="26861" y="917"/>
                  </a:lnTo>
                  <a:lnTo>
                    <a:pt x="3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5270468" y="3085680"/>
              <a:ext cx="303147" cy="6818"/>
            </a:xfrm>
            <a:custGeom>
              <a:avLst/>
              <a:gdLst/>
              <a:ahLst/>
              <a:cxnLst/>
              <a:rect l="l" t="t" r="r" b="b"/>
              <a:pathLst>
                <a:path w="27612" h="621" extrusionOk="0">
                  <a:moveTo>
                    <a:pt x="1" y="1"/>
                  </a:moveTo>
                  <a:lnTo>
                    <a:pt x="1" y="620"/>
                  </a:lnTo>
                  <a:lnTo>
                    <a:pt x="27611" y="620"/>
                  </a:lnTo>
                  <a:lnTo>
                    <a:pt x="2761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1"/>
            <p:cNvSpPr/>
            <p:nvPr/>
          </p:nvSpPr>
          <p:spPr>
            <a:xfrm>
              <a:off x="5546157" y="3069476"/>
              <a:ext cx="443522" cy="205754"/>
            </a:xfrm>
            <a:custGeom>
              <a:avLst/>
              <a:gdLst/>
              <a:ahLst/>
              <a:cxnLst/>
              <a:rect l="l" t="t" r="r" b="b"/>
              <a:pathLst>
                <a:path w="40398" h="18741" extrusionOk="0">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1"/>
            <p:cNvSpPr/>
            <p:nvPr/>
          </p:nvSpPr>
          <p:spPr>
            <a:xfrm>
              <a:off x="5585494" y="3053007"/>
              <a:ext cx="209684" cy="210596"/>
            </a:xfrm>
            <a:custGeom>
              <a:avLst/>
              <a:gdLst/>
              <a:ahLst/>
              <a:cxnLst/>
              <a:rect l="l" t="t" r="r" b="b"/>
              <a:pathLst>
                <a:path w="19099" h="19182" extrusionOk="0">
                  <a:moveTo>
                    <a:pt x="18515" y="0"/>
                  </a:moveTo>
                  <a:lnTo>
                    <a:pt x="1" y="18800"/>
                  </a:lnTo>
                  <a:lnTo>
                    <a:pt x="572" y="19181"/>
                  </a:lnTo>
                  <a:lnTo>
                    <a:pt x="19099" y="381"/>
                  </a:lnTo>
                  <a:lnTo>
                    <a:pt x="18515"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1"/>
            <p:cNvSpPr/>
            <p:nvPr/>
          </p:nvSpPr>
          <p:spPr>
            <a:xfrm>
              <a:off x="5703538" y="3054182"/>
              <a:ext cx="209805" cy="210596"/>
            </a:xfrm>
            <a:custGeom>
              <a:avLst/>
              <a:gdLst/>
              <a:ahLst/>
              <a:cxnLst/>
              <a:rect l="l" t="t" r="r" b="b"/>
              <a:pathLst>
                <a:path w="19110" h="19182" extrusionOk="0">
                  <a:moveTo>
                    <a:pt x="18526" y="1"/>
                  </a:moveTo>
                  <a:lnTo>
                    <a:pt x="0" y="18800"/>
                  </a:lnTo>
                  <a:lnTo>
                    <a:pt x="584" y="19181"/>
                  </a:lnTo>
                  <a:lnTo>
                    <a:pt x="19110" y="382"/>
                  </a:lnTo>
                  <a:lnTo>
                    <a:pt x="1852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1"/>
            <p:cNvSpPr/>
            <p:nvPr/>
          </p:nvSpPr>
          <p:spPr>
            <a:xfrm>
              <a:off x="5645362" y="3112875"/>
              <a:ext cx="300007" cy="6675"/>
            </a:xfrm>
            <a:custGeom>
              <a:avLst/>
              <a:gdLst/>
              <a:ahLst/>
              <a:cxnLst/>
              <a:rect l="l" t="t" r="r" b="b"/>
              <a:pathLst>
                <a:path w="27326" h="608" extrusionOk="0">
                  <a:moveTo>
                    <a:pt x="1" y="0"/>
                  </a:moveTo>
                  <a:lnTo>
                    <a:pt x="1" y="608"/>
                  </a:lnTo>
                  <a:lnTo>
                    <a:pt x="27326" y="608"/>
                  </a:lnTo>
                  <a:lnTo>
                    <a:pt x="2732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1"/>
            <p:cNvSpPr/>
            <p:nvPr/>
          </p:nvSpPr>
          <p:spPr>
            <a:xfrm>
              <a:off x="5573209" y="3187377"/>
              <a:ext cx="294913" cy="15568"/>
            </a:xfrm>
            <a:custGeom>
              <a:avLst/>
              <a:gdLst/>
              <a:ahLst/>
              <a:cxnLst/>
              <a:rect l="l" t="t" r="r" b="b"/>
              <a:pathLst>
                <a:path w="26862" h="1418" extrusionOk="0">
                  <a:moveTo>
                    <a:pt x="25" y="1"/>
                  </a:moveTo>
                  <a:lnTo>
                    <a:pt x="1" y="608"/>
                  </a:lnTo>
                  <a:lnTo>
                    <a:pt x="26837" y="1418"/>
                  </a:lnTo>
                  <a:lnTo>
                    <a:pt x="26861" y="811"/>
                  </a:lnTo>
                  <a:lnTo>
                    <a:pt x="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5590863" y="3170645"/>
              <a:ext cx="295034" cy="16743"/>
            </a:xfrm>
            <a:custGeom>
              <a:avLst/>
              <a:gdLst/>
              <a:ahLst/>
              <a:cxnLst/>
              <a:rect l="l" t="t" r="r" b="b"/>
              <a:pathLst>
                <a:path w="26873" h="1525" extrusionOk="0">
                  <a:moveTo>
                    <a:pt x="36" y="1"/>
                  </a:moveTo>
                  <a:lnTo>
                    <a:pt x="0" y="608"/>
                  </a:lnTo>
                  <a:lnTo>
                    <a:pt x="26837" y="1525"/>
                  </a:lnTo>
                  <a:lnTo>
                    <a:pt x="26872" y="918"/>
                  </a:lnTo>
                  <a:lnTo>
                    <a:pt x="3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1"/>
            <p:cNvSpPr/>
            <p:nvPr/>
          </p:nvSpPr>
          <p:spPr>
            <a:xfrm>
              <a:off x="5657526" y="3096275"/>
              <a:ext cx="303136" cy="6675"/>
            </a:xfrm>
            <a:custGeom>
              <a:avLst/>
              <a:gdLst/>
              <a:ahLst/>
              <a:cxnLst/>
              <a:rect l="l" t="t" r="r" b="b"/>
              <a:pathLst>
                <a:path w="27611" h="608" extrusionOk="0">
                  <a:moveTo>
                    <a:pt x="0" y="0"/>
                  </a:moveTo>
                  <a:lnTo>
                    <a:pt x="0" y="608"/>
                  </a:lnTo>
                  <a:lnTo>
                    <a:pt x="27611" y="608"/>
                  </a:lnTo>
                  <a:lnTo>
                    <a:pt x="27611"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1"/>
            <p:cNvSpPr/>
            <p:nvPr/>
          </p:nvSpPr>
          <p:spPr>
            <a:xfrm>
              <a:off x="5405628" y="3372085"/>
              <a:ext cx="177527" cy="167065"/>
            </a:xfrm>
            <a:custGeom>
              <a:avLst/>
              <a:gdLst/>
              <a:ahLst/>
              <a:cxnLst/>
              <a:rect l="l" t="t" r="r" b="b"/>
              <a:pathLst>
                <a:path w="16170" h="15217" extrusionOk="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a:off x="5778436" y="3370646"/>
              <a:ext cx="177527" cy="166933"/>
            </a:xfrm>
            <a:custGeom>
              <a:avLst/>
              <a:gdLst/>
              <a:ahLst/>
              <a:cxnLst/>
              <a:rect l="l" t="t" r="r" b="b"/>
              <a:pathLst>
                <a:path w="16170" h="15205" extrusionOk="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a:off x="5730623" y="2436492"/>
              <a:ext cx="752225" cy="330781"/>
            </a:xfrm>
            <a:custGeom>
              <a:avLst/>
              <a:gdLst/>
              <a:ahLst/>
              <a:cxnLst/>
              <a:rect l="l" t="t" r="r" b="b"/>
              <a:pathLst>
                <a:path w="68516" h="30129" extrusionOk="0">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a:off x="5556104" y="2534566"/>
              <a:ext cx="1109102" cy="487734"/>
            </a:xfrm>
            <a:custGeom>
              <a:avLst/>
              <a:gdLst/>
              <a:ahLst/>
              <a:cxnLst/>
              <a:rect l="l" t="t" r="r" b="b"/>
              <a:pathLst>
                <a:path w="101022" h="44425" extrusionOk="0">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a:off x="6076335" y="2044899"/>
              <a:ext cx="58319" cy="133579"/>
            </a:xfrm>
            <a:custGeom>
              <a:avLst/>
              <a:gdLst/>
              <a:ahLst/>
              <a:cxnLst/>
              <a:rect l="l" t="t" r="r" b="b"/>
              <a:pathLst>
                <a:path w="5312" h="12167" extrusionOk="0">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a:off x="5862589" y="2381927"/>
              <a:ext cx="465798" cy="204821"/>
            </a:xfrm>
            <a:custGeom>
              <a:avLst/>
              <a:gdLst/>
              <a:ahLst/>
              <a:cxnLst/>
              <a:rect l="l" t="t" r="r" b="b"/>
              <a:pathLst>
                <a:path w="42427" h="18656" extrusionOk="0">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1"/>
            <p:cNvSpPr/>
            <p:nvPr/>
          </p:nvSpPr>
          <p:spPr>
            <a:xfrm>
              <a:off x="5913333" y="2270141"/>
              <a:ext cx="381547" cy="167855"/>
            </a:xfrm>
            <a:custGeom>
              <a:avLst/>
              <a:gdLst/>
              <a:ahLst/>
              <a:cxnLst/>
              <a:rect l="l" t="t" r="r" b="b"/>
              <a:pathLst>
                <a:path w="34753" h="15289" extrusionOk="0">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1"/>
            <p:cNvSpPr/>
            <p:nvPr/>
          </p:nvSpPr>
          <p:spPr>
            <a:xfrm>
              <a:off x="5952758" y="2185395"/>
              <a:ext cx="304838" cy="134040"/>
            </a:xfrm>
            <a:custGeom>
              <a:avLst/>
              <a:gdLst/>
              <a:ahLst/>
              <a:cxnLst/>
              <a:rect l="l" t="t" r="r" b="b"/>
              <a:pathLst>
                <a:path w="27766" h="12209" extrusionOk="0">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a:off x="6002579" y="2148002"/>
              <a:ext cx="207258" cy="91179"/>
            </a:xfrm>
            <a:custGeom>
              <a:avLst/>
              <a:gdLst/>
              <a:ahLst/>
              <a:cxnLst/>
              <a:rect l="l" t="t" r="r" b="b"/>
              <a:pathLst>
                <a:path w="18878" h="8305" extrusionOk="0">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a:off x="6095296" y="2237468"/>
              <a:ext cx="15689" cy="1224171"/>
            </a:xfrm>
            <a:custGeom>
              <a:avLst/>
              <a:gdLst/>
              <a:ahLst/>
              <a:cxnLst/>
              <a:rect l="l" t="t" r="r" b="b"/>
              <a:pathLst>
                <a:path w="1429" h="111503" extrusionOk="0">
                  <a:moveTo>
                    <a:pt x="0" y="0"/>
                  </a:moveTo>
                  <a:lnTo>
                    <a:pt x="0" y="111502"/>
                  </a:lnTo>
                  <a:lnTo>
                    <a:pt x="1429" y="111502"/>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a:off x="7012400" y="2186614"/>
              <a:ext cx="153868" cy="33354"/>
            </a:xfrm>
            <a:custGeom>
              <a:avLst/>
              <a:gdLst/>
              <a:ahLst/>
              <a:cxnLst/>
              <a:rect l="l" t="t" r="r" b="b"/>
              <a:pathLst>
                <a:path w="14015" h="3038" extrusionOk="0">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a:off x="6801815" y="1965841"/>
              <a:ext cx="153736" cy="33474"/>
            </a:xfrm>
            <a:custGeom>
              <a:avLst/>
              <a:gdLst/>
              <a:ahLst/>
              <a:cxnLst/>
              <a:rect l="l" t="t" r="r" b="b"/>
              <a:pathLst>
                <a:path w="14003" h="3049" extrusionOk="0">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a:off x="7002464" y="1832119"/>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a:off x="7002464" y="2611187"/>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1"/>
            <p:cNvSpPr/>
            <p:nvPr/>
          </p:nvSpPr>
          <p:spPr>
            <a:xfrm>
              <a:off x="6821819" y="2781765"/>
              <a:ext cx="153857" cy="33474"/>
            </a:xfrm>
            <a:custGeom>
              <a:avLst/>
              <a:gdLst/>
              <a:ahLst/>
              <a:cxnLst/>
              <a:rect l="l" t="t" r="r" b="b"/>
              <a:pathLst>
                <a:path w="14014" h="3049" extrusionOk="0">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1"/>
            <p:cNvSpPr/>
            <p:nvPr/>
          </p:nvSpPr>
          <p:spPr>
            <a:xfrm>
              <a:off x="7947027" y="3064381"/>
              <a:ext cx="290851" cy="499734"/>
            </a:xfrm>
            <a:custGeom>
              <a:avLst/>
              <a:gdLst/>
              <a:ahLst/>
              <a:cxnLst/>
              <a:rect l="l" t="t" r="r" b="b"/>
              <a:pathLst>
                <a:path w="26492" h="45518" extrusionOk="0">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1"/>
            <p:cNvSpPr/>
            <p:nvPr/>
          </p:nvSpPr>
          <p:spPr>
            <a:xfrm>
              <a:off x="7947158" y="3199673"/>
              <a:ext cx="240656" cy="98700"/>
            </a:xfrm>
            <a:custGeom>
              <a:avLst/>
              <a:gdLst/>
              <a:ahLst/>
              <a:cxnLst/>
              <a:rect l="l" t="t" r="r" b="b"/>
              <a:pathLst>
                <a:path w="21920" h="8990" extrusionOk="0">
                  <a:moveTo>
                    <a:pt x="0" y="0"/>
                  </a:moveTo>
                  <a:lnTo>
                    <a:pt x="0" y="8989"/>
                  </a:lnTo>
                  <a:lnTo>
                    <a:pt x="21920" y="8989"/>
                  </a:lnTo>
                  <a:lnTo>
                    <a:pt x="21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1"/>
            <p:cNvSpPr/>
            <p:nvPr/>
          </p:nvSpPr>
          <p:spPr>
            <a:xfrm>
              <a:off x="7987154" y="3333395"/>
              <a:ext cx="40139" cy="155559"/>
            </a:xfrm>
            <a:custGeom>
              <a:avLst/>
              <a:gdLst/>
              <a:ahLst/>
              <a:cxnLst/>
              <a:rect l="l" t="t" r="r" b="b"/>
              <a:pathLst>
                <a:path w="3656" h="14169" extrusionOk="0">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6730969" y="3092740"/>
              <a:ext cx="283144" cy="486537"/>
            </a:xfrm>
            <a:custGeom>
              <a:avLst/>
              <a:gdLst/>
              <a:ahLst/>
              <a:cxnLst/>
              <a:rect l="l" t="t" r="r" b="b"/>
              <a:pathLst>
                <a:path w="25790" h="44316" extrusionOk="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6731101" y="3224376"/>
              <a:ext cx="234255" cy="96087"/>
            </a:xfrm>
            <a:custGeom>
              <a:avLst/>
              <a:gdLst/>
              <a:ahLst/>
              <a:cxnLst/>
              <a:rect l="l" t="t" r="r" b="b"/>
              <a:pathLst>
                <a:path w="21337" h="8752" extrusionOk="0">
                  <a:moveTo>
                    <a:pt x="0" y="0"/>
                  </a:moveTo>
                  <a:lnTo>
                    <a:pt x="0" y="8752"/>
                  </a:lnTo>
                  <a:lnTo>
                    <a:pt x="21336" y="8752"/>
                  </a:lnTo>
                  <a:lnTo>
                    <a:pt x="2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p:nvPr/>
          </p:nvSpPr>
          <p:spPr>
            <a:xfrm>
              <a:off x="6769922" y="3354573"/>
              <a:ext cx="39096" cy="151376"/>
            </a:xfrm>
            <a:custGeom>
              <a:avLst/>
              <a:gdLst/>
              <a:ahLst/>
              <a:cxnLst/>
              <a:rect l="l" t="t" r="r" b="b"/>
              <a:pathLst>
                <a:path w="3561" h="13788" extrusionOk="0">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a:off x="6988082" y="2693297"/>
              <a:ext cx="461440" cy="753048"/>
            </a:xfrm>
            <a:custGeom>
              <a:avLst/>
              <a:gdLst/>
              <a:ahLst/>
              <a:cxnLst/>
              <a:rect l="l" t="t" r="r" b="b"/>
              <a:pathLst>
                <a:path w="42030" h="68591" extrusionOk="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a:off x="7335144" y="2651314"/>
              <a:ext cx="15041" cy="376211"/>
            </a:xfrm>
            <a:custGeom>
              <a:avLst/>
              <a:gdLst/>
              <a:ahLst/>
              <a:cxnLst/>
              <a:rect l="l" t="t" r="r" b="b"/>
              <a:pathLst>
                <a:path w="1370" h="34267" extrusionOk="0">
                  <a:moveTo>
                    <a:pt x="0" y="1"/>
                  </a:moveTo>
                  <a:lnTo>
                    <a:pt x="0" y="34267"/>
                  </a:lnTo>
                  <a:lnTo>
                    <a:pt x="1369" y="34267"/>
                  </a:lnTo>
                  <a:lnTo>
                    <a:pt x="1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7261542" y="2526463"/>
              <a:ext cx="237263" cy="164474"/>
            </a:xfrm>
            <a:custGeom>
              <a:avLst/>
              <a:gdLst/>
              <a:ahLst/>
              <a:cxnLst/>
              <a:rect l="l" t="t" r="r" b="b"/>
              <a:pathLst>
                <a:path w="21611" h="14981" extrusionOk="0">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7305984" y="2526474"/>
              <a:ext cx="176748" cy="114970"/>
            </a:xfrm>
            <a:custGeom>
              <a:avLst/>
              <a:gdLst/>
              <a:ahLst/>
              <a:cxnLst/>
              <a:rect l="l" t="t" r="r" b="b"/>
              <a:pathLst>
                <a:path w="16099" h="10472" extrusionOk="0">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7357234" y="2563605"/>
              <a:ext cx="66147" cy="75172"/>
            </a:xfrm>
            <a:custGeom>
              <a:avLst/>
              <a:gdLst/>
              <a:ahLst/>
              <a:cxnLst/>
              <a:rect l="l" t="t" r="r" b="b"/>
              <a:pathLst>
                <a:path w="6025" h="6847" extrusionOk="0">
                  <a:moveTo>
                    <a:pt x="5322" y="0"/>
                  </a:moveTo>
                  <a:lnTo>
                    <a:pt x="0" y="6263"/>
                  </a:lnTo>
                  <a:lnTo>
                    <a:pt x="691" y="6847"/>
                  </a:lnTo>
                  <a:lnTo>
                    <a:pt x="6025" y="584"/>
                  </a:lnTo>
                  <a:lnTo>
                    <a:pt x="53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7024169" y="3047518"/>
              <a:ext cx="225626" cy="25109"/>
            </a:xfrm>
            <a:custGeom>
              <a:avLst/>
              <a:gdLst/>
              <a:ahLst/>
              <a:cxnLst/>
              <a:rect l="l" t="t" r="r" b="b"/>
              <a:pathLst>
                <a:path w="20551" h="2287" extrusionOk="0">
                  <a:moveTo>
                    <a:pt x="0" y="0"/>
                  </a:moveTo>
                  <a:lnTo>
                    <a:pt x="0" y="2286"/>
                  </a:lnTo>
                  <a:lnTo>
                    <a:pt x="20550" y="2286"/>
                  </a:lnTo>
                  <a:lnTo>
                    <a:pt x="20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7026650" y="3120329"/>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7026650" y="3195490"/>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1"/>
            <p:cNvSpPr/>
            <p:nvPr/>
          </p:nvSpPr>
          <p:spPr>
            <a:xfrm>
              <a:off x="7026650" y="3280840"/>
              <a:ext cx="225757" cy="24988"/>
            </a:xfrm>
            <a:custGeom>
              <a:avLst/>
              <a:gdLst/>
              <a:ahLst/>
              <a:cxnLst/>
              <a:rect l="l" t="t" r="r" b="b"/>
              <a:pathLst>
                <a:path w="20563" h="2276" extrusionOk="0">
                  <a:moveTo>
                    <a:pt x="0" y="1"/>
                  </a:moveTo>
                  <a:lnTo>
                    <a:pt x="0" y="2275"/>
                  </a:lnTo>
                  <a:lnTo>
                    <a:pt x="20562" y="2275"/>
                  </a:lnTo>
                  <a:lnTo>
                    <a:pt x="20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1"/>
            <p:cNvSpPr/>
            <p:nvPr/>
          </p:nvSpPr>
          <p:spPr>
            <a:xfrm>
              <a:off x="7345728" y="3312997"/>
              <a:ext cx="38964" cy="151387"/>
            </a:xfrm>
            <a:custGeom>
              <a:avLst/>
              <a:gdLst/>
              <a:ahLst/>
              <a:cxnLst/>
              <a:rect l="l" t="t" r="r" b="b"/>
              <a:pathLst>
                <a:path w="3549" h="13789" extrusionOk="0">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1"/>
            <p:cNvSpPr/>
            <p:nvPr/>
          </p:nvSpPr>
          <p:spPr>
            <a:xfrm>
              <a:off x="6550313" y="2426424"/>
              <a:ext cx="61448" cy="324666"/>
            </a:xfrm>
            <a:custGeom>
              <a:avLst/>
              <a:gdLst/>
              <a:ahLst/>
              <a:cxnLst/>
              <a:rect l="l" t="t" r="r" b="b"/>
              <a:pathLst>
                <a:path w="5597" h="29572" extrusionOk="0">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6304080" y="2767075"/>
              <a:ext cx="255016" cy="132525"/>
            </a:xfrm>
            <a:custGeom>
              <a:avLst/>
              <a:gdLst/>
              <a:ahLst/>
              <a:cxnLst/>
              <a:rect l="l" t="t" r="r" b="b"/>
              <a:pathLst>
                <a:path w="23228" h="12071" extrusionOk="0">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6550313" y="2474852"/>
              <a:ext cx="61448" cy="276238"/>
            </a:xfrm>
            <a:custGeom>
              <a:avLst/>
              <a:gdLst/>
              <a:ahLst/>
              <a:cxnLst/>
              <a:rect l="l" t="t" r="r" b="b"/>
              <a:pathLst>
                <a:path w="5597" h="25161" extrusionOk="0">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6304080" y="2793534"/>
              <a:ext cx="233311" cy="106066"/>
            </a:xfrm>
            <a:custGeom>
              <a:avLst/>
              <a:gdLst/>
              <a:ahLst/>
              <a:cxnLst/>
              <a:rect l="l" t="t" r="r" b="b"/>
              <a:pathLst>
                <a:path w="21251" h="9661" extrusionOk="0">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6586784" y="2752232"/>
              <a:ext cx="14130" cy="765355"/>
            </a:xfrm>
            <a:custGeom>
              <a:avLst/>
              <a:gdLst/>
              <a:ahLst/>
              <a:cxnLst/>
              <a:rect l="l" t="t" r="r" b="b"/>
              <a:pathLst>
                <a:path w="1287" h="69712" extrusionOk="0">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6551498" y="2735752"/>
              <a:ext cx="110590" cy="61196"/>
            </a:xfrm>
            <a:custGeom>
              <a:avLst/>
              <a:gdLst/>
              <a:ahLst/>
              <a:cxnLst/>
              <a:rect l="l" t="t" r="r" b="b"/>
              <a:pathLst>
                <a:path w="10073" h="5574" extrusionOk="0">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6523129" y="2735632"/>
              <a:ext cx="68376" cy="63666"/>
            </a:xfrm>
            <a:custGeom>
              <a:avLst/>
              <a:gdLst/>
              <a:ahLst/>
              <a:cxnLst/>
              <a:rect l="l" t="t" r="r" b="b"/>
              <a:pathLst>
                <a:path w="6228" h="5799" extrusionOk="0">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1"/>
            <p:cNvSpPr/>
            <p:nvPr/>
          </p:nvSpPr>
          <p:spPr>
            <a:xfrm>
              <a:off x="6555022" y="2763990"/>
              <a:ext cx="107065" cy="15304"/>
            </a:xfrm>
            <a:custGeom>
              <a:avLst/>
              <a:gdLst/>
              <a:ahLst/>
              <a:cxnLst/>
              <a:rect l="l" t="t" r="r" b="b"/>
              <a:pathLst>
                <a:path w="9752" h="1394" extrusionOk="0">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1"/>
            <p:cNvSpPr/>
            <p:nvPr/>
          </p:nvSpPr>
          <p:spPr>
            <a:xfrm>
              <a:off x="6571754" y="2769875"/>
              <a:ext cx="248758" cy="143812"/>
            </a:xfrm>
            <a:custGeom>
              <a:avLst/>
              <a:gdLst/>
              <a:ahLst/>
              <a:cxnLst/>
              <a:rect l="l" t="t" r="r" b="b"/>
              <a:pathLst>
                <a:path w="22658" h="13099" extrusionOk="0">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1"/>
            <p:cNvSpPr/>
            <p:nvPr/>
          </p:nvSpPr>
          <p:spPr>
            <a:xfrm>
              <a:off x="6609664" y="2777066"/>
              <a:ext cx="210848" cy="136620"/>
            </a:xfrm>
            <a:custGeom>
              <a:avLst/>
              <a:gdLst/>
              <a:ahLst/>
              <a:cxnLst/>
              <a:rect l="l" t="t" r="r" b="b"/>
              <a:pathLst>
                <a:path w="19205" h="12444" extrusionOk="0">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1"/>
            <p:cNvSpPr/>
            <p:nvPr/>
          </p:nvSpPr>
          <p:spPr>
            <a:xfrm>
              <a:off x="5116490" y="3442667"/>
              <a:ext cx="3571178" cy="168382"/>
            </a:xfrm>
            <a:custGeom>
              <a:avLst/>
              <a:gdLst/>
              <a:ahLst/>
              <a:cxnLst/>
              <a:rect l="l" t="t" r="r" b="b"/>
              <a:pathLst>
                <a:path w="325279" h="15337" extrusionOk="0">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500"/>
                                        <p:tgtEl>
                                          <p:spTgt spid="728"/>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725"/>
                                        </p:tgtEl>
                                        <p:attrNameLst>
                                          <p:attrName>style.visibility</p:attrName>
                                        </p:attrNameLst>
                                      </p:cBhvr>
                                      <p:to>
                                        <p:strVal val="visible"/>
                                      </p:to>
                                    </p:set>
                                    <p:anim calcmode="lin" valueType="num">
                                      <p:cBhvr additive="base">
                                        <p:cTn id="11" dur="1500"/>
                                        <p:tgtEl>
                                          <p:spTgt spid="725"/>
                                        </p:tgtEl>
                                        <p:attrNameLst>
                                          <p:attrName>ppt_x</p:attrName>
                                        </p:attrNameLst>
                                      </p:cBhvr>
                                      <p:tavLst>
                                        <p:tav tm="0">
                                          <p:val>
                                            <p:strVal val="#ppt_x+1"/>
                                          </p:val>
                                        </p:tav>
                                        <p:tav tm="100000">
                                          <p:val>
                                            <p:strVal val="#ppt_x"/>
                                          </p:val>
                                        </p:tav>
                                      </p:tavLst>
                                    </p:anim>
                                  </p:childTnLst>
                                </p:cTn>
                              </p:par>
                            </p:childTnLst>
                          </p:cTn>
                        </p:par>
                        <p:par>
                          <p:cTn id="12" fill="hold">
                            <p:stCondLst>
                              <p:cond delay="3000"/>
                            </p:stCondLst>
                            <p:childTnLst>
                              <p:par>
                                <p:cTn id="13" presetID="2" presetClass="entr" presetSubtype="8" fill="hold" nodeType="afterEffect">
                                  <p:stCondLst>
                                    <p:cond delay="0"/>
                                  </p:stCondLst>
                                  <p:childTnLst>
                                    <p:set>
                                      <p:cBhvr>
                                        <p:cTn id="14" dur="1" fill="hold">
                                          <p:stCondLst>
                                            <p:cond delay="0"/>
                                          </p:stCondLst>
                                        </p:cTn>
                                        <p:tgtEl>
                                          <p:spTgt spid="714"/>
                                        </p:tgtEl>
                                        <p:attrNameLst>
                                          <p:attrName>style.visibility</p:attrName>
                                        </p:attrNameLst>
                                      </p:cBhvr>
                                      <p:to>
                                        <p:strVal val="visible"/>
                                      </p:to>
                                    </p:set>
                                    <p:anim calcmode="lin" valueType="num">
                                      <p:cBhvr additive="base">
                                        <p:cTn id="15" dur="1500"/>
                                        <p:tgtEl>
                                          <p:spTgt spid="714"/>
                                        </p:tgtEl>
                                        <p:attrNameLst>
                                          <p:attrName>ppt_x</p:attrName>
                                        </p:attrNameLst>
                                      </p:cBhvr>
                                      <p:tavLst>
                                        <p:tav tm="0">
                                          <p:val>
                                            <p:strVal val="#ppt_x-1"/>
                                          </p:val>
                                        </p:tav>
                                        <p:tav tm="100000">
                                          <p:val>
                                            <p:strVal val="#ppt_x"/>
                                          </p:val>
                                        </p:tav>
                                      </p:tavLst>
                                    </p:anim>
                                  </p:childTnLst>
                                </p:cTn>
                              </p:par>
                            </p:childTnLst>
                          </p:cTn>
                        </p:par>
                        <p:par>
                          <p:cTn id="16" fill="hold">
                            <p:stCondLst>
                              <p:cond delay="4500"/>
                            </p:stCondLst>
                            <p:childTnLst>
                              <p:par>
                                <p:cTn id="17" presetID="2" presetClass="entr" presetSubtype="8" fill="hold" nodeType="afterEffect">
                                  <p:stCondLst>
                                    <p:cond delay="0"/>
                                  </p:stCondLst>
                                  <p:childTnLst>
                                    <p:set>
                                      <p:cBhvr>
                                        <p:cTn id="18" dur="1" fill="hold">
                                          <p:stCondLst>
                                            <p:cond delay="0"/>
                                          </p:stCondLst>
                                        </p:cTn>
                                        <p:tgtEl>
                                          <p:spTgt spid="724"/>
                                        </p:tgtEl>
                                        <p:attrNameLst>
                                          <p:attrName>style.visibility</p:attrName>
                                        </p:attrNameLst>
                                      </p:cBhvr>
                                      <p:to>
                                        <p:strVal val="visible"/>
                                      </p:to>
                                    </p:set>
                                    <p:anim calcmode="lin" valueType="num">
                                      <p:cBhvr additive="base">
                                        <p:cTn id="19" dur="1500"/>
                                        <p:tgtEl>
                                          <p:spTgt spid="7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8A6"/>
        </a:solidFill>
        <a:effectLst/>
      </p:bgPr>
    </p:bg>
    <p:spTree>
      <p:nvGrpSpPr>
        <p:cNvPr id="1" name="Shape 1360"/>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B69F4EA-3D5D-CF42-7EBD-8FBA846B791A}"/>
              </a:ext>
              <a:ext uri="{147F2762-F138-4A5C-976F-8EAC2B608ADB}">
                <a16:predDERef xmlns:a16="http://schemas.microsoft.com/office/drawing/2014/main" pred="{4129E506-7E7E-E245-408F-9986D698AADC}"/>
              </a:ext>
            </a:extLst>
          </p:cNvPr>
          <p:cNvGraphicFramePr>
            <a:graphicFrameLocks/>
          </p:cNvGraphicFramePr>
          <p:nvPr>
            <p:extLst>
              <p:ext uri="{D42A27DB-BD31-4B8C-83A1-F6EECF244321}">
                <p14:modId xmlns:p14="http://schemas.microsoft.com/office/powerpoint/2010/main" val="349947071"/>
              </p:ext>
            </p:extLst>
          </p:nvPr>
        </p:nvGraphicFramePr>
        <p:xfrm>
          <a:off x="831850" y="116358"/>
          <a:ext cx="3317875" cy="2451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Grafico 4">
            <a:extLst>
              <a:ext uri="{FF2B5EF4-FFF2-40B4-BE49-F238E27FC236}">
                <a16:creationId xmlns:a16="http://schemas.microsoft.com/office/drawing/2014/main" id="{4129E506-7E7E-E245-408F-9986D698AADC}"/>
              </a:ext>
            </a:extLst>
          </p:cNvPr>
          <p:cNvGraphicFramePr>
            <a:graphicFrameLocks/>
          </p:cNvGraphicFramePr>
          <p:nvPr>
            <p:extLst>
              <p:ext uri="{D42A27DB-BD31-4B8C-83A1-F6EECF244321}">
                <p14:modId xmlns:p14="http://schemas.microsoft.com/office/powerpoint/2010/main" val="402302245"/>
              </p:ext>
            </p:extLst>
          </p:nvPr>
        </p:nvGraphicFramePr>
        <p:xfrm>
          <a:off x="4151312" y="2231466"/>
          <a:ext cx="3838575" cy="25019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5717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8A6"/>
        </a:solidFill>
        <a:effectLst/>
      </p:bgPr>
    </p:bg>
    <p:spTree>
      <p:nvGrpSpPr>
        <p:cNvPr id="1" name="Shape 1360"/>
        <p:cNvGrpSpPr/>
        <p:nvPr/>
      </p:nvGrpSpPr>
      <p:grpSpPr>
        <a:xfrm>
          <a:off x="0" y="0"/>
          <a:ext cx="0" cy="0"/>
          <a:chOff x="0" y="0"/>
          <a:chExt cx="0" cy="0"/>
        </a:xfrm>
      </p:grpSpPr>
      <p:graphicFrame>
        <p:nvGraphicFramePr>
          <p:cNvPr id="2" name="Grafico 43">
            <a:extLst>
              <a:ext uri="{FF2B5EF4-FFF2-40B4-BE49-F238E27FC236}">
                <a16:creationId xmlns:a16="http://schemas.microsoft.com/office/drawing/2014/main" id="{440F7113-E6B2-D02A-C5CE-320F530A10AF}"/>
              </a:ext>
              <a:ext uri="{147F2762-F138-4A5C-976F-8EAC2B608ADB}">
                <a16:predDERef xmlns:a16="http://schemas.microsoft.com/office/drawing/2014/main" pred="{8B69F4EA-3D5D-CF42-7EBD-8FBA846B791A}"/>
              </a:ext>
            </a:extLst>
          </p:cNvPr>
          <p:cNvGraphicFramePr>
            <a:graphicFrameLocks/>
          </p:cNvGraphicFramePr>
          <p:nvPr>
            <p:extLst>
              <p:ext uri="{D42A27DB-BD31-4B8C-83A1-F6EECF244321}">
                <p14:modId xmlns:p14="http://schemas.microsoft.com/office/powerpoint/2010/main" val="4244793899"/>
              </p:ext>
            </p:extLst>
          </p:nvPr>
        </p:nvGraphicFramePr>
        <p:xfrm>
          <a:off x="479425" y="278741"/>
          <a:ext cx="4267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Grafico 94">
            <a:extLst>
              <a:ext uri="{FF2B5EF4-FFF2-40B4-BE49-F238E27FC236}">
                <a16:creationId xmlns:a16="http://schemas.microsoft.com/office/drawing/2014/main" id="{FF7D1998-5B35-D156-5BFF-3D1957E00BFB}"/>
              </a:ext>
              <a:ext uri="{147F2762-F138-4A5C-976F-8EAC2B608ADB}">
                <a16:predDERef xmlns:a16="http://schemas.microsoft.com/office/drawing/2014/main" pred="{7065D584-82C9-4247-1ACA-505ECB6B5170}"/>
              </a:ext>
            </a:extLst>
          </p:cNvPr>
          <p:cNvGraphicFramePr>
            <a:graphicFrameLocks/>
          </p:cNvGraphicFramePr>
          <p:nvPr>
            <p:extLst>
              <p:ext uri="{D42A27DB-BD31-4B8C-83A1-F6EECF244321}">
                <p14:modId xmlns:p14="http://schemas.microsoft.com/office/powerpoint/2010/main" val="4229444154"/>
              </p:ext>
            </p:extLst>
          </p:nvPr>
        </p:nvGraphicFramePr>
        <p:xfrm>
          <a:off x="4487862" y="1711325"/>
          <a:ext cx="4200525"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09720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8A6"/>
        </a:solidFill>
        <a:effectLst/>
      </p:bgPr>
    </p:bg>
    <p:spTree>
      <p:nvGrpSpPr>
        <p:cNvPr id="1" name="Shape 1360"/>
        <p:cNvGrpSpPr/>
        <p:nvPr/>
      </p:nvGrpSpPr>
      <p:grpSpPr>
        <a:xfrm>
          <a:off x="0" y="0"/>
          <a:ext cx="0" cy="0"/>
          <a:chOff x="0" y="0"/>
          <a:chExt cx="0" cy="0"/>
        </a:xfrm>
      </p:grpSpPr>
      <p:graphicFrame>
        <p:nvGraphicFramePr>
          <p:cNvPr id="2" name="Grafico 102">
            <a:extLst>
              <a:ext uri="{FF2B5EF4-FFF2-40B4-BE49-F238E27FC236}">
                <a16:creationId xmlns:a16="http://schemas.microsoft.com/office/drawing/2014/main" id="{187C3BEA-E782-D861-C30F-4F0F03062C26}"/>
              </a:ext>
              <a:ext uri="{147F2762-F138-4A5C-976F-8EAC2B608ADB}">
                <a16:predDERef xmlns:a16="http://schemas.microsoft.com/office/drawing/2014/main" pred="{FF7D1998-5B35-D156-5BFF-3D1957E00BFB}"/>
              </a:ext>
            </a:extLst>
          </p:cNvPr>
          <p:cNvGraphicFramePr>
            <a:graphicFrameLocks/>
          </p:cNvGraphicFramePr>
          <p:nvPr>
            <p:extLst>
              <p:ext uri="{D42A27DB-BD31-4B8C-83A1-F6EECF244321}">
                <p14:modId xmlns:p14="http://schemas.microsoft.com/office/powerpoint/2010/main" val="1297367463"/>
              </p:ext>
            </p:extLst>
          </p:nvPr>
        </p:nvGraphicFramePr>
        <p:xfrm>
          <a:off x="615950" y="225425"/>
          <a:ext cx="405765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Grafico 103">
            <a:extLst>
              <a:ext uri="{FF2B5EF4-FFF2-40B4-BE49-F238E27FC236}">
                <a16:creationId xmlns:a16="http://schemas.microsoft.com/office/drawing/2014/main" id="{E2E0DA4B-8A73-FB26-8B1C-80D0512CDE38}"/>
              </a:ext>
              <a:ext uri="{147F2762-F138-4A5C-976F-8EAC2B608ADB}">
                <a16:predDERef xmlns:a16="http://schemas.microsoft.com/office/drawing/2014/main" pred="{187C3BEA-E782-D861-C30F-4F0F03062C26}"/>
              </a:ext>
            </a:extLst>
          </p:cNvPr>
          <p:cNvGraphicFramePr>
            <a:graphicFrameLocks/>
          </p:cNvGraphicFramePr>
          <p:nvPr>
            <p:extLst>
              <p:ext uri="{D42A27DB-BD31-4B8C-83A1-F6EECF244321}">
                <p14:modId xmlns:p14="http://schemas.microsoft.com/office/powerpoint/2010/main" val="1084263655"/>
              </p:ext>
            </p:extLst>
          </p:nvPr>
        </p:nvGraphicFramePr>
        <p:xfrm>
          <a:off x="4446587" y="1724025"/>
          <a:ext cx="3800475"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14282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8A6"/>
        </a:solidFill>
        <a:effectLst/>
      </p:bgPr>
    </p:bg>
    <p:spTree>
      <p:nvGrpSpPr>
        <p:cNvPr id="1" name="Shape 1360"/>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065D584-82C9-4247-1ACA-505ECB6B5170}"/>
              </a:ext>
              <a:ext uri="{147F2762-F138-4A5C-976F-8EAC2B608ADB}">
                <a16:predDERef xmlns:a16="http://schemas.microsoft.com/office/drawing/2014/main" pred="{DF8A8D74-BB09-F34E-D3AC-5EC46464D550}"/>
              </a:ext>
            </a:extLst>
          </p:cNvPr>
          <p:cNvGraphicFramePr>
            <a:graphicFrameLocks/>
          </p:cNvGraphicFramePr>
          <p:nvPr>
            <p:extLst>
              <p:ext uri="{D42A27DB-BD31-4B8C-83A1-F6EECF244321}">
                <p14:modId xmlns:p14="http://schemas.microsoft.com/office/powerpoint/2010/main" val="2590389726"/>
              </p:ext>
            </p:extLst>
          </p:nvPr>
        </p:nvGraphicFramePr>
        <p:xfrm>
          <a:off x="683913" y="33008"/>
          <a:ext cx="3978275" cy="26098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DF8A8D74-BB09-F34E-D3AC-5EC46464D550}"/>
              </a:ext>
              <a:ext uri="{147F2762-F138-4A5C-976F-8EAC2B608ADB}">
                <a16:predDERef xmlns:a16="http://schemas.microsoft.com/office/drawing/2014/main" pred="{440F7113-E6B2-D02A-C5CE-320F530A10AF}"/>
              </a:ext>
            </a:extLst>
          </p:cNvPr>
          <p:cNvGraphicFramePr>
            <a:graphicFrameLocks/>
          </p:cNvGraphicFramePr>
          <p:nvPr>
            <p:extLst>
              <p:ext uri="{D42A27DB-BD31-4B8C-83A1-F6EECF244321}">
                <p14:modId xmlns:p14="http://schemas.microsoft.com/office/powerpoint/2010/main" val="741710312"/>
              </p:ext>
            </p:extLst>
          </p:nvPr>
        </p:nvGraphicFramePr>
        <p:xfrm>
          <a:off x="4202112" y="2345299"/>
          <a:ext cx="3521075" cy="25590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0554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60"/>
          <p:cNvSpPr txBox="1">
            <a:spLocks noGrp="1"/>
          </p:cNvSpPr>
          <p:nvPr>
            <p:ph type="title"/>
          </p:nvPr>
        </p:nvSpPr>
        <p:spPr>
          <a:xfrm>
            <a:off x="547305" y="1535950"/>
            <a:ext cx="3333420" cy="20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SECOND LIFE BATTERIES ACCUMULATORS</a:t>
            </a:r>
            <a:endParaRPr sz="4000"/>
          </a:p>
        </p:txBody>
      </p:sp>
      <p:grpSp>
        <p:nvGrpSpPr>
          <p:cNvPr id="2" name="Gruppo 1">
            <a:extLst>
              <a:ext uri="{FF2B5EF4-FFF2-40B4-BE49-F238E27FC236}">
                <a16:creationId xmlns:a16="http://schemas.microsoft.com/office/drawing/2014/main" id="{84FC90B5-E70F-D202-1BF1-8FF4D919B645}"/>
              </a:ext>
            </a:extLst>
          </p:cNvPr>
          <p:cNvGrpSpPr/>
          <p:nvPr/>
        </p:nvGrpSpPr>
        <p:grpSpPr>
          <a:xfrm>
            <a:off x="3993450" y="880600"/>
            <a:ext cx="4627180" cy="4021352"/>
            <a:chOff x="3993450" y="880600"/>
            <a:chExt cx="4627180" cy="4021352"/>
          </a:xfrm>
        </p:grpSpPr>
        <p:grpSp>
          <p:nvGrpSpPr>
            <p:cNvPr id="1078" name="Google Shape;1078;p60"/>
            <p:cNvGrpSpPr/>
            <p:nvPr/>
          </p:nvGrpSpPr>
          <p:grpSpPr>
            <a:xfrm>
              <a:off x="3993450" y="880600"/>
              <a:ext cx="4627180" cy="4021352"/>
              <a:chOff x="3993450" y="880600"/>
              <a:chExt cx="4627180" cy="4021352"/>
            </a:xfrm>
          </p:grpSpPr>
          <p:sp>
            <p:nvSpPr>
              <p:cNvPr id="1079" name="Google Shape;1079;p60"/>
              <p:cNvSpPr/>
              <p:nvPr/>
            </p:nvSpPr>
            <p:spPr>
              <a:xfrm>
                <a:off x="3993450" y="880600"/>
                <a:ext cx="4627180" cy="4021352"/>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0"/>
              <p:cNvSpPr/>
              <p:nvPr/>
            </p:nvSpPr>
            <p:spPr>
              <a:xfrm>
                <a:off x="4586106" y="3168760"/>
                <a:ext cx="532274" cy="879439"/>
              </a:xfrm>
              <a:custGeom>
                <a:avLst/>
                <a:gdLst/>
                <a:ahLst/>
                <a:cxnLst/>
                <a:rect l="l" t="t" r="r" b="b"/>
                <a:pathLst>
                  <a:path w="19789" h="32696" extrusionOk="0">
                    <a:moveTo>
                      <a:pt x="3108" y="1"/>
                    </a:moveTo>
                    <a:cubicBezTo>
                      <a:pt x="0" y="22575"/>
                      <a:pt x="18371" y="32695"/>
                      <a:pt x="18371" y="32695"/>
                    </a:cubicBezTo>
                    <a:cubicBezTo>
                      <a:pt x="19788" y="10038"/>
                      <a:pt x="3108" y="1"/>
                      <a:pt x="3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0"/>
              <p:cNvSpPr/>
              <p:nvPr/>
            </p:nvSpPr>
            <p:spPr>
              <a:xfrm>
                <a:off x="4449359" y="3608479"/>
                <a:ext cx="425625" cy="409352"/>
              </a:xfrm>
              <a:custGeom>
                <a:avLst/>
                <a:gdLst/>
                <a:ahLst/>
                <a:cxnLst/>
                <a:rect l="l" t="t" r="r" b="b"/>
                <a:pathLst>
                  <a:path w="15824" h="15219" extrusionOk="0">
                    <a:moveTo>
                      <a:pt x="0" y="0"/>
                    </a:moveTo>
                    <a:lnTo>
                      <a:pt x="0" y="0"/>
                    </a:lnTo>
                    <a:cubicBezTo>
                      <a:pt x="0" y="0"/>
                      <a:pt x="5911" y="15218"/>
                      <a:pt x="15632" y="15218"/>
                    </a:cubicBezTo>
                    <a:cubicBezTo>
                      <a:pt x="15695" y="15218"/>
                      <a:pt x="15759" y="15218"/>
                      <a:pt x="15824" y="15216"/>
                    </a:cubicBezTo>
                    <a:cubicBezTo>
                      <a:pt x="15824" y="15216"/>
                      <a:pt x="11299" y="108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5562860" y="2912884"/>
                <a:ext cx="1567314" cy="784007"/>
              </a:xfrm>
              <a:custGeom>
                <a:avLst/>
                <a:gdLst/>
                <a:ahLst/>
                <a:cxnLst/>
                <a:rect l="l" t="t" r="r" b="b"/>
                <a:pathLst>
                  <a:path w="58270" h="29148" extrusionOk="0">
                    <a:moveTo>
                      <a:pt x="29111" y="1"/>
                    </a:moveTo>
                    <a:cubicBezTo>
                      <a:pt x="26277" y="1"/>
                      <a:pt x="23789" y="1465"/>
                      <a:pt x="22360" y="3680"/>
                    </a:cubicBezTo>
                    <a:cubicBezTo>
                      <a:pt x="22058" y="3301"/>
                      <a:pt x="21738" y="3027"/>
                      <a:pt x="21426" y="3027"/>
                    </a:cubicBezTo>
                    <a:cubicBezTo>
                      <a:pt x="21307" y="3027"/>
                      <a:pt x="21189" y="3067"/>
                      <a:pt x="21074" y="3156"/>
                    </a:cubicBezTo>
                    <a:cubicBezTo>
                      <a:pt x="20003" y="3977"/>
                      <a:pt x="21074" y="7180"/>
                      <a:pt x="21074" y="7180"/>
                    </a:cubicBezTo>
                    <a:cubicBezTo>
                      <a:pt x="21074" y="7180"/>
                      <a:pt x="19381" y="4442"/>
                      <a:pt x="18289" y="4442"/>
                    </a:cubicBezTo>
                    <a:cubicBezTo>
                      <a:pt x="18126" y="4442"/>
                      <a:pt x="17976" y="4503"/>
                      <a:pt x="17848" y="4644"/>
                    </a:cubicBezTo>
                    <a:cubicBezTo>
                      <a:pt x="17443" y="5073"/>
                      <a:pt x="17502" y="6073"/>
                      <a:pt x="17705" y="7133"/>
                    </a:cubicBezTo>
                    <a:cubicBezTo>
                      <a:pt x="16217" y="7752"/>
                      <a:pt x="15169" y="9204"/>
                      <a:pt x="15109" y="10895"/>
                    </a:cubicBezTo>
                    <a:cubicBezTo>
                      <a:pt x="14573" y="10764"/>
                      <a:pt x="14014" y="10681"/>
                      <a:pt x="13442" y="10681"/>
                    </a:cubicBezTo>
                    <a:cubicBezTo>
                      <a:pt x="9775" y="10681"/>
                      <a:pt x="6799" y="13657"/>
                      <a:pt x="6799" y="17324"/>
                    </a:cubicBezTo>
                    <a:cubicBezTo>
                      <a:pt x="6799" y="17586"/>
                      <a:pt x="6822" y="17848"/>
                      <a:pt x="6846" y="18098"/>
                    </a:cubicBezTo>
                    <a:cubicBezTo>
                      <a:pt x="3441" y="19325"/>
                      <a:pt x="0" y="22265"/>
                      <a:pt x="0" y="29147"/>
                    </a:cubicBezTo>
                    <a:lnTo>
                      <a:pt x="57769" y="29147"/>
                    </a:lnTo>
                    <a:cubicBezTo>
                      <a:pt x="57769" y="29147"/>
                      <a:pt x="58269" y="20039"/>
                      <a:pt x="50983" y="17813"/>
                    </a:cubicBezTo>
                    <a:cubicBezTo>
                      <a:pt x="51078" y="17301"/>
                      <a:pt x="51126" y="16765"/>
                      <a:pt x="51126" y="16229"/>
                    </a:cubicBezTo>
                    <a:cubicBezTo>
                      <a:pt x="51126" y="11419"/>
                      <a:pt x="47339" y="7514"/>
                      <a:pt x="42589" y="7311"/>
                    </a:cubicBezTo>
                    <a:cubicBezTo>
                      <a:pt x="42767" y="6609"/>
                      <a:pt x="42732" y="5990"/>
                      <a:pt x="42208" y="5728"/>
                    </a:cubicBezTo>
                    <a:cubicBezTo>
                      <a:pt x="42018" y="5630"/>
                      <a:pt x="41832" y="5587"/>
                      <a:pt x="41650" y="5587"/>
                    </a:cubicBezTo>
                    <a:cubicBezTo>
                      <a:pt x="40540" y="5587"/>
                      <a:pt x="39608" y="7184"/>
                      <a:pt x="39291" y="7787"/>
                    </a:cubicBezTo>
                    <a:cubicBezTo>
                      <a:pt x="39267" y="7799"/>
                      <a:pt x="39255" y="7799"/>
                      <a:pt x="39231" y="7811"/>
                    </a:cubicBezTo>
                    <a:cubicBezTo>
                      <a:pt x="39422" y="7037"/>
                      <a:pt x="39958" y="4418"/>
                      <a:pt x="38267" y="4073"/>
                    </a:cubicBezTo>
                    <a:cubicBezTo>
                      <a:pt x="38200" y="4060"/>
                      <a:pt x="38136" y="4054"/>
                      <a:pt x="38072" y="4054"/>
                    </a:cubicBezTo>
                    <a:cubicBezTo>
                      <a:pt x="37477" y="4054"/>
                      <a:pt x="37016" y="4592"/>
                      <a:pt x="36671" y="5335"/>
                    </a:cubicBezTo>
                    <a:cubicBezTo>
                      <a:pt x="35564" y="2227"/>
                      <a:pt x="32600" y="1"/>
                      <a:pt x="29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0"/>
              <p:cNvSpPr/>
              <p:nvPr/>
            </p:nvSpPr>
            <p:spPr>
              <a:xfrm>
                <a:off x="6628321" y="2584332"/>
                <a:ext cx="866609" cy="1629743"/>
              </a:xfrm>
              <a:custGeom>
                <a:avLst/>
                <a:gdLst/>
                <a:ahLst/>
                <a:cxnLst/>
                <a:rect l="l" t="t" r="r" b="b"/>
                <a:pathLst>
                  <a:path w="32219" h="60591" extrusionOk="0">
                    <a:moveTo>
                      <a:pt x="3120" y="0"/>
                    </a:moveTo>
                    <a:cubicBezTo>
                      <a:pt x="1393" y="0"/>
                      <a:pt x="0" y="1393"/>
                      <a:pt x="0" y="3119"/>
                    </a:cubicBezTo>
                    <a:lnTo>
                      <a:pt x="0" y="57471"/>
                    </a:lnTo>
                    <a:cubicBezTo>
                      <a:pt x="0" y="59198"/>
                      <a:pt x="1393" y="60591"/>
                      <a:pt x="3120" y="60591"/>
                    </a:cubicBezTo>
                    <a:lnTo>
                      <a:pt x="29099" y="60591"/>
                    </a:lnTo>
                    <a:cubicBezTo>
                      <a:pt x="30814" y="60591"/>
                      <a:pt x="32219" y="59198"/>
                      <a:pt x="32219" y="57471"/>
                    </a:cubicBezTo>
                    <a:lnTo>
                      <a:pt x="32219" y="3119"/>
                    </a:lnTo>
                    <a:cubicBezTo>
                      <a:pt x="32219" y="1393"/>
                      <a:pt x="30814" y="0"/>
                      <a:pt x="29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0"/>
              <p:cNvSpPr/>
              <p:nvPr/>
            </p:nvSpPr>
            <p:spPr>
              <a:xfrm>
                <a:off x="6544724" y="4017751"/>
                <a:ext cx="1033803" cy="196324"/>
              </a:xfrm>
              <a:custGeom>
                <a:avLst/>
                <a:gdLst/>
                <a:ahLst/>
                <a:cxnLst/>
                <a:rect l="l" t="t" r="r" b="b"/>
                <a:pathLst>
                  <a:path w="38435" h="7299" extrusionOk="0">
                    <a:moveTo>
                      <a:pt x="1787" y="0"/>
                    </a:moveTo>
                    <a:cubicBezTo>
                      <a:pt x="798" y="0"/>
                      <a:pt x="1" y="798"/>
                      <a:pt x="1" y="1786"/>
                    </a:cubicBezTo>
                    <a:lnTo>
                      <a:pt x="1" y="5513"/>
                    </a:lnTo>
                    <a:cubicBezTo>
                      <a:pt x="1" y="6501"/>
                      <a:pt x="798" y="7299"/>
                      <a:pt x="1787" y="7299"/>
                    </a:cubicBezTo>
                    <a:lnTo>
                      <a:pt x="36636" y="7299"/>
                    </a:lnTo>
                    <a:cubicBezTo>
                      <a:pt x="37625" y="7299"/>
                      <a:pt x="38434" y="6501"/>
                      <a:pt x="38434" y="5513"/>
                    </a:cubicBezTo>
                    <a:lnTo>
                      <a:pt x="38434" y="1786"/>
                    </a:lnTo>
                    <a:cubicBezTo>
                      <a:pt x="38434" y="798"/>
                      <a:pt x="37625" y="0"/>
                      <a:pt x="3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6764100"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0"/>
              <p:cNvSpPr/>
              <p:nvPr/>
            </p:nvSpPr>
            <p:spPr>
              <a:xfrm>
                <a:off x="6796457" y="3237294"/>
                <a:ext cx="95136" cy="95136"/>
              </a:xfrm>
              <a:custGeom>
                <a:avLst/>
                <a:gdLst/>
                <a:ahLst/>
                <a:cxnLst/>
                <a:rect l="l" t="t" r="r" b="b"/>
                <a:pathLst>
                  <a:path w="3537" h="3537" extrusionOk="0">
                    <a:moveTo>
                      <a:pt x="1762" y="1"/>
                    </a:moveTo>
                    <a:cubicBezTo>
                      <a:pt x="786" y="1"/>
                      <a:pt x="0" y="799"/>
                      <a:pt x="0" y="1775"/>
                    </a:cubicBezTo>
                    <a:cubicBezTo>
                      <a:pt x="0" y="2739"/>
                      <a:pt x="786" y="3537"/>
                      <a:pt x="1762" y="3537"/>
                    </a:cubicBezTo>
                    <a:cubicBezTo>
                      <a:pt x="2739" y="3537"/>
                      <a:pt x="3536" y="2739"/>
                      <a:pt x="3536" y="1775"/>
                    </a:cubicBezTo>
                    <a:cubicBezTo>
                      <a:pt x="3536"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0"/>
              <p:cNvSpPr/>
              <p:nvPr/>
            </p:nvSpPr>
            <p:spPr>
              <a:xfrm>
                <a:off x="6982507"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0"/>
              <p:cNvSpPr/>
              <p:nvPr/>
            </p:nvSpPr>
            <p:spPr>
              <a:xfrm>
                <a:off x="7014865"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0"/>
              <p:cNvSpPr/>
              <p:nvPr/>
            </p:nvSpPr>
            <p:spPr>
              <a:xfrm>
                <a:off x="7200914"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0"/>
              <p:cNvSpPr/>
              <p:nvPr/>
            </p:nvSpPr>
            <p:spPr>
              <a:xfrm>
                <a:off x="7233272"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0"/>
              <p:cNvSpPr/>
              <p:nvPr/>
            </p:nvSpPr>
            <p:spPr>
              <a:xfrm>
                <a:off x="6796457" y="3387490"/>
                <a:ext cx="95136" cy="11243"/>
              </a:xfrm>
              <a:custGeom>
                <a:avLst/>
                <a:gdLst/>
                <a:ahLst/>
                <a:cxnLst/>
                <a:rect l="l" t="t" r="r" b="b"/>
                <a:pathLst>
                  <a:path w="3537" h="418" extrusionOk="0">
                    <a:moveTo>
                      <a:pt x="0" y="1"/>
                    </a:moveTo>
                    <a:lnTo>
                      <a:pt x="0" y="418"/>
                    </a:lnTo>
                    <a:lnTo>
                      <a:pt x="3536" y="418"/>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6796457" y="3433941"/>
                <a:ext cx="95136" cy="11539"/>
              </a:xfrm>
              <a:custGeom>
                <a:avLst/>
                <a:gdLst/>
                <a:ahLst/>
                <a:cxnLst/>
                <a:rect l="l" t="t" r="r" b="b"/>
                <a:pathLst>
                  <a:path w="3537" h="429" extrusionOk="0">
                    <a:moveTo>
                      <a:pt x="0" y="0"/>
                    </a:moveTo>
                    <a:lnTo>
                      <a:pt x="0" y="429"/>
                    </a:lnTo>
                    <a:lnTo>
                      <a:pt x="3536" y="429"/>
                    </a:lnTo>
                    <a:lnTo>
                      <a:pt x="3536"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p:nvPr/>
            </p:nvSpPr>
            <p:spPr>
              <a:xfrm>
                <a:off x="6796457" y="3480689"/>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0"/>
              <p:cNvSpPr/>
              <p:nvPr/>
            </p:nvSpPr>
            <p:spPr>
              <a:xfrm>
                <a:off x="6796457" y="3527437"/>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0"/>
              <p:cNvSpPr/>
              <p:nvPr/>
            </p:nvSpPr>
            <p:spPr>
              <a:xfrm>
                <a:off x="7014865"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7014865"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7014865"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7014865"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7233272"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7233272"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7233272"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7233272"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0"/>
              <p:cNvSpPr/>
              <p:nvPr/>
            </p:nvSpPr>
            <p:spPr>
              <a:xfrm>
                <a:off x="6764100" y="2709540"/>
                <a:ext cx="596639" cy="387189"/>
              </a:xfrm>
              <a:custGeom>
                <a:avLst/>
                <a:gdLst/>
                <a:ahLst/>
                <a:cxnLst/>
                <a:rect l="l" t="t" r="r" b="b"/>
                <a:pathLst>
                  <a:path w="22182" h="14395" extrusionOk="0">
                    <a:moveTo>
                      <a:pt x="1" y="0"/>
                    </a:moveTo>
                    <a:lnTo>
                      <a:pt x="1" y="14395"/>
                    </a:lnTo>
                    <a:lnTo>
                      <a:pt x="22182" y="14395"/>
                    </a:lnTo>
                    <a:lnTo>
                      <a:pt x="22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6764100" y="3712222"/>
                <a:ext cx="596639" cy="68239"/>
              </a:xfrm>
              <a:custGeom>
                <a:avLst/>
                <a:gdLst/>
                <a:ahLst/>
                <a:cxnLst/>
                <a:rect l="l" t="t" r="r" b="b"/>
                <a:pathLst>
                  <a:path w="22182" h="2537" extrusionOk="0">
                    <a:moveTo>
                      <a:pt x="1" y="1"/>
                    </a:moveTo>
                    <a:lnTo>
                      <a:pt x="1" y="2537"/>
                    </a:lnTo>
                    <a:lnTo>
                      <a:pt x="22182" y="2537"/>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6764100" y="3824304"/>
                <a:ext cx="596639" cy="68562"/>
              </a:xfrm>
              <a:custGeom>
                <a:avLst/>
                <a:gdLst/>
                <a:ahLst/>
                <a:cxnLst/>
                <a:rect l="l" t="t" r="r" b="b"/>
                <a:pathLst>
                  <a:path w="22182" h="2549" extrusionOk="0">
                    <a:moveTo>
                      <a:pt x="1" y="1"/>
                    </a:moveTo>
                    <a:lnTo>
                      <a:pt x="1" y="2549"/>
                    </a:lnTo>
                    <a:lnTo>
                      <a:pt x="22182" y="2549"/>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a:off x="6883551" y="2756933"/>
                <a:ext cx="229973" cy="298185"/>
              </a:xfrm>
              <a:custGeom>
                <a:avLst/>
                <a:gdLst/>
                <a:ahLst/>
                <a:cxnLst/>
                <a:rect l="l" t="t" r="r" b="b"/>
                <a:pathLst>
                  <a:path w="8550" h="11086" extrusionOk="0">
                    <a:moveTo>
                      <a:pt x="2346" y="0"/>
                    </a:moveTo>
                    <a:lnTo>
                      <a:pt x="2346" y="0"/>
                    </a:lnTo>
                    <a:cubicBezTo>
                      <a:pt x="1" y="7906"/>
                      <a:pt x="6537" y="11085"/>
                      <a:pt x="6537" y="11085"/>
                    </a:cubicBezTo>
                    <a:cubicBezTo>
                      <a:pt x="8549" y="4454"/>
                      <a:pt x="2347" y="1"/>
                      <a:pt x="2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7014865" y="2804972"/>
                <a:ext cx="228037" cy="250146"/>
              </a:xfrm>
              <a:custGeom>
                <a:avLst/>
                <a:gdLst/>
                <a:ahLst/>
                <a:cxnLst/>
                <a:rect l="l" t="t" r="r" b="b"/>
                <a:pathLst>
                  <a:path w="8478" h="9300" extrusionOk="0">
                    <a:moveTo>
                      <a:pt x="7334" y="0"/>
                    </a:moveTo>
                    <a:lnTo>
                      <a:pt x="7334" y="0"/>
                    </a:lnTo>
                    <a:cubicBezTo>
                      <a:pt x="0" y="584"/>
                      <a:pt x="1655" y="9299"/>
                      <a:pt x="1655" y="9299"/>
                    </a:cubicBezTo>
                    <a:cubicBezTo>
                      <a:pt x="8477" y="8859"/>
                      <a:pt x="7334" y="1"/>
                      <a:pt x="7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6946653" y="2756933"/>
                <a:ext cx="166872" cy="298185"/>
              </a:xfrm>
              <a:custGeom>
                <a:avLst/>
                <a:gdLst/>
                <a:ahLst/>
                <a:cxnLst/>
                <a:rect l="l" t="t" r="r" b="b"/>
                <a:pathLst>
                  <a:path w="6204" h="11086" extrusionOk="0">
                    <a:moveTo>
                      <a:pt x="0" y="0"/>
                    </a:moveTo>
                    <a:cubicBezTo>
                      <a:pt x="0" y="1"/>
                      <a:pt x="2727" y="6299"/>
                      <a:pt x="4191" y="11085"/>
                    </a:cubicBezTo>
                    <a:cubicBezTo>
                      <a:pt x="6203" y="4454"/>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7059380" y="2804972"/>
                <a:ext cx="183521" cy="250146"/>
              </a:xfrm>
              <a:custGeom>
                <a:avLst/>
                <a:gdLst/>
                <a:ahLst/>
                <a:cxnLst/>
                <a:rect l="l" t="t" r="r" b="b"/>
                <a:pathLst>
                  <a:path w="6823" h="9300" extrusionOk="0">
                    <a:moveTo>
                      <a:pt x="5679" y="0"/>
                    </a:moveTo>
                    <a:lnTo>
                      <a:pt x="5679" y="0"/>
                    </a:lnTo>
                    <a:cubicBezTo>
                      <a:pt x="5679" y="1"/>
                      <a:pt x="2024" y="4406"/>
                      <a:pt x="0" y="9299"/>
                    </a:cubicBezTo>
                    <a:cubicBezTo>
                      <a:pt x="6822" y="8859"/>
                      <a:pt x="5679" y="1"/>
                      <a:pt x="5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60"/>
            <p:cNvGrpSpPr/>
            <p:nvPr/>
          </p:nvGrpSpPr>
          <p:grpSpPr>
            <a:xfrm>
              <a:off x="4265220" y="1801966"/>
              <a:ext cx="4234657" cy="2798653"/>
              <a:chOff x="4265220" y="1801966"/>
              <a:chExt cx="4234657" cy="2798653"/>
            </a:xfrm>
          </p:grpSpPr>
          <p:sp>
            <p:nvSpPr>
              <p:cNvPr id="1111" name="Google Shape;1111;p60"/>
              <p:cNvSpPr/>
              <p:nvPr/>
            </p:nvSpPr>
            <p:spPr>
              <a:xfrm>
                <a:off x="5204182"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5248375"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5599360" y="2139825"/>
                <a:ext cx="88412" cy="1330323"/>
              </a:xfrm>
              <a:custGeom>
                <a:avLst/>
                <a:gdLst/>
                <a:ahLst/>
                <a:cxnLst/>
                <a:rect l="l" t="t" r="r" b="b"/>
                <a:pathLst>
                  <a:path w="3287" h="49459" extrusionOk="0">
                    <a:moveTo>
                      <a:pt x="1" y="0"/>
                    </a:moveTo>
                    <a:lnTo>
                      <a:pt x="1" y="49459"/>
                    </a:lnTo>
                    <a:lnTo>
                      <a:pt x="3287" y="49459"/>
                    </a:lnTo>
                    <a:lnTo>
                      <a:pt x="3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5643552" y="2139825"/>
                <a:ext cx="44219" cy="1330323"/>
              </a:xfrm>
              <a:custGeom>
                <a:avLst/>
                <a:gdLst/>
                <a:ahLst/>
                <a:cxnLst/>
                <a:rect l="l" t="t" r="r" b="b"/>
                <a:pathLst>
                  <a:path w="1644" h="49459" extrusionOk="0">
                    <a:moveTo>
                      <a:pt x="1" y="0"/>
                    </a:moveTo>
                    <a:lnTo>
                      <a:pt x="1" y="49459"/>
                    </a:lnTo>
                    <a:lnTo>
                      <a:pt x="1644" y="49459"/>
                    </a:lnTo>
                    <a:lnTo>
                      <a:pt x="1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5733228"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5777421"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4792329" y="2367512"/>
                <a:ext cx="880086" cy="778871"/>
              </a:xfrm>
              <a:custGeom>
                <a:avLst/>
                <a:gdLst/>
                <a:ahLst/>
                <a:cxnLst/>
                <a:rect l="l" t="t" r="r" b="b"/>
                <a:pathLst>
                  <a:path w="32720" h="28957" extrusionOk="0">
                    <a:moveTo>
                      <a:pt x="12633" y="1"/>
                    </a:moveTo>
                    <a:cubicBezTo>
                      <a:pt x="11776" y="1"/>
                      <a:pt x="11014" y="512"/>
                      <a:pt x="10693" y="1298"/>
                    </a:cubicBezTo>
                    <a:lnTo>
                      <a:pt x="560" y="26075"/>
                    </a:lnTo>
                    <a:cubicBezTo>
                      <a:pt x="1" y="27444"/>
                      <a:pt x="1013" y="28956"/>
                      <a:pt x="2489" y="28956"/>
                    </a:cubicBezTo>
                    <a:lnTo>
                      <a:pt x="20087" y="28956"/>
                    </a:lnTo>
                    <a:cubicBezTo>
                      <a:pt x="20932" y="28956"/>
                      <a:pt x="21706" y="28444"/>
                      <a:pt x="22027" y="27659"/>
                    </a:cubicBezTo>
                    <a:lnTo>
                      <a:pt x="32160" y="2882"/>
                    </a:lnTo>
                    <a:cubicBezTo>
                      <a:pt x="32719" y="1513"/>
                      <a:pt x="31707" y="1"/>
                      <a:pt x="30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5482463" y="2367512"/>
                <a:ext cx="680883" cy="778871"/>
              </a:xfrm>
              <a:custGeom>
                <a:avLst/>
                <a:gdLst/>
                <a:ahLst/>
                <a:cxnLst/>
                <a:rect l="l" t="t" r="r" b="b"/>
                <a:pathLst>
                  <a:path w="25314" h="28957" extrusionOk="0">
                    <a:moveTo>
                      <a:pt x="12478" y="1"/>
                    </a:moveTo>
                    <a:cubicBezTo>
                      <a:pt x="11800" y="1"/>
                      <a:pt x="11181" y="417"/>
                      <a:pt x="10919" y="1048"/>
                    </a:cubicBezTo>
                    <a:lnTo>
                      <a:pt x="453" y="26635"/>
                    </a:lnTo>
                    <a:cubicBezTo>
                      <a:pt x="1" y="27742"/>
                      <a:pt x="822" y="28956"/>
                      <a:pt x="2013" y="28956"/>
                    </a:cubicBezTo>
                    <a:lnTo>
                      <a:pt x="12848" y="28956"/>
                    </a:lnTo>
                    <a:cubicBezTo>
                      <a:pt x="13526" y="28956"/>
                      <a:pt x="14133" y="28540"/>
                      <a:pt x="14395" y="27909"/>
                    </a:cubicBezTo>
                    <a:lnTo>
                      <a:pt x="24861" y="2322"/>
                    </a:lnTo>
                    <a:cubicBezTo>
                      <a:pt x="25313" y="1215"/>
                      <a:pt x="24504" y="1"/>
                      <a:pt x="23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5145250" y="1847423"/>
                <a:ext cx="1264048" cy="445826"/>
              </a:xfrm>
              <a:custGeom>
                <a:avLst/>
                <a:gdLst/>
                <a:ahLst/>
                <a:cxnLst/>
                <a:rect l="l" t="t" r="r" b="b"/>
                <a:pathLst>
                  <a:path w="46995" h="16575" extrusionOk="0">
                    <a:moveTo>
                      <a:pt x="8109" y="1"/>
                    </a:moveTo>
                    <a:cubicBezTo>
                      <a:pt x="7811" y="1"/>
                      <a:pt x="7525" y="179"/>
                      <a:pt x="7394" y="453"/>
                    </a:cubicBezTo>
                    <a:lnTo>
                      <a:pt x="250" y="15443"/>
                    </a:lnTo>
                    <a:cubicBezTo>
                      <a:pt x="0" y="15967"/>
                      <a:pt x="393" y="16574"/>
                      <a:pt x="965" y="16574"/>
                    </a:cubicBezTo>
                    <a:lnTo>
                      <a:pt x="38886" y="16574"/>
                    </a:lnTo>
                    <a:cubicBezTo>
                      <a:pt x="39196" y="16574"/>
                      <a:pt x="39470" y="16408"/>
                      <a:pt x="39601" y="16122"/>
                    </a:cubicBezTo>
                    <a:lnTo>
                      <a:pt x="46744" y="1132"/>
                    </a:lnTo>
                    <a:cubicBezTo>
                      <a:pt x="46994" y="608"/>
                      <a:pt x="46613" y="1"/>
                      <a:pt x="460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4769600" y="2322028"/>
                <a:ext cx="880059" cy="778548"/>
              </a:xfrm>
              <a:custGeom>
                <a:avLst/>
                <a:gdLst/>
                <a:ahLst/>
                <a:cxnLst/>
                <a:rect l="l" t="t" r="r" b="b"/>
                <a:pathLst>
                  <a:path w="32719" h="28945" extrusionOk="0">
                    <a:moveTo>
                      <a:pt x="12633" y="1"/>
                    </a:moveTo>
                    <a:cubicBezTo>
                      <a:pt x="11776" y="1"/>
                      <a:pt x="11014" y="513"/>
                      <a:pt x="10692" y="1299"/>
                    </a:cubicBezTo>
                    <a:lnTo>
                      <a:pt x="560" y="26075"/>
                    </a:lnTo>
                    <a:cubicBezTo>
                      <a:pt x="0" y="27445"/>
                      <a:pt x="1012" y="28945"/>
                      <a:pt x="2489" y="28945"/>
                    </a:cubicBezTo>
                    <a:lnTo>
                      <a:pt x="20086" y="28945"/>
                    </a:lnTo>
                    <a:cubicBezTo>
                      <a:pt x="20932" y="28945"/>
                      <a:pt x="21694" y="28433"/>
                      <a:pt x="22015" y="27647"/>
                    </a:cubicBezTo>
                    <a:lnTo>
                      <a:pt x="32159" y="2882"/>
                    </a:lnTo>
                    <a:cubicBezTo>
                      <a:pt x="32719" y="1501"/>
                      <a:pt x="31707" y="1"/>
                      <a:pt x="30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4837812" y="2379051"/>
                <a:ext cx="743312" cy="664530"/>
              </a:xfrm>
              <a:custGeom>
                <a:avLst/>
                <a:gdLst/>
                <a:ahLst/>
                <a:cxnLst/>
                <a:rect l="l" t="t" r="r" b="b"/>
                <a:pathLst>
                  <a:path w="27635" h="24706" extrusionOk="0">
                    <a:moveTo>
                      <a:pt x="10109" y="0"/>
                    </a:moveTo>
                    <a:lnTo>
                      <a:pt x="0" y="24706"/>
                    </a:lnTo>
                    <a:lnTo>
                      <a:pt x="17526" y="24706"/>
                    </a:lnTo>
                    <a:lnTo>
                      <a:pt x="27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5464846" y="2322028"/>
                <a:ext cx="680883" cy="778548"/>
              </a:xfrm>
              <a:custGeom>
                <a:avLst/>
                <a:gdLst/>
                <a:ahLst/>
                <a:cxnLst/>
                <a:rect l="l" t="t" r="r" b="b"/>
                <a:pathLst>
                  <a:path w="25314" h="28945" extrusionOk="0">
                    <a:moveTo>
                      <a:pt x="12467" y="1"/>
                    </a:moveTo>
                    <a:cubicBezTo>
                      <a:pt x="11788" y="1"/>
                      <a:pt x="11181" y="418"/>
                      <a:pt x="10919" y="1049"/>
                    </a:cubicBezTo>
                    <a:lnTo>
                      <a:pt x="453" y="26635"/>
                    </a:lnTo>
                    <a:cubicBezTo>
                      <a:pt x="1" y="27742"/>
                      <a:pt x="811" y="28945"/>
                      <a:pt x="2001" y="28945"/>
                    </a:cubicBezTo>
                    <a:lnTo>
                      <a:pt x="12836" y="28945"/>
                    </a:lnTo>
                    <a:cubicBezTo>
                      <a:pt x="13514" y="28945"/>
                      <a:pt x="14134" y="28540"/>
                      <a:pt x="14396" y="27909"/>
                    </a:cubicBezTo>
                    <a:lnTo>
                      <a:pt x="24861" y="2323"/>
                    </a:lnTo>
                    <a:cubicBezTo>
                      <a:pt x="25314" y="1215"/>
                      <a:pt x="24504" y="1"/>
                      <a:pt x="2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5536258" y="2379051"/>
                <a:ext cx="537735" cy="664530"/>
              </a:xfrm>
              <a:custGeom>
                <a:avLst/>
                <a:gdLst/>
                <a:ahLst/>
                <a:cxnLst/>
                <a:rect l="l" t="t" r="r" b="b"/>
                <a:pathLst>
                  <a:path w="19992" h="24706" extrusionOk="0">
                    <a:moveTo>
                      <a:pt x="10109" y="0"/>
                    </a:moveTo>
                    <a:lnTo>
                      <a:pt x="1" y="24706"/>
                    </a:lnTo>
                    <a:lnTo>
                      <a:pt x="9883" y="24706"/>
                    </a:lnTo>
                    <a:lnTo>
                      <a:pt x="19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5121876" y="1801966"/>
                <a:ext cx="1263725" cy="445799"/>
              </a:xfrm>
              <a:custGeom>
                <a:avLst/>
                <a:gdLst/>
                <a:ahLst/>
                <a:cxnLst/>
                <a:rect l="l" t="t" r="r" b="b"/>
                <a:pathLst>
                  <a:path w="46983" h="16574" extrusionOk="0">
                    <a:moveTo>
                      <a:pt x="8097" y="0"/>
                    </a:moveTo>
                    <a:cubicBezTo>
                      <a:pt x="7799" y="0"/>
                      <a:pt x="7525" y="167"/>
                      <a:pt x="7382" y="441"/>
                    </a:cubicBezTo>
                    <a:lnTo>
                      <a:pt x="250" y="15442"/>
                    </a:lnTo>
                    <a:cubicBezTo>
                      <a:pt x="0" y="15966"/>
                      <a:pt x="381" y="16574"/>
                      <a:pt x="965" y="16574"/>
                    </a:cubicBezTo>
                    <a:lnTo>
                      <a:pt x="38874" y="16574"/>
                    </a:lnTo>
                    <a:cubicBezTo>
                      <a:pt x="39184" y="16574"/>
                      <a:pt x="39458" y="16395"/>
                      <a:pt x="39589" y="16121"/>
                    </a:cubicBezTo>
                    <a:lnTo>
                      <a:pt x="46732" y="1119"/>
                    </a:lnTo>
                    <a:cubicBezTo>
                      <a:pt x="46982" y="595"/>
                      <a:pt x="46601" y="0"/>
                      <a:pt x="4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5204182" y="1858639"/>
                <a:ext cx="1099113" cy="332130"/>
              </a:xfrm>
              <a:custGeom>
                <a:avLst/>
                <a:gdLst/>
                <a:ahLst/>
                <a:cxnLst/>
                <a:rect l="l" t="t" r="r" b="b"/>
                <a:pathLst>
                  <a:path w="40863" h="12348" extrusionOk="0">
                    <a:moveTo>
                      <a:pt x="5882" y="1"/>
                    </a:moveTo>
                    <a:lnTo>
                      <a:pt x="0" y="12347"/>
                    </a:lnTo>
                    <a:lnTo>
                      <a:pt x="34981" y="12347"/>
                    </a:lnTo>
                    <a:lnTo>
                      <a:pt x="408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4903792" y="2329075"/>
                <a:ext cx="648848" cy="771824"/>
              </a:xfrm>
              <a:custGeom>
                <a:avLst/>
                <a:gdLst/>
                <a:ahLst/>
                <a:cxnLst/>
                <a:rect l="l" t="t" r="r" b="b"/>
                <a:pathLst>
                  <a:path w="24123" h="28695" extrusionOk="0">
                    <a:moveTo>
                      <a:pt x="16990" y="6942"/>
                    </a:moveTo>
                    <a:lnTo>
                      <a:pt x="14597" y="12871"/>
                    </a:lnTo>
                    <a:lnTo>
                      <a:pt x="8858" y="12871"/>
                    </a:lnTo>
                    <a:lnTo>
                      <a:pt x="11252" y="6942"/>
                    </a:lnTo>
                    <a:close/>
                    <a:moveTo>
                      <a:pt x="14252" y="13717"/>
                    </a:moveTo>
                    <a:lnTo>
                      <a:pt x="12085" y="19086"/>
                    </a:lnTo>
                    <a:lnTo>
                      <a:pt x="6358" y="19086"/>
                    </a:lnTo>
                    <a:lnTo>
                      <a:pt x="8513" y="13717"/>
                    </a:lnTo>
                    <a:close/>
                    <a:moveTo>
                      <a:pt x="13145" y="1"/>
                    </a:moveTo>
                    <a:lnTo>
                      <a:pt x="10680" y="6097"/>
                    </a:lnTo>
                    <a:lnTo>
                      <a:pt x="4977" y="6097"/>
                    </a:lnTo>
                    <a:lnTo>
                      <a:pt x="4977" y="6942"/>
                    </a:lnTo>
                    <a:lnTo>
                      <a:pt x="10335" y="6942"/>
                    </a:lnTo>
                    <a:lnTo>
                      <a:pt x="7942" y="12871"/>
                    </a:lnTo>
                    <a:lnTo>
                      <a:pt x="1929" y="12871"/>
                    </a:lnTo>
                    <a:lnTo>
                      <a:pt x="1929" y="13717"/>
                    </a:lnTo>
                    <a:lnTo>
                      <a:pt x="7608" y="13717"/>
                    </a:lnTo>
                    <a:lnTo>
                      <a:pt x="5441" y="19086"/>
                    </a:lnTo>
                    <a:lnTo>
                      <a:pt x="0" y="19086"/>
                    </a:lnTo>
                    <a:lnTo>
                      <a:pt x="0" y="19932"/>
                    </a:lnTo>
                    <a:lnTo>
                      <a:pt x="5096" y="19932"/>
                    </a:lnTo>
                    <a:lnTo>
                      <a:pt x="1691" y="28373"/>
                    </a:lnTo>
                    <a:lnTo>
                      <a:pt x="2477" y="28695"/>
                    </a:lnTo>
                    <a:lnTo>
                      <a:pt x="6013" y="19932"/>
                    </a:lnTo>
                    <a:lnTo>
                      <a:pt x="11752" y="19932"/>
                    </a:lnTo>
                    <a:lnTo>
                      <a:pt x="8335" y="28373"/>
                    </a:lnTo>
                    <a:lnTo>
                      <a:pt x="9120" y="28695"/>
                    </a:lnTo>
                    <a:lnTo>
                      <a:pt x="12656" y="19932"/>
                    </a:lnTo>
                    <a:lnTo>
                      <a:pt x="19395" y="19932"/>
                    </a:lnTo>
                    <a:lnTo>
                      <a:pt x="19395" y="19086"/>
                    </a:lnTo>
                    <a:lnTo>
                      <a:pt x="13002" y="19086"/>
                    </a:lnTo>
                    <a:lnTo>
                      <a:pt x="15169" y="13717"/>
                    </a:lnTo>
                    <a:lnTo>
                      <a:pt x="21515" y="13717"/>
                    </a:lnTo>
                    <a:lnTo>
                      <a:pt x="21515" y="12871"/>
                    </a:lnTo>
                    <a:lnTo>
                      <a:pt x="15514" y="12871"/>
                    </a:lnTo>
                    <a:lnTo>
                      <a:pt x="17907" y="6942"/>
                    </a:lnTo>
                    <a:lnTo>
                      <a:pt x="24122" y="6942"/>
                    </a:lnTo>
                    <a:lnTo>
                      <a:pt x="24122" y="6097"/>
                    </a:lnTo>
                    <a:lnTo>
                      <a:pt x="18241" y="6097"/>
                    </a:lnTo>
                    <a:lnTo>
                      <a:pt x="20574" y="322"/>
                    </a:lnTo>
                    <a:lnTo>
                      <a:pt x="19788" y="1"/>
                    </a:lnTo>
                    <a:lnTo>
                      <a:pt x="17324" y="6097"/>
                    </a:lnTo>
                    <a:lnTo>
                      <a:pt x="11597" y="6097"/>
                    </a:lnTo>
                    <a:lnTo>
                      <a:pt x="13930" y="322"/>
                    </a:lnTo>
                    <a:lnTo>
                      <a:pt x="13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5581096" y="2329075"/>
                <a:ext cx="490019" cy="771824"/>
              </a:xfrm>
              <a:custGeom>
                <a:avLst/>
                <a:gdLst/>
                <a:ahLst/>
                <a:cxnLst/>
                <a:rect l="l" t="t" r="r" b="b"/>
                <a:pathLst>
                  <a:path w="18218" h="28695" extrusionOk="0">
                    <a:moveTo>
                      <a:pt x="13312" y="1"/>
                    </a:moveTo>
                    <a:lnTo>
                      <a:pt x="10847" y="6097"/>
                    </a:lnTo>
                    <a:lnTo>
                      <a:pt x="5644" y="6097"/>
                    </a:lnTo>
                    <a:lnTo>
                      <a:pt x="5644" y="6942"/>
                    </a:lnTo>
                    <a:lnTo>
                      <a:pt x="10514" y="6942"/>
                    </a:lnTo>
                    <a:lnTo>
                      <a:pt x="8121" y="12871"/>
                    </a:lnTo>
                    <a:lnTo>
                      <a:pt x="3156" y="12871"/>
                    </a:lnTo>
                    <a:lnTo>
                      <a:pt x="3156" y="13717"/>
                    </a:lnTo>
                    <a:lnTo>
                      <a:pt x="7776" y="13717"/>
                    </a:lnTo>
                    <a:lnTo>
                      <a:pt x="5382" y="19646"/>
                    </a:lnTo>
                    <a:lnTo>
                      <a:pt x="1" y="19646"/>
                    </a:lnTo>
                    <a:lnTo>
                      <a:pt x="1" y="20503"/>
                    </a:lnTo>
                    <a:lnTo>
                      <a:pt x="5037" y="20503"/>
                    </a:lnTo>
                    <a:lnTo>
                      <a:pt x="1858" y="28373"/>
                    </a:lnTo>
                    <a:lnTo>
                      <a:pt x="2644" y="28695"/>
                    </a:lnTo>
                    <a:lnTo>
                      <a:pt x="5954" y="20503"/>
                    </a:lnTo>
                    <a:lnTo>
                      <a:pt x="11931" y="20503"/>
                    </a:lnTo>
                    <a:lnTo>
                      <a:pt x="11931" y="19646"/>
                    </a:lnTo>
                    <a:lnTo>
                      <a:pt x="6299" y="19646"/>
                    </a:lnTo>
                    <a:lnTo>
                      <a:pt x="8692" y="13717"/>
                    </a:lnTo>
                    <a:lnTo>
                      <a:pt x="15455" y="13717"/>
                    </a:lnTo>
                    <a:lnTo>
                      <a:pt x="15455" y="12871"/>
                    </a:lnTo>
                    <a:lnTo>
                      <a:pt x="9026" y="12871"/>
                    </a:lnTo>
                    <a:lnTo>
                      <a:pt x="11419" y="6942"/>
                    </a:lnTo>
                    <a:lnTo>
                      <a:pt x="18217" y="6942"/>
                    </a:lnTo>
                    <a:lnTo>
                      <a:pt x="18217" y="6097"/>
                    </a:lnTo>
                    <a:lnTo>
                      <a:pt x="11764" y="6097"/>
                    </a:lnTo>
                    <a:lnTo>
                      <a:pt x="14098" y="322"/>
                    </a:lnTo>
                    <a:lnTo>
                      <a:pt x="13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5223064" y="1831096"/>
                <a:ext cx="1077675" cy="398729"/>
              </a:xfrm>
              <a:custGeom>
                <a:avLst/>
                <a:gdLst/>
                <a:ahLst/>
                <a:cxnLst/>
                <a:rect l="l" t="t" r="r" b="b"/>
                <a:pathLst>
                  <a:path w="40066" h="14824" extrusionOk="0">
                    <a:moveTo>
                      <a:pt x="13836" y="5120"/>
                    </a:moveTo>
                    <a:lnTo>
                      <a:pt x="12086" y="8799"/>
                    </a:lnTo>
                    <a:lnTo>
                      <a:pt x="6966" y="8799"/>
                    </a:lnTo>
                    <a:lnTo>
                      <a:pt x="8716" y="5120"/>
                    </a:lnTo>
                    <a:close/>
                    <a:moveTo>
                      <a:pt x="19884" y="5120"/>
                    </a:moveTo>
                    <a:lnTo>
                      <a:pt x="18146" y="8799"/>
                    </a:lnTo>
                    <a:lnTo>
                      <a:pt x="13026" y="8799"/>
                    </a:lnTo>
                    <a:lnTo>
                      <a:pt x="14776" y="5120"/>
                    </a:lnTo>
                    <a:close/>
                    <a:moveTo>
                      <a:pt x="25944" y="5120"/>
                    </a:moveTo>
                    <a:lnTo>
                      <a:pt x="24194" y="8799"/>
                    </a:lnTo>
                    <a:lnTo>
                      <a:pt x="19074" y="8799"/>
                    </a:lnTo>
                    <a:lnTo>
                      <a:pt x="20825" y="5120"/>
                    </a:lnTo>
                    <a:close/>
                    <a:moveTo>
                      <a:pt x="32005" y="5120"/>
                    </a:moveTo>
                    <a:lnTo>
                      <a:pt x="30254" y="8799"/>
                    </a:lnTo>
                    <a:lnTo>
                      <a:pt x="25135" y="8799"/>
                    </a:lnTo>
                    <a:lnTo>
                      <a:pt x="26885" y="5120"/>
                    </a:lnTo>
                    <a:close/>
                    <a:moveTo>
                      <a:pt x="10216" y="1"/>
                    </a:moveTo>
                    <a:lnTo>
                      <a:pt x="8180" y="4275"/>
                    </a:lnTo>
                    <a:lnTo>
                      <a:pt x="3013" y="4275"/>
                    </a:lnTo>
                    <a:lnTo>
                      <a:pt x="3013" y="5120"/>
                    </a:lnTo>
                    <a:lnTo>
                      <a:pt x="7775" y="5120"/>
                    </a:lnTo>
                    <a:lnTo>
                      <a:pt x="6025" y="8799"/>
                    </a:lnTo>
                    <a:lnTo>
                      <a:pt x="1" y="8799"/>
                    </a:lnTo>
                    <a:lnTo>
                      <a:pt x="1" y="9645"/>
                    </a:lnTo>
                    <a:lnTo>
                      <a:pt x="5632" y="9645"/>
                    </a:lnTo>
                    <a:lnTo>
                      <a:pt x="3334" y="14467"/>
                    </a:lnTo>
                    <a:lnTo>
                      <a:pt x="4096" y="14824"/>
                    </a:lnTo>
                    <a:lnTo>
                      <a:pt x="6561" y="9645"/>
                    </a:lnTo>
                    <a:lnTo>
                      <a:pt x="11681" y="9645"/>
                    </a:lnTo>
                    <a:lnTo>
                      <a:pt x="9383" y="14467"/>
                    </a:lnTo>
                    <a:lnTo>
                      <a:pt x="10157" y="14824"/>
                    </a:lnTo>
                    <a:lnTo>
                      <a:pt x="12621" y="9645"/>
                    </a:lnTo>
                    <a:lnTo>
                      <a:pt x="17741" y="9645"/>
                    </a:lnTo>
                    <a:lnTo>
                      <a:pt x="15443" y="14467"/>
                    </a:lnTo>
                    <a:lnTo>
                      <a:pt x="16205" y="14824"/>
                    </a:lnTo>
                    <a:lnTo>
                      <a:pt x="18682" y="9645"/>
                    </a:lnTo>
                    <a:lnTo>
                      <a:pt x="23789" y="9645"/>
                    </a:lnTo>
                    <a:lnTo>
                      <a:pt x="21503" y="14467"/>
                    </a:lnTo>
                    <a:lnTo>
                      <a:pt x="22265" y="14824"/>
                    </a:lnTo>
                    <a:lnTo>
                      <a:pt x="24730" y="9645"/>
                    </a:lnTo>
                    <a:lnTo>
                      <a:pt x="29850" y="9645"/>
                    </a:lnTo>
                    <a:lnTo>
                      <a:pt x="27552" y="14467"/>
                    </a:lnTo>
                    <a:lnTo>
                      <a:pt x="28314" y="14824"/>
                    </a:lnTo>
                    <a:lnTo>
                      <a:pt x="30790" y="9645"/>
                    </a:lnTo>
                    <a:lnTo>
                      <a:pt x="37053" y="9645"/>
                    </a:lnTo>
                    <a:lnTo>
                      <a:pt x="37053" y="8799"/>
                    </a:lnTo>
                    <a:lnTo>
                      <a:pt x="31195" y="8799"/>
                    </a:lnTo>
                    <a:lnTo>
                      <a:pt x="32933" y="5120"/>
                    </a:lnTo>
                    <a:lnTo>
                      <a:pt x="40065" y="5120"/>
                    </a:lnTo>
                    <a:lnTo>
                      <a:pt x="40065" y="4275"/>
                    </a:lnTo>
                    <a:lnTo>
                      <a:pt x="33338" y="4275"/>
                    </a:lnTo>
                    <a:lnTo>
                      <a:pt x="35207" y="370"/>
                    </a:lnTo>
                    <a:lnTo>
                      <a:pt x="34445" y="1"/>
                    </a:lnTo>
                    <a:lnTo>
                      <a:pt x="32409" y="4275"/>
                    </a:lnTo>
                    <a:lnTo>
                      <a:pt x="27290" y="4275"/>
                    </a:lnTo>
                    <a:lnTo>
                      <a:pt x="29147" y="370"/>
                    </a:lnTo>
                    <a:lnTo>
                      <a:pt x="28385" y="1"/>
                    </a:lnTo>
                    <a:lnTo>
                      <a:pt x="26349" y="4275"/>
                    </a:lnTo>
                    <a:lnTo>
                      <a:pt x="21230" y="4275"/>
                    </a:lnTo>
                    <a:lnTo>
                      <a:pt x="23099" y="370"/>
                    </a:lnTo>
                    <a:lnTo>
                      <a:pt x="22325" y="1"/>
                    </a:lnTo>
                    <a:lnTo>
                      <a:pt x="20289" y="4275"/>
                    </a:lnTo>
                    <a:lnTo>
                      <a:pt x="15181" y="4275"/>
                    </a:lnTo>
                    <a:lnTo>
                      <a:pt x="17039" y="370"/>
                    </a:lnTo>
                    <a:lnTo>
                      <a:pt x="16277" y="1"/>
                    </a:lnTo>
                    <a:lnTo>
                      <a:pt x="14241" y="4275"/>
                    </a:lnTo>
                    <a:lnTo>
                      <a:pt x="9121" y="4275"/>
                    </a:lnTo>
                    <a:lnTo>
                      <a:pt x="10990" y="370"/>
                    </a:lnTo>
                    <a:lnTo>
                      <a:pt x="10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7573040" y="33016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0"/>
              <p:cNvSpPr/>
              <p:nvPr/>
            </p:nvSpPr>
            <p:spPr>
              <a:xfrm>
                <a:off x="7573040" y="31687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6639538" y="3250447"/>
                <a:ext cx="1860339" cy="937055"/>
              </a:xfrm>
              <a:custGeom>
                <a:avLst/>
                <a:gdLst/>
                <a:ahLst/>
                <a:cxnLst/>
                <a:rect l="l" t="t" r="r" b="b"/>
                <a:pathLst>
                  <a:path w="69164" h="34838" extrusionOk="0">
                    <a:moveTo>
                      <a:pt x="50124" y="0"/>
                    </a:moveTo>
                    <a:cubicBezTo>
                      <a:pt x="49458" y="0"/>
                      <a:pt x="48790" y="43"/>
                      <a:pt x="48125" y="131"/>
                    </a:cubicBezTo>
                    <a:cubicBezTo>
                      <a:pt x="47768" y="179"/>
                      <a:pt x="47530" y="500"/>
                      <a:pt x="47577" y="845"/>
                    </a:cubicBezTo>
                    <a:cubicBezTo>
                      <a:pt x="47622" y="1168"/>
                      <a:pt x="47895" y="1397"/>
                      <a:pt x="48221" y="1397"/>
                    </a:cubicBezTo>
                    <a:cubicBezTo>
                      <a:pt x="48244" y="1397"/>
                      <a:pt x="48268" y="1395"/>
                      <a:pt x="48292" y="1393"/>
                    </a:cubicBezTo>
                    <a:cubicBezTo>
                      <a:pt x="48908" y="1311"/>
                      <a:pt x="49526" y="1272"/>
                      <a:pt x="50143" y="1272"/>
                    </a:cubicBezTo>
                    <a:cubicBezTo>
                      <a:pt x="57534" y="1272"/>
                      <a:pt x="64795" y="6956"/>
                      <a:pt x="66234" y="14264"/>
                    </a:cubicBezTo>
                    <a:cubicBezTo>
                      <a:pt x="67794" y="22181"/>
                      <a:pt x="62305" y="30920"/>
                      <a:pt x="54495" y="32980"/>
                    </a:cubicBezTo>
                    <a:cubicBezTo>
                      <a:pt x="52879" y="33402"/>
                      <a:pt x="51226" y="33569"/>
                      <a:pt x="49567" y="33569"/>
                    </a:cubicBezTo>
                    <a:cubicBezTo>
                      <a:pt x="47007" y="33569"/>
                      <a:pt x="44430" y="33171"/>
                      <a:pt x="41946" y="32694"/>
                    </a:cubicBezTo>
                    <a:cubicBezTo>
                      <a:pt x="39029" y="32147"/>
                      <a:pt x="36040" y="31456"/>
                      <a:pt x="33147" y="30789"/>
                    </a:cubicBezTo>
                    <a:cubicBezTo>
                      <a:pt x="25999" y="29154"/>
                      <a:pt x="18694" y="27476"/>
                      <a:pt x="11498" y="27476"/>
                    </a:cubicBezTo>
                    <a:cubicBezTo>
                      <a:pt x="7800" y="27476"/>
                      <a:pt x="4129" y="27920"/>
                      <a:pt x="524" y="29039"/>
                    </a:cubicBezTo>
                    <a:cubicBezTo>
                      <a:pt x="179" y="29146"/>
                      <a:pt x="0" y="29492"/>
                      <a:pt x="95" y="29837"/>
                    </a:cubicBezTo>
                    <a:cubicBezTo>
                      <a:pt x="182" y="30107"/>
                      <a:pt x="433" y="30284"/>
                      <a:pt x="703" y="30284"/>
                    </a:cubicBezTo>
                    <a:cubicBezTo>
                      <a:pt x="766" y="30284"/>
                      <a:pt x="830" y="30274"/>
                      <a:pt x="893" y="30254"/>
                    </a:cubicBezTo>
                    <a:cubicBezTo>
                      <a:pt x="4360" y="29179"/>
                      <a:pt x="7909" y="28753"/>
                      <a:pt x="11497" y="28753"/>
                    </a:cubicBezTo>
                    <a:cubicBezTo>
                      <a:pt x="18567" y="28753"/>
                      <a:pt x="25793" y="30409"/>
                      <a:pt x="32861" y="32028"/>
                    </a:cubicBezTo>
                    <a:cubicBezTo>
                      <a:pt x="35766" y="32694"/>
                      <a:pt x="38767" y="33385"/>
                      <a:pt x="41708" y="33945"/>
                    </a:cubicBezTo>
                    <a:cubicBezTo>
                      <a:pt x="44256" y="34433"/>
                      <a:pt x="46899" y="34838"/>
                      <a:pt x="49554" y="34838"/>
                    </a:cubicBezTo>
                    <a:cubicBezTo>
                      <a:pt x="51316" y="34838"/>
                      <a:pt x="53078" y="34659"/>
                      <a:pt x="54828" y="34207"/>
                    </a:cubicBezTo>
                    <a:cubicBezTo>
                      <a:pt x="63246" y="31992"/>
                      <a:pt x="69163" y="22562"/>
                      <a:pt x="67473" y="14014"/>
                    </a:cubicBezTo>
                    <a:cubicBezTo>
                      <a:pt x="65923" y="6135"/>
                      <a:pt x="58106" y="0"/>
                      <a:pt x="50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7908990" y="3089036"/>
                <a:ext cx="91290" cy="356768"/>
              </a:xfrm>
              <a:custGeom>
                <a:avLst/>
                <a:gdLst/>
                <a:ahLst/>
                <a:cxnLst/>
                <a:rect l="l" t="t" r="r" b="b"/>
                <a:pathLst>
                  <a:path w="3394" h="13264" extrusionOk="0">
                    <a:moveTo>
                      <a:pt x="1346" y="0"/>
                    </a:moveTo>
                    <a:cubicBezTo>
                      <a:pt x="608" y="0"/>
                      <a:pt x="0" y="596"/>
                      <a:pt x="0" y="1334"/>
                    </a:cubicBezTo>
                    <a:lnTo>
                      <a:pt x="0" y="11930"/>
                    </a:lnTo>
                    <a:cubicBezTo>
                      <a:pt x="0" y="12668"/>
                      <a:pt x="608" y="13264"/>
                      <a:pt x="1346" y="13264"/>
                    </a:cubicBezTo>
                    <a:lnTo>
                      <a:pt x="2060" y="13264"/>
                    </a:lnTo>
                    <a:cubicBezTo>
                      <a:pt x="2798" y="13264"/>
                      <a:pt x="3394" y="12668"/>
                      <a:pt x="3394" y="11930"/>
                    </a:cubicBezTo>
                    <a:lnTo>
                      <a:pt x="3394" y="1334"/>
                    </a:lnTo>
                    <a:cubicBezTo>
                      <a:pt x="3394" y="596"/>
                      <a:pt x="2798"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7704031" y="3115610"/>
                <a:ext cx="204986" cy="292403"/>
              </a:xfrm>
              <a:custGeom>
                <a:avLst/>
                <a:gdLst/>
                <a:ahLst/>
                <a:cxnLst/>
                <a:rect l="l" t="t" r="r" b="b"/>
                <a:pathLst>
                  <a:path w="7621" h="10871" extrusionOk="0">
                    <a:moveTo>
                      <a:pt x="0" y="0"/>
                    </a:moveTo>
                    <a:lnTo>
                      <a:pt x="0" y="10871"/>
                    </a:lnTo>
                    <a:lnTo>
                      <a:pt x="7620" y="10871"/>
                    </a:lnTo>
                    <a:lnTo>
                      <a:pt x="7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4299164" y="3446099"/>
                <a:ext cx="2589853" cy="953409"/>
              </a:xfrm>
              <a:custGeom>
                <a:avLst/>
                <a:gdLst/>
                <a:ahLst/>
                <a:cxnLst/>
                <a:rect l="l" t="t" r="r" b="b"/>
                <a:pathLst>
                  <a:path w="96286" h="35446" extrusionOk="0">
                    <a:moveTo>
                      <a:pt x="29980" y="1"/>
                    </a:moveTo>
                    <a:cubicBezTo>
                      <a:pt x="28468" y="1"/>
                      <a:pt x="27146" y="1858"/>
                      <a:pt x="26753" y="3323"/>
                    </a:cubicBezTo>
                    <a:lnTo>
                      <a:pt x="23182" y="16550"/>
                    </a:lnTo>
                    <a:lnTo>
                      <a:pt x="3393" y="20170"/>
                    </a:lnTo>
                    <a:cubicBezTo>
                      <a:pt x="1429" y="20527"/>
                      <a:pt x="0" y="22241"/>
                      <a:pt x="0" y="24230"/>
                    </a:cubicBezTo>
                    <a:lnTo>
                      <a:pt x="0" y="30993"/>
                    </a:lnTo>
                    <a:cubicBezTo>
                      <a:pt x="0" y="32386"/>
                      <a:pt x="1143" y="33529"/>
                      <a:pt x="2548" y="33529"/>
                    </a:cubicBezTo>
                    <a:lnTo>
                      <a:pt x="84273" y="33529"/>
                    </a:lnTo>
                    <a:cubicBezTo>
                      <a:pt x="84273" y="34588"/>
                      <a:pt x="85142" y="35446"/>
                      <a:pt x="86201" y="35446"/>
                    </a:cubicBezTo>
                    <a:lnTo>
                      <a:pt x="94357" y="35446"/>
                    </a:lnTo>
                    <a:cubicBezTo>
                      <a:pt x="95417" y="35446"/>
                      <a:pt x="96286" y="34588"/>
                      <a:pt x="96286" y="33529"/>
                    </a:cubicBezTo>
                    <a:cubicBezTo>
                      <a:pt x="96286" y="32493"/>
                      <a:pt x="95453" y="31647"/>
                      <a:pt x="94429" y="31624"/>
                    </a:cubicBezTo>
                    <a:lnTo>
                      <a:pt x="94048" y="16550"/>
                    </a:lnTo>
                    <a:lnTo>
                      <a:pt x="87690" y="3453"/>
                    </a:lnTo>
                    <a:cubicBezTo>
                      <a:pt x="86916" y="1858"/>
                      <a:pt x="85297" y="1"/>
                      <a:pt x="83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4272563" y="4341838"/>
                <a:ext cx="2616454" cy="103152"/>
              </a:xfrm>
              <a:custGeom>
                <a:avLst/>
                <a:gdLst/>
                <a:ahLst/>
                <a:cxnLst/>
                <a:rect l="l" t="t" r="r" b="b"/>
                <a:pathLst>
                  <a:path w="97275" h="3835" extrusionOk="0">
                    <a:moveTo>
                      <a:pt x="1918" y="0"/>
                    </a:moveTo>
                    <a:cubicBezTo>
                      <a:pt x="858" y="0"/>
                      <a:pt x="1" y="858"/>
                      <a:pt x="1" y="1917"/>
                    </a:cubicBezTo>
                    <a:cubicBezTo>
                      <a:pt x="1" y="2977"/>
                      <a:pt x="858" y="3834"/>
                      <a:pt x="1918" y="3834"/>
                    </a:cubicBezTo>
                    <a:lnTo>
                      <a:pt x="95346" y="3834"/>
                    </a:lnTo>
                    <a:cubicBezTo>
                      <a:pt x="96406" y="3834"/>
                      <a:pt x="97275" y="2977"/>
                      <a:pt x="97275" y="1917"/>
                    </a:cubicBezTo>
                    <a:cubicBezTo>
                      <a:pt x="97275" y="858"/>
                      <a:pt x="96406" y="0"/>
                      <a:pt x="95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6285002" y="3519448"/>
                <a:ext cx="437165" cy="337886"/>
              </a:xfrm>
              <a:custGeom>
                <a:avLst/>
                <a:gdLst/>
                <a:ahLst/>
                <a:cxnLst/>
                <a:rect l="l" t="t" r="r" b="b"/>
                <a:pathLst>
                  <a:path w="16253" h="12562" extrusionOk="0">
                    <a:moveTo>
                      <a:pt x="1144" y="0"/>
                    </a:moveTo>
                    <a:cubicBezTo>
                      <a:pt x="513" y="0"/>
                      <a:pt x="1" y="512"/>
                      <a:pt x="1" y="1131"/>
                    </a:cubicBezTo>
                    <a:lnTo>
                      <a:pt x="1" y="11430"/>
                    </a:lnTo>
                    <a:cubicBezTo>
                      <a:pt x="1" y="12049"/>
                      <a:pt x="513" y="12561"/>
                      <a:pt x="1144" y="12561"/>
                    </a:cubicBezTo>
                    <a:lnTo>
                      <a:pt x="14860" y="12561"/>
                    </a:lnTo>
                    <a:cubicBezTo>
                      <a:pt x="15705" y="12561"/>
                      <a:pt x="16253" y="11692"/>
                      <a:pt x="15896" y="10942"/>
                    </a:cubicBezTo>
                    <a:lnTo>
                      <a:pt x="11038" y="655"/>
                    </a:lnTo>
                    <a:cubicBezTo>
                      <a:pt x="10847" y="250"/>
                      <a:pt x="10454" y="0"/>
                      <a:pt x="10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5677174" y="3519448"/>
                <a:ext cx="528132" cy="337886"/>
              </a:xfrm>
              <a:custGeom>
                <a:avLst/>
                <a:gdLst/>
                <a:ahLst/>
                <a:cxnLst/>
                <a:rect l="l" t="t" r="r" b="b"/>
                <a:pathLst>
                  <a:path w="19635" h="12562" extrusionOk="0">
                    <a:moveTo>
                      <a:pt x="1358" y="0"/>
                    </a:moveTo>
                    <a:cubicBezTo>
                      <a:pt x="608" y="0"/>
                      <a:pt x="1" y="607"/>
                      <a:pt x="1" y="1346"/>
                    </a:cubicBezTo>
                    <a:lnTo>
                      <a:pt x="1" y="11216"/>
                    </a:lnTo>
                    <a:cubicBezTo>
                      <a:pt x="1" y="11954"/>
                      <a:pt x="608" y="12561"/>
                      <a:pt x="1358" y="12561"/>
                    </a:cubicBezTo>
                    <a:lnTo>
                      <a:pt x="18277" y="12561"/>
                    </a:lnTo>
                    <a:cubicBezTo>
                      <a:pt x="19027" y="12561"/>
                      <a:pt x="19634" y="11954"/>
                      <a:pt x="19634" y="11216"/>
                    </a:cubicBezTo>
                    <a:lnTo>
                      <a:pt x="19634" y="1346"/>
                    </a:lnTo>
                    <a:cubicBezTo>
                      <a:pt x="19634" y="607"/>
                      <a:pt x="19027" y="0"/>
                      <a:pt x="18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5043416" y="3519448"/>
                <a:ext cx="542845" cy="337886"/>
              </a:xfrm>
              <a:custGeom>
                <a:avLst/>
                <a:gdLst/>
                <a:ahLst/>
                <a:cxnLst/>
                <a:rect l="l" t="t" r="r" b="b"/>
                <a:pathLst>
                  <a:path w="20182" h="12562" extrusionOk="0">
                    <a:moveTo>
                      <a:pt x="3691" y="0"/>
                    </a:moveTo>
                    <a:cubicBezTo>
                      <a:pt x="3179" y="0"/>
                      <a:pt x="2727" y="345"/>
                      <a:pt x="2608" y="846"/>
                    </a:cubicBezTo>
                    <a:lnTo>
                      <a:pt x="167" y="11204"/>
                    </a:lnTo>
                    <a:cubicBezTo>
                      <a:pt x="0" y="11895"/>
                      <a:pt x="536" y="12561"/>
                      <a:pt x="1250" y="12561"/>
                    </a:cubicBezTo>
                    <a:lnTo>
                      <a:pt x="19074" y="12561"/>
                    </a:lnTo>
                    <a:cubicBezTo>
                      <a:pt x="19681" y="12561"/>
                      <a:pt x="20181" y="12073"/>
                      <a:pt x="20181" y="11454"/>
                    </a:cubicBezTo>
                    <a:lnTo>
                      <a:pt x="20181" y="1107"/>
                    </a:lnTo>
                    <a:cubicBezTo>
                      <a:pt x="20181" y="488"/>
                      <a:pt x="19681" y="0"/>
                      <a:pt x="1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4595708" y="4095242"/>
                <a:ext cx="505377" cy="505377"/>
              </a:xfrm>
              <a:custGeom>
                <a:avLst/>
                <a:gdLst/>
                <a:ahLst/>
                <a:cxnLst/>
                <a:rect l="l" t="t" r="r" b="b"/>
                <a:pathLst>
                  <a:path w="18789" h="18789" extrusionOk="0">
                    <a:moveTo>
                      <a:pt x="9394" y="1"/>
                    </a:moveTo>
                    <a:cubicBezTo>
                      <a:pt x="4203" y="1"/>
                      <a:pt x="0" y="4215"/>
                      <a:pt x="0" y="9395"/>
                    </a:cubicBezTo>
                    <a:cubicBezTo>
                      <a:pt x="0" y="14586"/>
                      <a:pt x="4203" y="18789"/>
                      <a:pt x="9394" y="18789"/>
                    </a:cubicBezTo>
                    <a:cubicBezTo>
                      <a:pt x="14585" y="18789"/>
                      <a:pt x="18788" y="14586"/>
                      <a:pt x="18788" y="9395"/>
                    </a:cubicBezTo>
                    <a:cubicBezTo>
                      <a:pt x="18788" y="4215"/>
                      <a:pt x="14585"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6205278" y="4095242"/>
                <a:ext cx="505054" cy="505377"/>
              </a:xfrm>
              <a:custGeom>
                <a:avLst/>
                <a:gdLst/>
                <a:ahLst/>
                <a:cxnLst/>
                <a:rect l="l" t="t" r="r" b="b"/>
                <a:pathLst>
                  <a:path w="18777" h="18789" extrusionOk="0">
                    <a:moveTo>
                      <a:pt x="9394" y="1"/>
                    </a:moveTo>
                    <a:cubicBezTo>
                      <a:pt x="4203" y="1"/>
                      <a:pt x="0" y="4215"/>
                      <a:pt x="0" y="9395"/>
                    </a:cubicBezTo>
                    <a:cubicBezTo>
                      <a:pt x="0" y="14586"/>
                      <a:pt x="4203" y="18789"/>
                      <a:pt x="9394" y="18789"/>
                    </a:cubicBezTo>
                    <a:cubicBezTo>
                      <a:pt x="14573" y="18789"/>
                      <a:pt x="18776" y="14586"/>
                      <a:pt x="18776" y="9395"/>
                    </a:cubicBezTo>
                    <a:cubicBezTo>
                      <a:pt x="18776" y="4215"/>
                      <a:pt x="14573"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5407527" y="3921996"/>
                <a:ext cx="178734" cy="53176"/>
              </a:xfrm>
              <a:custGeom>
                <a:avLst/>
                <a:gdLst/>
                <a:ahLst/>
                <a:cxnLst/>
                <a:rect l="l" t="t" r="r" b="b"/>
                <a:pathLst>
                  <a:path w="6645" h="1977" extrusionOk="0">
                    <a:moveTo>
                      <a:pt x="989" y="0"/>
                    </a:moveTo>
                    <a:cubicBezTo>
                      <a:pt x="453" y="0"/>
                      <a:pt x="1" y="441"/>
                      <a:pt x="1" y="989"/>
                    </a:cubicBezTo>
                    <a:cubicBezTo>
                      <a:pt x="1" y="1536"/>
                      <a:pt x="453" y="1977"/>
                      <a:pt x="989" y="1977"/>
                    </a:cubicBezTo>
                    <a:lnTo>
                      <a:pt x="5656" y="1977"/>
                    </a:lnTo>
                    <a:cubicBezTo>
                      <a:pt x="6204" y="1977"/>
                      <a:pt x="6644" y="1536"/>
                      <a:pt x="6644" y="989"/>
                    </a:cubicBezTo>
                    <a:cubicBezTo>
                      <a:pt x="6644" y="441"/>
                      <a:pt x="6204" y="0"/>
                      <a:pt x="5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6023048" y="3921996"/>
                <a:ext cx="178411" cy="53176"/>
              </a:xfrm>
              <a:custGeom>
                <a:avLst/>
                <a:gdLst/>
                <a:ahLst/>
                <a:cxnLst/>
                <a:rect l="l" t="t" r="r" b="b"/>
                <a:pathLst>
                  <a:path w="6633" h="1977" extrusionOk="0">
                    <a:moveTo>
                      <a:pt x="989" y="0"/>
                    </a:moveTo>
                    <a:cubicBezTo>
                      <a:pt x="441" y="0"/>
                      <a:pt x="0" y="441"/>
                      <a:pt x="0" y="989"/>
                    </a:cubicBezTo>
                    <a:cubicBezTo>
                      <a:pt x="0" y="1536"/>
                      <a:pt x="441" y="1977"/>
                      <a:pt x="989" y="1977"/>
                    </a:cubicBezTo>
                    <a:lnTo>
                      <a:pt x="5644" y="1977"/>
                    </a:lnTo>
                    <a:cubicBezTo>
                      <a:pt x="6192" y="1977"/>
                      <a:pt x="6632" y="1536"/>
                      <a:pt x="6632" y="989"/>
                    </a:cubicBezTo>
                    <a:cubicBezTo>
                      <a:pt x="6632" y="441"/>
                      <a:pt x="6192" y="0"/>
                      <a:pt x="5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4975850" y="3513666"/>
                <a:ext cx="659715" cy="805150"/>
              </a:xfrm>
              <a:custGeom>
                <a:avLst/>
                <a:gdLst/>
                <a:ahLst/>
                <a:cxnLst/>
                <a:rect l="l" t="t" r="r" b="b"/>
                <a:pathLst>
                  <a:path w="24527" h="29934" extrusionOk="0">
                    <a:moveTo>
                      <a:pt x="24313" y="1"/>
                    </a:moveTo>
                    <a:cubicBezTo>
                      <a:pt x="24194" y="1"/>
                      <a:pt x="24098" y="96"/>
                      <a:pt x="24098" y="215"/>
                    </a:cubicBezTo>
                    <a:lnTo>
                      <a:pt x="24098" y="29516"/>
                    </a:lnTo>
                    <a:lnTo>
                      <a:pt x="7632" y="29516"/>
                    </a:lnTo>
                    <a:cubicBezTo>
                      <a:pt x="7477" y="28326"/>
                      <a:pt x="6358" y="22075"/>
                      <a:pt x="310" y="19753"/>
                    </a:cubicBezTo>
                    <a:cubicBezTo>
                      <a:pt x="284" y="19742"/>
                      <a:pt x="258" y="19737"/>
                      <a:pt x="232" y="19737"/>
                    </a:cubicBezTo>
                    <a:cubicBezTo>
                      <a:pt x="150" y="19737"/>
                      <a:pt x="72" y="19791"/>
                      <a:pt x="36" y="19872"/>
                    </a:cubicBezTo>
                    <a:cubicBezTo>
                      <a:pt x="0" y="19980"/>
                      <a:pt x="48" y="20099"/>
                      <a:pt x="155" y="20146"/>
                    </a:cubicBezTo>
                    <a:cubicBezTo>
                      <a:pt x="6572" y="22611"/>
                      <a:pt x="7227" y="29671"/>
                      <a:pt x="7227" y="29743"/>
                    </a:cubicBezTo>
                    <a:lnTo>
                      <a:pt x="7251" y="29933"/>
                    </a:lnTo>
                    <a:lnTo>
                      <a:pt x="24527" y="29933"/>
                    </a:lnTo>
                    <a:lnTo>
                      <a:pt x="24527" y="215"/>
                    </a:lnTo>
                    <a:cubicBezTo>
                      <a:pt x="24527" y="96"/>
                      <a:pt x="24432" y="1"/>
                      <a:pt x="24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6239546" y="3513666"/>
                <a:ext cx="11216" cy="639892"/>
              </a:xfrm>
              <a:custGeom>
                <a:avLst/>
                <a:gdLst/>
                <a:ahLst/>
                <a:cxnLst/>
                <a:rect l="l" t="t" r="r" b="b"/>
                <a:pathLst>
                  <a:path w="417" h="23790" extrusionOk="0">
                    <a:moveTo>
                      <a:pt x="203" y="1"/>
                    </a:moveTo>
                    <a:cubicBezTo>
                      <a:pt x="95" y="1"/>
                      <a:pt x="0" y="96"/>
                      <a:pt x="0" y="215"/>
                    </a:cubicBezTo>
                    <a:lnTo>
                      <a:pt x="0" y="23575"/>
                    </a:lnTo>
                    <a:cubicBezTo>
                      <a:pt x="0" y="23694"/>
                      <a:pt x="95" y="23790"/>
                      <a:pt x="203" y="23790"/>
                    </a:cubicBezTo>
                    <a:cubicBezTo>
                      <a:pt x="322" y="23790"/>
                      <a:pt x="417" y="23694"/>
                      <a:pt x="417" y="23575"/>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4714514" y="4214048"/>
                <a:ext cx="267765" cy="267765"/>
              </a:xfrm>
              <a:custGeom>
                <a:avLst/>
                <a:gdLst/>
                <a:ahLst/>
                <a:cxnLst/>
                <a:rect l="l" t="t" r="r" b="b"/>
                <a:pathLst>
                  <a:path w="9955" h="9955" extrusionOk="0">
                    <a:moveTo>
                      <a:pt x="4977" y="1"/>
                    </a:moveTo>
                    <a:cubicBezTo>
                      <a:pt x="2227" y="1"/>
                      <a:pt x="1" y="2227"/>
                      <a:pt x="1" y="4978"/>
                    </a:cubicBezTo>
                    <a:cubicBezTo>
                      <a:pt x="1" y="7728"/>
                      <a:pt x="2227" y="9954"/>
                      <a:pt x="4977" y="9954"/>
                    </a:cubicBezTo>
                    <a:cubicBezTo>
                      <a:pt x="7728" y="9954"/>
                      <a:pt x="9954" y="7728"/>
                      <a:pt x="9954" y="4978"/>
                    </a:cubicBezTo>
                    <a:cubicBezTo>
                      <a:pt x="9954" y="2227"/>
                      <a:pt x="7728"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6324084" y="4214048"/>
                <a:ext cx="267442" cy="267765"/>
              </a:xfrm>
              <a:custGeom>
                <a:avLst/>
                <a:gdLst/>
                <a:ahLst/>
                <a:cxnLst/>
                <a:rect l="l" t="t" r="r" b="b"/>
                <a:pathLst>
                  <a:path w="9943" h="9955" extrusionOk="0">
                    <a:moveTo>
                      <a:pt x="4977" y="1"/>
                    </a:moveTo>
                    <a:cubicBezTo>
                      <a:pt x="2227" y="1"/>
                      <a:pt x="0" y="2227"/>
                      <a:pt x="0" y="4978"/>
                    </a:cubicBezTo>
                    <a:cubicBezTo>
                      <a:pt x="0" y="7728"/>
                      <a:pt x="2227" y="9954"/>
                      <a:pt x="4977" y="9954"/>
                    </a:cubicBezTo>
                    <a:cubicBezTo>
                      <a:pt x="7716" y="9954"/>
                      <a:pt x="9942" y="7728"/>
                      <a:pt x="9942" y="4978"/>
                    </a:cubicBezTo>
                    <a:cubicBezTo>
                      <a:pt x="9942" y="2227"/>
                      <a:pt x="7716"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4265220" y="4119584"/>
                <a:ext cx="204340" cy="109876"/>
              </a:xfrm>
              <a:custGeom>
                <a:avLst/>
                <a:gdLst/>
                <a:ahLst/>
                <a:cxnLst/>
                <a:rect l="l" t="t" r="r" b="b"/>
                <a:pathLst>
                  <a:path w="7597" h="4085" extrusionOk="0">
                    <a:moveTo>
                      <a:pt x="1524" y="0"/>
                    </a:moveTo>
                    <a:cubicBezTo>
                      <a:pt x="679" y="0"/>
                      <a:pt x="0" y="679"/>
                      <a:pt x="0" y="1524"/>
                    </a:cubicBezTo>
                    <a:lnTo>
                      <a:pt x="0" y="2560"/>
                    </a:lnTo>
                    <a:cubicBezTo>
                      <a:pt x="0" y="3406"/>
                      <a:pt x="679" y="4084"/>
                      <a:pt x="1524" y="4084"/>
                    </a:cubicBezTo>
                    <a:lnTo>
                      <a:pt x="6072" y="4084"/>
                    </a:lnTo>
                    <a:cubicBezTo>
                      <a:pt x="6918" y="4084"/>
                      <a:pt x="7596" y="3406"/>
                      <a:pt x="7596" y="2560"/>
                    </a:cubicBezTo>
                    <a:lnTo>
                      <a:pt x="7596" y="1524"/>
                    </a:lnTo>
                    <a:cubicBezTo>
                      <a:pt x="7596" y="679"/>
                      <a:pt x="6918" y="0"/>
                      <a:pt x="6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4796821" y="4296354"/>
                <a:ext cx="103152" cy="103152"/>
              </a:xfrm>
              <a:custGeom>
                <a:avLst/>
                <a:gdLst/>
                <a:ahLst/>
                <a:cxnLst/>
                <a:rect l="l" t="t" r="r" b="b"/>
                <a:pathLst>
                  <a:path w="3835" h="3835" extrusionOk="0">
                    <a:moveTo>
                      <a:pt x="1917" y="1"/>
                    </a:moveTo>
                    <a:cubicBezTo>
                      <a:pt x="858" y="1"/>
                      <a:pt x="0" y="858"/>
                      <a:pt x="0" y="1918"/>
                    </a:cubicBezTo>
                    <a:cubicBezTo>
                      <a:pt x="0" y="2977"/>
                      <a:pt x="858" y="3835"/>
                      <a:pt x="1917" y="3835"/>
                    </a:cubicBezTo>
                    <a:cubicBezTo>
                      <a:pt x="2977" y="3835"/>
                      <a:pt x="3834" y="2977"/>
                      <a:pt x="3834" y="1918"/>
                    </a:cubicBezTo>
                    <a:cubicBezTo>
                      <a:pt x="3834" y="858"/>
                      <a:pt x="2977" y="1"/>
                      <a:pt x="1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6406068" y="4296354"/>
                <a:ext cx="103475" cy="103152"/>
              </a:xfrm>
              <a:custGeom>
                <a:avLst/>
                <a:gdLst/>
                <a:ahLst/>
                <a:cxnLst/>
                <a:rect l="l" t="t" r="r" b="b"/>
                <a:pathLst>
                  <a:path w="3847" h="3835" extrusionOk="0">
                    <a:moveTo>
                      <a:pt x="1929" y="1"/>
                    </a:moveTo>
                    <a:cubicBezTo>
                      <a:pt x="870" y="1"/>
                      <a:pt x="0" y="858"/>
                      <a:pt x="0" y="1918"/>
                    </a:cubicBezTo>
                    <a:cubicBezTo>
                      <a:pt x="0" y="2977"/>
                      <a:pt x="870" y="3835"/>
                      <a:pt x="1929" y="3835"/>
                    </a:cubicBezTo>
                    <a:cubicBezTo>
                      <a:pt x="2977" y="3835"/>
                      <a:pt x="3846" y="2977"/>
                      <a:pt x="3846" y="1918"/>
                    </a:cubicBezTo>
                    <a:cubicBezTo>
                      <a:pt x="3846" y="858"/>
                      <a:pt x="2977"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6611995" y="3948570"/>
                <a:ext cx="138038" cy="138065"/>
              </a:xfrm>
              <a:custGeom>
                <a:avLst/>
                <a:gdLst/>
                <a:ahLst/>
                <a:cxnLst/>
                <a:rect l="l" t="t" r="r" b="b"/>
                <a:pathLst>
                  <a:path w="5132" h="5133" extrusionOk="0">
                    <a:moveTo>
                      <a:pt x="2560" y="1"/>
                    </a:moveTo>
                    <a:cubicBezTo>
                      <a:pt x="1143" y="1"/>
                      <a:pt x="0" y="1144"/>
                      <a:pt x="0" y="2572"/>
                    </a:cubicBezTo>
                    <a:cubicBezTo>
                      <a:pt x="0" y="3989"/>
                      <a:pt x="1143" y="5132"/>
                      <a:pt x="2560" y="5132"/>
                    </a:cubicBezTo>
                    <a:cubicBezTo>
                      <a:pt x="3989" y="5132"/>
                      <a:pt x="5132" y="3989"/>
                      <a:pt x="5132" y="2572"/>
                    </a:cubicBezTo>
                    <a:cubicBezTo>
                      <a:pt x="5132" y="1144"/>
                      <a:pt x="3989"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4982252" y="3379178"/>
                <a:ext cx="1728084" cy="69826"/>
              </a:xfrm>
              <a:custGeom>
                <a:avLst/>
                <a:gdLst/>
                <a:ahLst/>
                <a:cxnLst/>
                <a:rect l="l" t="t" r="r" b="b"/>
                <a:pathLst>
                  <a:path w="64247" h="2596" extrusionOk="0">
                    <a:moveTo>
                      <a:pt x="917" y="0"/>
                    </a:moveTo>
                    <a:cubicBezTo>
                      <a:pt x="405" y="0"/>
                      <a:pt x="0" y="405"/>
                      <a:pt x="0" y="917"/>
                    </a:cubicBezTo>
                    <a:lnTo>
                      <a:pt x="0" y="1679"/>
                    </a:lnTo>
                    <a:cubicBezTo>
                      <a:pt x="0" y="2179"/>
                      <a:pt x="405" y="2596"/>
                      <a:pt x="917" y="2596"/>
                    </a:cubicBezTo>
                    <a:lnTo>
                      <a:pt x="63330" y="2596"/>
                    </a:lnTo>
                    <a:cubicBezTo>
                      <a:pt x="63841" y="2596"/>
                      <a:pt x="64246" y="2179"/>
                      <a:pt x="64246" y="1679"/>
                    </a:cubicBezTo>
                    <a:lnTo>
                      <a:pt x="64246" y="917"/>
                    </a:lnTo>
                    <a:cubicBezTo>
                      <a:pt x="64246" y="405"/>
                      <a:pt x="63841" y="0"/>
                      <a:pt x="63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5012673" y="3800285"/>
                <a:ext cx="163349" cy="102829"/>
              </a:xfrm>
              <a:custGeom>
                <a:avLst/>
                <a:gdLst/>
                <a:ahLst/>
                <a:cxnLst/>
                <a:rect l="l" t="t" r="r" b="b"/>
                <a:pathLst>
                  <a:path w="6073" h="3823" extrusionOk="0">
                    <a:moveTo>
                      <a:pt x="1191" y="1"/>
                    </a:moveTo>
                    <a:cubicBezTo>
                      <a:pt x="536" y="1"/>
                      <a:pt x="0" y="537"/>
                      <a:pt x="0" y="1192"/>
                    </a:cubicBezTo>
                    <a:lnTo>
                      <a:pt x="0" y="2632"/>
                    </a:lnTo>
                    <a:cubicBezTo>
                      <a:pt x="0" y="3287"/>
                      <a:pt x="536" y="3823"/>
                      <a:pt x="1191" y="3823"/>
                    </a:cubicBezTo>
                    <a:lnTo>
                      <a:pt x="4882" y="3823"/>
                    </a:lnTo>
                    <a:cubicBezTo>
                      <a:pt x="5537" y="3823"/>
                      <a:pt x="6072" y="3287"/>
                      <a:pt x="6072" y="2632"/>
                    </a:cubicBezTo>
                    <a:lnTo>
                      <a:pt x="6072" y="1192"/>
                    </a:lnTo>
                    <a:cubicBezTo>
                      <a:pt x="6072" y="537"/>
                      <a:pt x="5537" y="1"/>
                      <a:pt x="4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0801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52"/>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LA NOSTRA IDEA</a:t>
            </a:r>
            <a:endParaRPr dirty="0"/>
          </a:p>
          <a:p>
            <a:pPr marL="0" lvl="0" indent="0" algn="l" rtl="0">
              <a:spcBef>
                <a:spcPts val="0"/>
              </a:spcBef>
              <a:spcAft>
                <a:spcPts val="0"/>
              </a:spcAft>
              <a:buNone/>
            </a:pPr>
            <a:endParaRPr dirty="0"/>
          </a:p>
        </p:txBody>
      </p:sp>
      <p:sp>
        <p:nvSpPr>
          <p:cNvPr id="850" name="Google Shape;850;p52"/>
          <p:cNvSpPr txBox="1">
            <a:spLocks noGrp="1"/>
          </p:cNvSpPr>
          <p:nvPr>
            <p:ph type="body" idx="1"/>
          </p:nvPr>
        </p:nvSpPr>
        <p:spPr>
          <a:xfrm>
            <a:off x="617495" y="1344846"/>
            <a:ext cx="7889521" cy="2669502"/>
          </a:xfrm>
          <a:prstGeom prst="rect">
            <a:avLst/>
          </a:prstGeom>
        </p:spPr>
        <p:txBody>
          <a:bodyPr spcFirstLastPara="1" wrap="square" lIns="91425" tIns="91425" rIns="91425" bIns="91425" anchor="t" anchorCtr="0">
            <a:noAutofit/>
          </a:bodyPr>
          <a:lstStyle/>
          <a:p>
            <a:pPr marL="0" indent="0">
              <a:buClr>
                <a:srgbClr val="000000"/>
              </a:buClr>
              <a:buNone/>
            </a:pPr>
            <a:r>
              <a:rPr lang="it-IT" sz="1600" dirty="0"/>
              <a:t>Focalizzandoci sugli obiettivi 7 ed 11, intendiamo portare avanti la seguente idea:</a:t>
            </a:r>
          </a:p>
          <a:p>
            <a:pPr indent="-301625">
              <a:buSzPts val="1150"/>
            </a:pPr>
            <a:r>
              <a:rPr lang="en" sz="1600" dirty="0"/>
              <a:t>Realizzare</a:t>
            </a:r>
            <a:r>
              <a:rPr lang="en" sz="1600" b="1" dirty="0"/>
              <a:t> accumulatori </a:t>
            </a:r>
            <a:r>
              <a:rPr lang="en" sz="1600" dirty="0"/>
              <a:t>per lo stoccaggio di </a:t>
            </a:r>
            <a:r>
              <a:rPr lang="en" sz="1600" b="1" dirty="0"/>
              <a:t>energia elettrica </a:t>
            </a:r>
            <a:r>
              <a:rPr lang="en" sz="1600" dirty="0"/>
              <a:t>formati da </a:t>
            </a:r>
            <a:r>
              <a:rPr lang="en" sz="1600" b="1" dirty="0"/>
              <a:t>second life batteries</a:t>
            </a:r>
            <a:r>
              <a:rPr lang="en" sz="1600" dirty="0"/>
              <a:t>, ovvero batterie di auto elettriche portate al termine del loro ciclo di vita.</a:t>
            </a:r>
          </a:p>
          <a:p>
            <a:pPr marL="457200" lvl="0" indent="-301625" algn="l" rtl="0">
              <a:spcBef>
                <a:spcPts val="0"/>
              </a:spcBef>
              <a:spcAft>
                <a:spcPts val="0"/>
              </a:spcAft>
              <a:buSzPts val="1150"/>
              <a:buChar char="●"/>
            </a:pPr>
            <a:r>
              <a:rPr lang="it-IT" sz="1600" dirty="0"/>
              <a:t>L’idea è nata dall’esigenza delle grandi imprese automobilistiche di smaltire batterie non più congeniali a </a:t>
            </a:r>
            <a:r>
              <a:rPr lang="it-IT" sz="1600" b="1" dirty="0"/>
              <a:t>veicoli elettrici</a:t>
            </a:r>
            <a:r>
              <a:rPr lang="it-IT" sz="1600" dirty="0"/>
              <a:t>.</a:t>
            </a:r>
            <a:endParaRPr lang="en-IT" sz="1600" dirty="0"/>
          </a:p>
          <a:p>
            <a:pPr indent="-301625">
              <a:buSzPts val="1150"/>
            </a:pPr>
            <a:r>
              <a:rPr lang="it-IT" sz="1600" dirty="0"/>
              <a:t>Gli accumulatori sono molto utili in </a:t>
            </a:r>
            <a:r>
              <a:rPr lang="it-IT" sz="1600" b="1" dirty="0"/>
              <a:t>impianti green</a:t>
            </a:r>
            <a:r>
              <a:rPr lang="it-IT" sz="1600" dirty="0"/>
              <a:t>, come il fotovoltaico, che non possono garantire una tenuta continua e costante.</a:t>
            </a:r>
          </a:p>
          <a:p>
            <a:pPr indent="-301625">
              <a:buSzPts val="1150"/>
            </a:pPr>
            <a:r>
              <a:rPr lang="it-IT" sz="1600" dirty="0">
                <a:uFill>
                  <a:noFill/>
                </a:uFill>
              </a:rPr>
              <a:t>Il centro di accumulo consente l’immagazzinamento del </a:t>
            </a:r>
            <a:r>
              <a:rPr lang="it-IT" sz="1600" b="1" dirty="0">
                <a:uFill>
                  <a:noFill/>
                </a:uFill>
              </a:rPr>
              <a:t>surplus di energia </a:t>
            </a:r>
            <a:r>
              <a:rPr lang="it-IT" sz="1600" dirty="0">
                <a:uFill>
                  <a:noFill/>
                </a:uFill>
              </a:rPr>
              <a:t>prodotta così da utilizzarla quando la fonte centrale di energia elettrica non è disponibile, o durante un utilizzo imponente che non può essere sostenuto.</a:t>
            </a:r>
            <a:endParaRPr lang="it-IT" sz="1600" dirty="0"/>
          </a:p>
        </p:txBody>
      </p:sp>
      <p:grpSp>
        <p:nvGrpSpPr>
          <p:cNvPr id="851" name="Google Shape;851;p52"/>
          <p:cNvGrpSpPr/>
          <p:nvPr/>
        </p:nvGrpSpPr>
        <p:grpSpPr>
          <a:xfrm flipH="1">
            <a:off x="809989" y="1172656"/>
            <a:ext cx="446222" cy="77476"/>
            <a:chOff x="6146875" y="1767300"/>
            <a:chExt cx="331025" cy="57475"/>
          </a:xfrm>
        </p:grpSpPr>
        <p:sp>
          <p:nvSpPr>
            <p:cNvPr id="852" name="Google Shape;852;p52"/>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2"/>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2"/>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4"/>
          <p:cNvSpPr txBox="1">
            <a:spLocks noGrp="1"/>
          </p:cNvSpPr>
          <p:nvPr>
            <p:ph type="title"/>
          </p:nvPr>
        </p:nvSpPr>
        <p:spPr>
          <a:xfrm>
            <a:off x="2007025" y="1582990"/>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BASSI COSTI INIZIALI</a:t>
            </a:r>
            <a:endParaRPr/>
          </a:p>
        </p:txBody>
      </p:sp>
      <p:sp>
        <p:nvSpPr>
          <p:cNvPr id="866" name="Google Shape;866;p54"/>
          <p:cNvSpPr txBox="1">
            <a:spLocks noGrp="1"/>
          </p:cNvSpPr>
          <p:nvPr>
            <p:ph type="title" idx="2"/>
          </p:nvPr>
        </p:nvSpPr>
        <p:spPr>
          <a:xfrm>
            <a:off x="2575250" y="273196"/>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867" name="Google Shape;867;p54"/>
          <p:cNvSpPr txBox="1">
            <a:spLocks noGrp="1"/>
          </p:cNvSpPr>
          <p:nvPr>
            <p:ph type="subTitle" idx="1"/>
          </p:nvPr>
        </p:nvSpPr>
        <p:spPr>
          <a:xfrm>
            <a:off x="2007013" y="1879246"/>
            <a:ext cx="21195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Describe the topic of the section</a:t>
            </a:r>
            <a:endParaRPr/>
          </a:p>
        </p:txBody>
      </p:sp>
      <p:sp>
        <p:nvSpPr>
          <p:cNvPr id="868" name="Google Shape;868;p54"/>
          <p:cNvSpPr txBox="1">
            <a:spLocks noGrp="1"/>
          </p:cNvSpPr>
          <p:nvPr>
            <p:ph type="title" idx="3"/>
          </p:nvPr>
        </p:nvSpPr>
        <p:spPr>
          <a:xfrm>
            <a:off x="4645921" y="1564111"/>
            <a:ext cx="330888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CONVENIENTE ALLE GRANDI IMPRESE</a:t>
            </a:r>
            <a:endParaRPr/>
          </a:p>
        </p:txBody>
      </p:sp>
      <p:sp>
        <p:nvSpPr>
          <p:cNvPr id="869" name="Google Shape;869;p54"/>
          <p:cNvSpPr txBox="1">
            <a:spLocks noGrp="1"/>
          </p:cNvSpPr>
          <p:nvPr>
            <p:ph type="title" idx="4"/>
          </p:nvPr>
        </p:nvSpPr>
        <p:spPr>
          <a:xfrm>
            <a:off x="5585700" y="273196"/>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870" name="Google Shape;870;p54"/>
          <p:cNvSpPr txBox="1">
            <a:spLocks noGrp="1"/>
          </p:cNvSpPr>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Describe the topic of the section</a:t>
            </a:r>
            <a:endParaRPr/>
          </a:p>
        </p:txBody>
      </p:sp>
      <p:sp>
        <p:nvSpPr>
          <p:cNvPr id="871" name="Google Shape;871;p54"/>
          <p:cNvSpPr txBox="1">
            <a:spLocks noGrp="1"/>
          </p:cNvSpPr>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MERCATO</a:t>
            </a:r>
            <a:endParaRPr dirty="0"/>
          </a:p>
        </p:txBody>
      </p:sp>
      <p:sp>
        <p:nvSpPr>
          <p:cNvPr id="872" name="Google Shape;872;p54"/>
          <p:cNvSpPr txBox="1">
            <a:spLocks noGrp="1"/>
          </p:cNvSpPr>
          <p:nvPr>
            <p:ph type="title" idx="7"/>
          </p:nvPr>
        </p:nvSpPr>
        <p:spPr>
          <a:xfrm>
            <a:off x="2575250" y="2348900"/>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873" name="Google Shape;873;p54"/>
          <p:cNvSpPr txBox="1">
            <a:spLocks noGrp="1"/>
          </p:cNvSpPr>
          <p:nvPr>
            <p:ph type="subTitle" idx="8"/>
          </p:nvPr>
        </p:nvSpPr>
        <p:spPr>
          <a:xfrm>
            <a:off x="2007013" y="3954950"/>
            <a:ext cx="21195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P</a:t>
            </a:r>
            <a:r>
              <a:rPr lang="en" dirty="0"/>
              <a:t>rezzo conveniente</a:t>
            </a:r>
            <a:endParaRPr dirty="0"/>
          </a:p>
        </p:txBody>
      </p:sp>
      <p:sp>
        <p:nvSpPr>
          <p:cNvPr id="874" name="Google Shape;874;p54"/>
          <p:cNvSpPr txBox="1">
            <a:spLocks noGrp="1"/>
          </p:cNvSpPr>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ECONOMIA CIRCOLARE</a:t>
            </a:r>
            <a:endParaRPr/>
          </a:p>
        </p:txBody>
      </p:sp>
      <p:sp>
        <p:nvSpPr>
          <p:cNvPr id="875" name="Google Shape;875;p54"/>
          <p:cNvSpPr txBox="1">
            <a:spLocks noGrp="1"/>
          </p:cNvSpPr>
          <p:nvPr>
            <p:ph type="title" idx="13"/>
          </p:nvPr>
        </p:nvSpPr>
        <p:spPr>
          <a:xfrm>
            <a:off x="5585700" y="2348900"/>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876" name="Google Shape;876;p54"/>
          <p:cNvSpPr txBox="1">
            <a:spLocks noGrp="1"/>
          </p:cNvSpPr>
          <p:nvPr>
            <p:ph type="subTitle" idx="14"/>
          </p:nvPr>
        </p:nvSpPr>
        <p:spPr>
          <a:xfrm>
            <a:off x="5017488" y="3954950"/>
            <a:ext cx="21195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Describe the topic of the section</a:t>
            </a:r>
            <a:endParaRPr/>
          </a:p>
        </p:txBody>
      </p:sp>
      <p:sp>
        <p:nvSpPr>
          <p:cNvPr id="877" name="Google Shape;877;p54"/>
          <p:cNvSpPr/>
          <p:nvPr/>
        </p:nvSpPr>
        <p:spPr>
          <a:xfrm flipH="1">
            <a:off x="3014186"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4"/>
          <p:cNvSpPr/>
          <p:nvPr/>
        </p:nvSpPr>
        <p:spPr>
          <a:xfrm flipH="1">
            <a:off x="3189932"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p:nvPr/>
        </p:nvSpPr>
        <p:spPr>
          <a:xfrm flipH="1">
            <a:off x="2843664" y="1508527"/>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4"/>
          <p:cNvSpPr/>
          <p:nvPr/>
        </p:nvSpPr>
        <p:spPr>
          <a:xfrm flipH="1">
            <a:off x="6024661"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4"/>
          <p:cNvSpPr/>
          <p:nvPr/>
        </p:nvSpPr>
        <p:spPr>
          <a:xfrm flipH="1">
            <a:off x="6200407"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4"/>
          <p:cNvSpPr/>
          <p:nvPr/>
        </p:nvSpPr>
        <p:spPr>
          <a:xfrm flipH="1">
            <a:off x="5854139" y="1508527"/>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4"/>
          <p:cNvSpPr/>
          <p:nvPr/>
        </p:nvSpPr>
        <p:spPr>
          <a:xfrm flipH="1">
            <a:off x="3014186"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4"/>
          <p:cNvSpPr/>
          <p:nvPr/>
        </p:nvSpPr>
        <p:spPr>
          <a:xfrm flipH="1">
            <a:off x="3189932"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4"/>
          <p:cNvSpPr/>
          <p:nvPr/>
        </p:nvSpPr>
        <p:spPr>
          <a:xfrm flipH="1">
            <a:off x="2843664" y="358423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4"/>
          <p:cNvSpPr/>
          <p:nvPr/>
        </p:nvSpPr>
        <p:spPr>
          <a:xfrm flipH="1">
            <a:off x="6024661"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4"/>
          <p:cNvSpPr/>
          <p:nvPr/>
        </p:nvSpPr>
        <p:spPr>
          <a:xfrm flipH="1">
            <a:off x="6200407"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flipH="1">
            <a:off x="5854139" y="358423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9" name="Google Shape;889;p54"/>
          <p:cNvCxnSpPr/>
          <p:nvPr/>
        </p:nvCxnSpPr>
        <p:spPr>
          <a:xfrm>
            <a:off x="4572240" y="927150"/>
            <a:ext cx="0" cy="1196400"/>
          </a:xfrm>
          <a:prstGeom prst="straightConnector1">
            <a:avLst/>
          </a:prstGeom>
          <a:noFill/>
          <a:ln w="19050" cap="flat" cmpd="sng">
            <a:solidFill>
              <a:schemeClr val="dk1"/>
            </a:solidFill>
            <a:prstDash val="solid"/>
            <a:round/>
            <a:headEnd type="none" w="med" len="med"/>
            <a:tailEnd type="none" w="med" len="med"/>
          </a:ln>
        </p:spPr>
      </p:cxnSp>
      <p:cxnSp>
        <p:nvCxnSpPr>
          <p:cNvPr id="890" name="Google Shape;890;p54"/>
          <p:cNvCxnSpPr/>
          <p:nvPr/>
        </p:nvCxnSpPr>
        <p:spPr>
          <a:xfrm>
            <a:off x="4572240" y="3027856"/>
            <a:ext cx="0" cy="1196400"/>
          </a:xfrm>
          <a:prstGeom prst="straightConnector1">
            <a:avLst/>
          </a:prstGeom>
          <a:noFill/>
          <a:ln w="19050" cap="flat" cmpd="sng">
            <a:solidFill>
              <a:schemeClr val="dk1"/>
            </a:solidFill>
            <a:prstDash val="solid"/>
            <a:round/>
            <a:headEnd type="none" w="med" len="med"/>
            <a:tailEnd type="none" w="med" len="med"/>
          </a:ln>
        </p:spPr>
      </p:cxnSp>
      <p:sp>
        <p:nvSpPr>
          <p:cNvPr id="2" name="Google Shape;849;p52">
            <a:extLst>
              <a:ext uri="{FF2B5EF4-FFF2-40B4-BE49-F238E27FC236}">
                <a16:creationId xmlns:a16="http://schemas.microsoft.com/office/drawing/2014/main" id="{D2A8F06B-6FCE-2583-F5AB-58B9570D9F51}"/>
              </a:ext>
            </a:extLst>
          </p:cNvPr>
          <p:cNvSpPr txBox="1">
            <a:spLocks/>
          </p:cNvSpPr>
          <p:nvPr/>
        </p:nvSpPr>
        <p:spPr>
          <a:xfrm>
            <a:off x="2269950" y="27748"/>
            <a:ext cx="4604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9pPr>
          </a:lstStyle>
          <a:p>
            <a:r>
              <a:rPr lang="it-IT" sz="3200" dirty="0"/>
              <a:t>Perché funziona</a:t>
            </a:r>
          </a:p>
          <a:p>
            <a:pPr algn="l"/>
            <a:endParaRPr lang="it-IT" dirty="0"/>
          </a:p>
        </p:txBody>
      </p:sp>
      <p:pic>
        <p:nvPicPr>
          <p:cNvPr id="3" name="Immagine 2">
            <a:extLst>
              <a:ext uri="{FF2B5EF4-FFF2-40B4-BE49-F238E27FC236}">
                <a16:creationId xmlns:a16="http://schemas.microsoft.com/office/drawing/2014/main" id="{8AD708B3-DFF4-86BE-1632-BE46A733F996}"/>
              </a:ext>
            </a:extLst>
          </p:cNvPr>
          <p:cNvPicPr>
            <a:picLocks noChangeAspect="1"/>
          </p:cNvPicPr>
          <p:nvPr/>
        </p:nvPicPr>
        <p:blipFill>
          <a:blip r:embed="rId3"/>
          <a:stretch>
            <a:fillRect/>
          </a:stretch>
        </p:blipFill>
        <p:spPr>
          <a:xfrm>
            <a:off x="233829" y="3186298"/>
            <a:ext cx="1556580" cy="1722586"/>
          </a:xfrm>
          <a:prstGeom prst="rect">
            <a:avLst/>
          </a:prstGeom>
        </p:spPr>
      </p:pic>
    </p:spTree>
    <p:extLst>
      <p:ext uri="{BB962C8B-B14F-4D97-AF65-F5344CB8AC3E}">
        <p14:creationId xmlns:p14="http://schemas.microsoft.com/office/powerpoint/2010/main" val="61273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5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7"/>
                                        </p:tgtEl>
                                        <p:attrNameLst>
                                          <p:attrName>style.visibility</p:attrName>
                                        </p:attrNameLst>
                                      </p:cBhvr>
                                      <p:to>
                                        <p:strVal val="visible"/>
                                      </p:to>
                                    </p:set>
                                    <p:animEffect transition="in" filter="fade">
                                      <p:cBhvr>
                                        <p:cTn id="10" dur="1500"/>
                                        <p:tgtEl>
                                          <p:spTgt spid="867"/>
                                        </p:tgtEl>
                                      </p:cBhvr>
                                    </p:animEffect>
                                  </p:childTnLst>
                                </p:cTn>
                              </p:par>
                              <p:par>
                                <p:cTn id="11" presetID="10" presetClass="entr" presetSubtype="0" fill="hold" nodeType="withEffect">
                                  <p:stCondLst>
                                    <p:cond delay="0"/>
                                  </p:stCondLst>
                                  <p:childTnLst>
                                    <p:set>
                                      <p:cBhvr>
                                        <p:cTn id="12" dur="1" fill="hold">
                                          <p:stCondLst>
                                            <p:cond delay="0"/>
                                          </p:stCondLst>
                                        </p:cTn>
                                        <p:tgtEl>
                                          <p:spTgt spid="865"/>
                                        </p:tgtEl>
                                        <p:attrNameLst>
                                          <p:attrName>style.visibility</p:attrName>
                                        </p:attrNameLst>
                                      </p:cBhvr>
                                      <p:to>
                                        <p:strVal val="visible"/>
                                      </p:to>
                                    </p:set>
                                    <p:animEffect transition="in" filter="fade">
                                      <p:cBhvr>
                                        <p:cTn id="13" dur="1500"/>
                                        <p:tgtEl>
                                          <p:spTgt spid="865"/>
                                        </p:tgtEl>
                                      </p:cBhvr>
                                    </p:animEffec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879"/>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877"/>
                                        </p:tgtEl>
                                        <p:attrNameLst>
                                          <p:attrName>style.visibility</p:attrName>
                                        </p:attrNameLst>
                                      </p:cBhvr>
                                      <p:to>
                                        <p:strVal val="visible"/>
                                      </p:to>
                                    </p:set>
                                  </p:childTnLst>
                                </p:cTn>
                              </p:par>
                            </p:childTnLst>
                          </p:cTn>
                        </p:par>
                        <p:par>
                          <p:cTn id="20" fill="hold">
                            <p:stCondLst>
                              <p:cond delay="2500"/>
                            </p:stCondLst>
                            <p:childTnLst>
                              <p:par>
                                <p:cTn id="21" presetID="1" presetClass="entr" presetSubtype="0" fill="hold" nodeType="afterEffect">
                                  <p:stCondLst>
                                    <p:cond delay="0"/>
                                  </p:stCondLst>
                                  <p:childTnLst>
                                    <p:set>
                                      <p:cBhvr>
                                        <p:cTn id="22" dur="1" fill="hold">
                                          <p:stCondLst>
                                            <p:cond delay="0"/>
                                          </p:stCondLst>
                                        </p:cTn>
                                        <p:tgtEl>
                                          <p:spTgt spid="878"/>
                                        </p:tgtEl>
                                        <p:attrNameLst>
                                          <p:attrName>style.visibility</p:attrName>
                                        </p:attrNameLst>
                                      </p:cBhvr>
                                      <p:to>
                                        <p:strVal val="visible"/>
                                      </p:to>
                                    </p:se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869"/>
                                        </p:tgtEl>
                                        <p:attrNameLst>
                                          <p:attrName>style.visibility</p:attrName>
                                        </p:attrNameLst>
                                      </p:cBhvr>
                                      <p:to>
                                        <p:strVal val="visible"/>
                                      </p:to>
                                    </p:set>
                                    <p:animEffect transition="in" filter="fade">
                                      <p:cBhvr>
                                        <p:cTn id="26" dur="1500"/>
                                        <p:tgtEl>
                                          <p:spTgt spid="869"/>
                                        </p:tgtEl>
                                      </p:cBhvr>
                                    </p:animEffect>
                                  </p:childTnLst>
                                </p:cTn>
                              </p:par>
                              <p:par>
                                <p:cTn id="27" presetID="10" presetClass="entr" presetSubtype="0" fill="hold" nodeType="withEffect">
                                  <p:stCondLst>
                                    <p:cond delay="0"/>
                                  </p:stCondLst>
                                  <p:childTnLst>
                                    <p:set>
                                      <p:cBhvr>
                                        <p:cTn id="28" dur="1" fill="hold">
                                          <p:stCondLst>
                                            <p:cond delay="0"/>
                                          </p:stCondLst>
                                        </p:cTn>
                                        <p:tgtEl>
                                          <p:spTgt spid="868"/>
                                        </p:tgtEl>
                                        <p:attrNameLst>
                                          <p:attrName>style.visibility</p:attrName>
                                        </p:attrNameLst>
                                      </p:cBhvr>
                                      <p:to>
                                        <p:strVal val="visible"/>
                                      </p:to>
                                    </p:set>
                                    <p:animEffect transition="in" filter="fade">
                                      <p:cBhvr>
                                        <p:cTn id="29" dur="1500"/>
                                        <p:tgtEl>
                                          <p:spTgt spid="868"/>
                                        </p:tgtEl>
                                      </p:cBhvr>
                                    </p:animEffect>
                                  </p:childTnLst>
                                </p:cTn>
                              </p:par>
                              <p:par>
                                <p:cTn id="30" presetID="10" presetClass="entr" presetSubtype="0" fill="hold" nodeType="withEffect">
                                  <p:stCondLst>
                                    <p:cond delay="0"/>
                                  </p:stCondLst>
                                  <p:childTnLst>
                                    <p:set>
                                      <p:cBhvr>
                                        <p:cTn id="31" dur="1" fill="hold">
                                          <p:stCondLst>
                                            <p:cond delay="0"/>
                                          </p:stCondLst>
                                        </p:cTn>
                                        <p:tgtEl>
                                          <p:spTgt spid="870"/>
                                        </p:tgtEl>
                                        <p:attrNameLst>
                                          <p:attrName>style.visibility</p:attrName>
                                        </p:attrNameLst>
                                      </p:cBhvr>
                                      <p:to>
                                        <p:strVal val="visible"/>
                                      </p:to>
                                    </p:set>
                                    <p:animEffect transition="in" filter="fade">
                                      <p:cBhvr>
                                        <p:cTn id="32" dur="1500"/>
                                        <p:tgtEl>
                                          <p:spTgt spid="870"/>
                                        </p:tgtEl>
                                      </p:cBhvr>
                                    </p:animEffect>
                                  </p:childTnLst>
                                </p:cTn>
                              </p:par>
                            </p:childTnLst>
                          </p:cTn>
                        </p:par>
                        <p:par>
                          <p:cTn id="33" fill="hold">
                            <p:stCondLst>
                              <p:cond delay="4500"/>
                            </p:stCondLst>
                            <p:childTnLst>
                              <p:par>
                                <p:cTn id="34" presetID="1" presetClass="entr" presetSubtype="0" fill="hold" nodeType="afterEffect">
                                  <p:stCondLst>
                                    <p:cond delay="0"/>
                                  </p:stCondLst>
                                  <p:childTnLst>
                                    <p:set>
                                      <p:cBhvr>
                                        <p:cTn id="35" dur="1" fill="hold">
                                          <p:stCondLst>
                                            <p:cond delay="0"/>
                                          </p:stCondLst>
                                        </p:cTn>
                                        <p:tgtEl>
                                          <p:spTgt spid="882"/>
                                        </p:tgtEl>
                                        <p:attrNameLst>
                                          <p:attrName>style.visibility</p:attrName>
                                        </p:attrNameLst>
                                      </p:cBhvr>
                                      <p:to>
                                        <p:strVal val="visible"/>
                                      </p:to>
                                    </p:set>
                                  </p:childTnLst>
                                </p:cTn>
                              </p:par>
                            </p:childTnLst>
                          </p:cTn>
                        </p:par>
                        <p:par>
                          <p:cTn id="36" fill="hold">
                            <p:stCondLst>
                              <p:cond delay="5000"/>
                            </p:stCondLst>
                            <p:childTnLst>
                              <p:par>
                                <p:cTn id="37" presetID="1" presetClass="entr" presetSubtype="0" fill="hold" nodeType="afterEffect">
                                  <p:stCondLst>
                                    <p:cond delay="0"/>
                                  </p:stCondLst>
                                  <p:childTnLst>
                                    <p:set>
                                      <p:cBhvr>
                                        <p:cTn id="38" dur="1" fill="hold">
                                          <p:stCondLst>
                                            <p:cond delay="0"/>
                                          </p:stCondLst>
                                        </p:cTn>
                                        <p:tgtEl>
                                          <p:spTgt spid="880"/>
                                        </p:tgtEl>
                                        <p:attrNameLst>
                                          <p:attrName>style.visibility</p:attrName>
                                        </p:attrNameLst>
                                      </p:cBhvr>
                                      <p:to>
                                        <p:strVal val="visible"/>
                                      </p:to>
                                    </p:set>
                                  </p:childTnLst>
                                </p:cTn>
                              </p:par>
                            </p:childTnLst>
                          </p:cTn>
                        </p:par>
                        <p:par>
                          <p:cTn id="39" fill="hold">
                            <p:stCondLst>
                              <p:cond delay="5500"/>
                            </p:stCondLst>
                            <p:childTnLst>
                              <p:par>
                                <p:cTn id="40" presetID="1" presetClass="entr" presetSubtype="0" fill="hold" nodeType="afterEffect">
                                  <p:stCondLst>
                                    <p:cond delay="0"/>
                                  </p:stCondLst>
                                  <p:childTnLst>
                                    <p:set>
                                      <p:cBhvr>
                                        <p:cTn id="41" dur="1" fill="hold">
                                          <p:stCondLst>
                                            <p:cond delay="0"/>
                                          </p:stCondLst>
                                        </p:cTn>
                                        <p:tgtEl>
                                          <p:spTgt spid="881"/>
                                        </p:tgtEl>
                                        <p:attrNameLst>
                                          <p:attrName>style.visibility</p:attrName>
                                        </p:attrNameLst>
                                      </p:cBhvr>
                                      <p:to>
                                        <p:strVal val="visible"/>
                                      </p:to>
                                    </p:set>
                                  </p:childTnLst>
                                </p:cTn>
                              </p:par>
                            </p:childTnLst>
                          </p:cTn>
                        </p:par>
                        <p:par>
                          <p:cTn id="42" fill="hold">
                            <p:stCondLst>
                              <p:cond delay="6000"/>
                            </p:stCondLst>
                            <p:childTnLst>
                              <p:par>
                                <p:cTn id="43" presetID="10" presetClass="entr" presetSubtype="0" fill="hold" nodeType="afterEffect">
                                  <p:stCondLst>
                                    <p:cond delay="0"/>
                                  </p:stCondLst>
                                  <p:childTnLst>
                                    <p:set>
                                      <p:cBhvr>
                                        <p:cTn id="44" dur="1" fill="hold">
                                          <p:stCondLst>
                                            <p:cond delay="0"/>
                                          </p:stCondLst>
                                        </p:cTn>
                                        <p:tgtEl>
                                          <p:spTgt spid="872"/>
                                        </p:tgtEl>
                                        <p:attrNameLst>
                                          <p:attrName>style.visibility</p:attrName>
                                        </p:attrNameLst>
                                      </p:cBhvr>
                                      <p:to>
                                        <p:strVal val="visible"/>
                                      </p:to>
                                    </p:set>
                                    <p:animEffect transition="in" filter="fade">
                                      <p:cBhvr>
                                        <p:cTn id="45" dur="1500"/>
                                        <p:tgtEl>
                                          <p:spTgt spid="872"/>
                                        </p:tgtEl>
                                      </p:cBhvr>
                                    </p:animEffect>
                                  </p:childTnLst>
                                </p:cTn>
                              </p:par>
                              <p:par>
                                <p:cTn id="46" presetID="10" presetClass="entr" presetSubtype="0" fill="hold" nodeType="withEffect">
                                  <p:stCondLst>
                                    <p:cond delay="0"/>
                                  </p:stCondLst>
                                  <p:childTnLst>
                                    <p:set>
                                      <p:cBhvr>
                                        <p:cTn id="47" dur="1" fill="hold">
                                          <p:stCondLst>
                                            <p:cond delay="0"/>
                                          </p:stCondLst>
                                        </p:cTn>
                                        <p:tgtEl>
                                          <p:spTgt spid="871"/>
                                        </p:tgtEl>
                                        <p:attrNameLst>
                                          <p:attrName>style.visibility</p:attrName>
                                        </p:attrNameLst>
                                      </p:cBhvr>
                                      <p:to>
                                        <p:strVal val="visible"/>
                                      </p:to>
                                    </p:set>
                                    <p:animEffect transition="in" filter="fade">
                                      <p:cBhvr>
                                        <p:cTn id="48" dur="1500"/>
                                        <p:tgtEl>
                                          <p:spTgt spid="871"/>
                                        </p:tgtEl>
                                      </p:cBhvr>
                                    </p:animEffect>
                                  </p:childTnLst>
                                </p:cTn>
                              </p:par>
                              <p:par>
                                <p:cTn id="49" presetID="10" presetClass="entr" presetSubtype="0" fill="hold" nodeType="withEffect">
                                  <p:stCondLst>
                                    <p:cond delay="0"/>
                                  </p:stCondLst>
                                  <p:childTnLst>
                                    <p:set>
                                      <p:cBhvr>
                                        <p:cTn id="50" dur="1" fill="hold">
                                          <p:stCondLst>
                                            <p:cond delay="0"/>
                                          </p:stCondLst>
                                        </p:cTn>
                                        <p:tgtEl>
                                          <p:spTgt spid="873"/>
                                        </p:tgtEl>
                                        <p:attrNameLst>
                                          <p:attrName>style.visibility</p:attrName>
                                        </p:attrNameLst>
                                      </p:cBhvr>
                                      <p:to>
                                        <p:strVal val="visible"/>
                                      </p:to>
                                    </p:set>
                                    <p:animEffect transition="in" filter="fade">
                                      <p:cBhvr>
                                        <p:cTn id="51" dur="1500"/>
                                        <p:tgtEl>
                                          <p:spTgt spid="873"/>
                                        </p:tgtEl>
                                      </p:cBhvr>
                                    </p:animEffect>
                                  </p:childTnLst>
                                </p:cTn>
                              </p:par>
                            </p:childTnLst>
                          </p:cTn>
                        </p:par>
                        <p:par>
                          <p:cTn id="52" fill="hold">
                            <p:stCondLst>
                              <p:cond delay="7500"/>
                            </p:stCondLst>
                            <p:childTnLst>
                              <p:par>
                                <p:cTn id="53" presetID="1" presetClass="entr" presetSubtype="0" fill="hold" nodeType="afterEffect">
                                  <p:stCondLst>
                                    <p:cond delay="0"/>
                                  </p:stCondLst>
                                  <p:childTnLst>
                                    <p:set>
                                      <p:cBhvr>
                                        <p:cTn id="54" dur="1" fill="hold">
                                          <p:stCondLst>
                                            <p:cond delay="0"/>
                                          </p:stCondLst>
                                        </p:cTn>
                                        <p:tgtEl>
                                          <p:spTgt spid="885"/>
                                        </p:tgtEl>
                                        <p:attrNameLst>
                                          <p:attrName>style.visibility</p:attrName>
                                        </p:attrNameLst>
                                      </p:cBhvr>
                                      <p:to>
                                        <p:strVal val="visible"/>
                                      </p:to>
                                    </p:set>
                                  </p:childTnLst>
                                </p:cTn>
                              </p:par>
                            </p:childTnLst>
                          </p:cTn>
                        </p:par>
                        <p:par>
                          <p:cTn id="55" fill="hold">
                            <p:stCondLst>
                              <p:cond delay="8000"/>
                            </p:stCondLst>
                            <p:childTnLst>
                              <p:par>
                                <p:cTn id="56" presetID="1" presetClass="entr" presetSubtype="0" fill="hold" nodeType="afterEffect">
                                  <p:stCondLst>
                                    <p:cond delay="0"/>
                                  </p:stCondLst>
                                  <p:childTnLst>
                                    <p:set>
                                      <p:cBhvr>
                                        <p:cTn id="57" dur="1" fill="hold">
                                          <p:stCondLst>
                                            <p:cond delay="0"/>
                                          </p:stCondLst>
                                        </p:cTn>
                                        <p:tgtEl>
                                          <p:spTgt spid="883"/>
                                        </p:tgtEl>
                                        <p:attrNameLst>
                                          <p:attrName>style.visibility</p:attrName>
                                        </p:attrNameLst>
                                      </p:cBhvr>
                                      <p:to>
                                        <p:strVal val="visible"/>
                                      </p:to>
                                    </p:set>
                                  </p:childTnLst>
                                </p:cTn>
                              </p:par>
                            </p:childTnLst>
                          </p:cTn>
                        </p:par>
                        <p:par>
                          <p:cTn id="58" fill="hold">
                            <p:stCondLst>
                              <p:cond delay="8500"/>
                            </p:stCondLst>
                            <p:childTnLst>
                              <p:par>
                                <p:cTn id="59" presetID="1" presetClass="entr" presetSubtype="0" fill="hold" nodeType="afterEffect">
                                  <p:stCondLst>
                                    <p:cond delay="0"/>
                                  </p:stCondLst>
                                  <p:childTnLst>
                                    <p:set>
                                      <p:cBhvr>
                                        <p:cTn id="60" dur="1" fill="hold">
                                          <p:stCondLst>
                                            <p:cond delay="0"/>
                                          </p:stCondLst>
                                        </p:cTn>
                                        <p:tgtEl>
                                          <p:spTgt spid="884"/>
                                        </p:tgtEl>
                                        <p:attrNameLst>
                                          <p:attrName>style.visibility</p:attrName>
                                        </p:attrNameLst>
                                      </p:cBhvr>
                                      <p:to>
                                        <p:strVal val="visible"/>
                                      </p:to>
                                    </p:set>
                                  </p:childTnLst>
                                </p:cTn>
                              </p:par>
                            </p:childTnLst>
                          </p:cTn>
                        </p:par>
                        <p:par>
                          <p:cTn id="61" fill="hold">
                            <p:stCondLst>
                              <p:cond delay="9000"/>
                            </p:stCondLst>
                            <p:childTnLst>
                              <p:par>
                                <p:cTn id="62" presetID="10" presetClass="entr" presetSubtype="0" fill="hold" nodeType="afterEffect">
                                  <p:stCondLst>
                                    <p:cond delay="0"/>
                                  </p:stCondLst>
                                  <p:childTnLst>
                                    <p:set>
                                      <p:cBhvr>
                                        <p:cTn id="63" dur="1" fill="hold">
                                          <p:stCondLst>
                                            <p:cond delay="0"/>
                                          </p:stCondLst>
                                        </p:cTn>
                                        <p:tgtEl>
                                          <p:spTgt spid="875"/>
                                        </p:tgtEl>
                                        <p:attrNameLst>
                                          <p:attrName>style.visibility</p:attrName>
                                        </p:attrNameLst>
                                      </p:cBhvr>
                                      <p:to>
                                        <p:strVal val="visible"/>
                                      </p:to>
                                    </p:set>
                                    <p:animEffect transition="in" filter="fade">
                                      <p:cBhvr>
                                        <p:cTn id="64" dur="1500"/>
                                        <p:tgtEl>
                                          <p:spTgt spid="875"/>
                                        </p:tgtEl>
                                      </p:cBhvr>
                                    </p:animEffect>
                                  </p:childTnLst>
                                </p:cTn>
                              </p:par>
                              <p:par>
                                <p:cTn id="65" presetID="10" presetClass="entr" presetSubtype="0" fill="hold" nodeType="withEffect">
                                  <p:stCondLst>
                                    <p:cond delay="0"/>
                                  </p:stCondLst>
                                  <p:childTnLst>
                                    <p:set>
                                      <p:cBhvr>
                                        <p:cTn id="66" dur="1" fill="hold">
                                          <p:stCondLst>
                                            <p:cond delay="0"/>
                                          </p:stCondLst>
                                        </p:cTn>
                                        <p:tgtEl>
                                          <p:spTgt spid="876"/>
                                        </p:tgtEl>
                                        <p:attrNameLst>
                                          <p:attrName>style.visibility</p:attrName>
                                        </p:attrNameLst>
                                      </p:cBhvr>
                                      <p:to>
                                        <p:strVal val="visible"/>
                                      </p:to>
                                    </p:set>
                                    <p:animEffect transition="in" filter="fade">
                                      <p:cBhvr>
                                        <p:cTn id="67" dur="1500"/>
                                        <p:tgtEl>
                                          <p:spTgt spid="876"/>
                                        </p:tgtEl>
                                      </p:cBhvr>
                                    </p:animEffect>
                                  </p:childTnLst>
                                </p:cTn>
                              </p:par>
                              <p:par>
                                <p:cTn id="68" presetID="10" presetClass="entr" presetSubtype="0" fill="hold" nodeType="withEffect">
                                  <p:stCondLst>
                                    <p:cond delay="0"/>
                                  </p:stCondLst>
                                  <p:childTnLst>
                                    <p:set>
                                      <p:cBhvr>
                                        <p:cTn id="69" dur="1" fill="hold">
                                          <p:stCondLst>
                                            <p:cond delay="0"/>
                                          </p:stCondLst>
                                        </p:cTn>
                                        <p:tgtEl>
                                          <p:spTgt spid="874"/>
                                        </p:tgtEl>
                                        <p:attrNameLst>
                                          <p:attrName>style.visibility</p:attrName>
                                        </p:attrNameLst>
                                      </p:cBhvr>
                                      <p:to>
                                        <p:strVal val="visible"/>
                                      </p:to>
                                    </p:set>
                                    <p:animEffect transition="in" filter="fade">
                                      <p:cBhvr>
                                        <p:cTn id="70" dur="1500"/>
                                        <p:tgtEl>
                                          <p:spTgt spid="874"/>
                                        </p:tgtEl>
                                      </p:cBhvr>
                                    </p:animEffect>
                                  </p:childTnLst>
                                </p:cTn>
                              </p:par>
                            </p:childTnLst>
                          </p:cTn>
                        </p:par>
                        <p:par>
                          <p:cTn id="71" fill="hold">
                            <p:stCondLst>
                              <p:cond delay="10500"/>
                            </p:stCondLst>
                            <p:childTnLst>
                              <p:par>
                                <p:cTn id="72" presetID="1" presetClass="entr" presetSubtype="0" fill="hold" nodeType="afterEffect">
                                  <p:stCondLst>
                                    <p:cond delay="0"/>
                                  </p:stCondLst>
                                  <p:childTnLst>
                                    <p:set>
                                      <p:cBhvr>
                                        <p:cTn id="73" dur="1" fill="hold">
                                          <p:stCondLst>
                                            <p:cond delay="0"/>
                                          </p:stCondLst>
                                        </p:cTn>
                                        <p:tgtEl>
                                          <p:spTgt spid="888"/>
                                        </p:tgtEl>
                                        <p:attrNameLst>
                                          <p:attrName>style.visibility</p:attrName>
                                        </p:attrNameLst>
                                      </p:cBhvr>
                                      <p:to>
                                        <p:strVal val="visible"/>
                                      </p:to>
                                    </p:set>
                                  </p:childTnLst>
                                </p:cTn>
                              </p:par>
                            </p:childTnLst>
                          </p:cTn>
                        </p:par>
                        <p:par>
                          <p:cTn id="74" fill="hold">
                            <p:stCondLst>
                              <p:cond delay="11000"/>
                            </p:stCondLst>
                            <p:childTnLst>
                              <p:par>
                                <p:cTn id="75" presetID="1" presetClass="entr" presetSubtype="0" fill="hold" nodeType="afterEffect">
                                  <p:stCondLst>
                                    <p:cond delay="0"/>
                                  </p:stCondLst>
                                  <p:childTnLst>
                                    <p:set>
                                      <p:cBhvr>
                                        <p:cTn id="76" dur="1" fill="hold">
                                          <p:stCondLst>
                                            <p:cond delay="0"/>
                                          </p:stCondLst>
                                        </p:cTn>
                                        <p:tgtEl>
                                          <p:spTgt spid="886"/>
                                        </p:tgtEl>
                                        <p:attrNameLst>
                                          <p:attrName>style.visibility</p:attrName>
                                        </p:attrNameLst>
                                      </p:cBhvr>
                                      <p:to>
                                        <p:strVal val="visible"/>
                                      </p:to>
                                    </p:set>
                                  </p:childTnLst>
                                </p:cTn>
                              </p:par>
                            </p:childTnLst>
                          </p:cTn>
                        </p:par>
                        <p:par>
                          <p:cTn id="77" fill="hold">
                            <p:stCondLst>
                              <p:cond delay="11500"/>
                            </p:stCondLst>
                            <p:childTnLst>
                              <p:par>
                                <p:cTn id="78" presetID="1" presetClass="entr" presetSubtype="0" fill="hold" nodeType="afterEffect">
                                  <p:stCondLst>
                                    <p:cond delay="0"/>
                                  </p:stCondLst>
                                  <p:childTnLst>
                                    <p:set>
                                      <p:cBhvr>
                                        <p:cTn id="79"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53" name="Google Shape;1953;p79"/>
          <p:cNvSpPr txBox="1">
            <a:spLocks noGrp="1"/>
          </p:cNvSpPr>
          <p:nvPr>
            <p:ph type="title"/>
          </p:nvPr>
        </p:nvSpPr>
        <p:spPr>
          <a:xfrm>
            <a:off x="720000" y="3479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2400"/>
              <a:t>SECOND LIFE BATTERIES</a:t>
            </a:r>
            <a:endParaRPr sz="2400"/>
          </a:p>
        </p:txBody>
      </p:sp>
      <p:pic>
        <p:nvPicPr>
          <p:cNvPr id="27" name="Immagine 26">
            <a:extLst>
              <a:ext uri="{FF2B5EF4-FFF2-40B4-BE49-F238E27FC236}">
                <a16:creationId xmlns:a16="http://schemas.microsoft.com/office/drawing/2014/main" id="{B620B9A9-B56D-530E-30D5-77063B347501}"/>
              </a:ext>
            </a:extLst>
          </p:cNvPr>
          <p:cNvPicPr>
            <a:picLocks noChangeAspect="1"/>
          </p:cNvPicPr>
          <p:nvPr/>
        </p:nvPicPr>
        <p:blipFill>
          <a:blip r:embed="rId3"/>
          <a:stretch>
            <a:fillRect/>
          </a:stretch>
        </p:blipFill>
        <p:spPr>
          <a:xfrm>
            <a:off x="199705" y="1661744"/>
            <a:ext cx="3780341" cy="1902941"/>
          </a:xfrm>
          <a:prstGeom prst="rect">
            <a:avLst/>
          </a:prstGeom>
        </p:spPr>
      </p:pic>
      <p:pic>
        <p:nvPicPr>
          <p:cNvPr id="31" name="Immagine 30">
            <a:extLst>
              <a:ext uri="{FF2B5EF4-FFF2-40B4-BE49-F238E27FC236}">
                <a16:creationId xmlns:a16="http://schemas.microsoft.com/office/drawing/2014/main" id="{01105372-1992-1A58-0BEA-73F069575320}"/>
              </a:ext>
            </a:extLst>
          </p:cNvPr>
          <p:cNvPicPr>
            <a:picLocks noChangeAspect="1"/>
          </p:cNvPicPr>
          <p:nvPr/>
        </p:nvPicPr>
        <p:blipFill>
          <a:blip r:embed="rId4"/>
          <a:stretch>
            <a:fillRect/>
          </a:stretch>
        </p:blipFill>
        <p:spPr>
          <a:xfrm>
            <a:off x="4572001" y="1632716"/>
            <a:ext cx="4151284" cy="1902940"/>
          </a:xfrm>
          <a:prstGeom prst="rect">
            <a:avLst/>
          </a:prstGeom>
        </p:spPr>
      </p:pic>
      <p:sp>
        <p:nvSpPr>
          <p:cNvPr id="1925" name="Google Shape;1953;p79">
            <a:extLst>
              <a:ext uri="{FF2B5EF4-FFF2-40B4-BE49-F238E27FC236}">
                <a16:creationId xmlns:a16="http://schemas.microsoft.com/office/drawing/2014/main" id="{F72028E1-5D42-A62E-C1A8-E5CE66B35A7A}"/>
              </a:ext>
            </a:extLst>
          </p:cNvPr>
          <p:cNvSpPr txBox="1">
            <a:spLocks/>
          </p:cNvSpPr>
          <p:nvPr/>
        </p:nvSpPr>
        <p:spPr>
          <a:xfrm>
            <a:off x="-3620" y="1228065"/>
            <a:ext cx="1153839" cy="40465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r>
              <a:rPr lang="it-IT" sz="1400"/>
              <a:t>LIFE CYCLE</a:t>
            </a:r>
          </a:p>
        </p:txBody>
      </p:sp>
      <p:sp>
        <p:nvSpPr>
          <p:cNvPr id="1926" name="Google Shape;1953;p79">
            <a:extLst>
              <a:ext uri="{FF2B5EF4-FFF2-40B4-BE49-F238E27FC236}">
                <a16:creationId xmlns:a16="http://schemas.microsoft.com/office/drawing/2014/main" id="{3FFFA2A7-2A9D-E07E-6E03-3318BF2E84E3}"/>
              </a:ext>
            </a:extLst>
          </p:cNvPr>
          <p:cNvSpPr txBox="1">
            <a:spLocks/>
          </p:cNvSpPr>
          <p:nvPr/>
        </p:nvSpPr>
        <p:spPr>
          <a:xfrm>
            <a:off x="4359832" y="1228065"/>
            <a:ext cx="1153839" cy="40465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r>
              <a:rPr lang="it-IT" sz="1400"/>
              <a:t>RECYCLING</a:t>
            </a:r>
          </a:p>
        </p:txBody>
      </p:sp>
    </p:spTree>
    <p:extLst>
      <p:ext uri="{BB962C8B-B14F-4D97-AF65-F5344CB8AC3E}">
        <p14:creationId xmlns:p14="http://schemas.microsoft.com/office/powerpoint/2010/main" val="1374332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4" name="Google Shape;1024;p59"/>
          <p:cNvSpPr/>
          <p:nvPr/>
        </p:nvSpPr>
        <p:spPr>
          <a:xfrm>
            <a:off x="4212000" y="1488719"/>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59"/>
          <p:cNvSpPr/>
          <p:nvPr/>
        </p:nvSpPr>
        <p:spPr>
          <a:xfrm>
            <a:off x="1483200" y="2760607"/>
            <a:ext cx="7200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59"/>
          <p:cNvSpPr/>
          <p:nvPr/>
        </p:nvSpPr>
        <p:spPr>
          <a:xfrm>
            <a:off x="4212000" y="2760250"/>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59"/>
          <p:cNvSpPr/>
          <p:nvPr/>
        </p:nvSpPr>
        <p:spPr>
          <a:xfrm>
            <a:off x="6940795" y="2760250"/>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2" name="Google Shape;3601;p107">
            <a:extLst>
              <a:ext uri="{FF2B5EF4-FFF2-40B4-BE49-F238E27FC236}">
                <a16:creationId xmlns:a16="http://schemas.microsoft.com/office/drawing/2014/main" id="{62711D15-2AA3-17F3-1392-BF7755A569E7}"/>
              </a:ext>
            </a:extLst>
          </p:cNvPr>
          <p:cNvGrpSpPr/>
          <p:nvPr/>
        </p:nvGrpSpPr>
        <p:grpSpPr>
          <a:xfrm rot="1398551" flipH="1">
            <a:off x="1486968" y="531954"/>
            <a:ext cx="1522160" cy="1254196"/>
            <a:chOff x="698956" y="6526827"/>
            <a:chExt cx="1522132" cy="1254173"/>
          </a:xfrm>
        </p:grpSpPr>
        <p:grpSp>
          <p:nvGrpSpPr>
            <p:cNvPr id="23" name="Google Shape;3602;p107">
              <a:extLst>
                <a:ext uri="{FF2B5EF4-FFF2-40B4-BE49-F238E27FC236}">
                  <a16:creationId xmlns:a16="http://schemas.microsoft.com/office/drawing/2014/main" id="{794C1499-925A-0A01-3FCA-BF2D2336FF9B}"/>
                </a:ext>
              </a:extLst>
            </p:cNvPr>
            <p:cNvGrpSpPr/>
            <p:nvPr/>
          </p:nvGrpSpPr>
          <p:grpSpPr>
            <a:xfrm>
              <a:off x="970014" y="6599642"/>
              <a:ext cx="1251074" cy="1089966"/>
              <a:chOff x="2227541" y="6011760"/>
              <a:chExt cx="2864180" cy="2495343"/>
            </a:xfrm>
          </p:grpSpPr>
          <p:sp>
            <p:nvSpPr>
              <p:cNvPr id="31" name="Google Shape;3603;p107">
                <a:extLst>
                  <a:ext uri="{FF2B5EF4-FFF2-40B4-BE49-F238E27FC236}">
                    <a16:creationId xmlns:a16="http://schemas.microsoft.com/office/drawing/2014/main" id="{55C9CA02-965E-A106-C6CF-4650233DA91E}"/>
                  </a:ext>
                </a:extLst>
              </p:cNvPr>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3604;p107">
                <a:extLst>
                  <a:ext uri="{FF2B5EF4-FFF2-40B4-BE49-F238E27FC236}">
                    <a16:creationId xmlns:a16="http://schemas.microsoft.com/office/drawing/2014/main" id="{7C8EE8AE-48FB-122A-D0B3-460487F3D693}"/>
                  </a:ext>
                </a:extLst>
              </p:cNvPr>
              <p:cNvGrpSpPr/>
              <p:nvPr/>
            </p:nvGrpSpPr>
            <p:grpSpPr>
              <a:xfrm>
                <a:off x="2227541" y="6635267"/>
                <a:ext cx="2250382" cy="1871835"/>
                <a:chOff x="2227541" y="6635267"/>
                <a:chExt cx="2250382" cy="1871835"/>
              </a:xfrm>
            </p:grpSpPr>
            <p:sp>
              <p:nvSpPr>
                <p:cNvPr id="993" name="Google Shape;3605;p107">
                  <a:extLst>
                    <a:ext uri="{FF2B5EF4-FFF2-40B4-BE49-F238E27FC236}">
                      <a16:creationId xmlns:a16="http://schemas.microsoft.com/office/drawing/2014/main" id="{9B6B2B2E-C54D-C180-1BC4-EA634877EF0A}"/>
                    </a:ext>
                  </a:extLst>
                </p:cNvPr>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3606;p107">
                  <a:extLst>
                    <a:ext uri="{FF2B5EF4-FFF2-40B4-BE49-F238E27FC236}">
                      <a16:creationId xmlns:a16="http://schemas.microsoft.com/office/drawing/2014/main" id="{790BAA15-964E-8469-536C-02659EE3B3BD}"/>
                    </a:ext>
                  </a:extLst>
                </p:cNvPr>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3607;p107">
                  <a:extLst>
                    <a:ext uri="{FF2B5EF4-FFF2-40B4-BE49-F238E27FC236}">
                      <a16:creationId xmlns:a16="http://schemas.microsoft.com/office/drawing/2014/main" id="{8E7518B2-65A4-7E12-CE9E-E9659C1974F9}"/>
                    </a:ext>
                  </a:extLst>
                </p:cNvPr>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3608;p107">
              <a:extLst>
                <a:ext uri="{FF2B5EF4-FFF2-40B4-BE49-F238E27FC236}">
                  <a16:creationId xmlns:a16="http://schemas.microsoft.com/office/drawing/2014/main" id="{87205391-E2EC-2B81-A4A0-668A9CE4BBF5}"/>
                </a:ext>
              </a:extLst>
            </p:cNvPr>
            <p:cNvGrpSpPr/>
            <p:nvPr/>
          </p:nvGrpSpPr>
          <p:grpSpPr>
            <a:xfrm>
              <a:off x="698956" y="6526827"/>
              <a:ext cx="761443" cy="1254173"/>
              <a:chOff x="1668617" y="5683195"/>
              <a:chExt cx="1743230" cy="2871275"/>
            </a:xfrm>
          </p:grpSpPr>
          <p:sp>
            <p:nvSpPr>
              <p:cNvPr id="25" name="Google Shape;3609;p107">
                <a:extLst>
                  <a:ext uri="{FF2B5EF4-FFF2-40B4-BE49-F238E27FC236}">
                    <a16:creationId xmlns:a16="http://schemas.microsoft.com/office/drawing/2014/main" id="{D9C3C8A1-18BF-450D-A6BB-11BBB0C39319}"/>
                  </a:ext>
                </a:extLst>
              </p:cNvPr>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3610;p107">
                <a:extLst>
                  <a:ext uri="{FF2B5EF4-FFF2-40B4-BE49-F238E27FC236}">
                    <a16:creationId xmlns:a16="http://schemas.microsoft.com/office/drawing/2014/main" id="{8CC8B273-99F1-3DCB-D017-0E32F381850A}"/>
                  </a:ext>
                </a:extLst>
              </p:cNvPr>
              <p:cNvGrpSpPr/>
              <p:nvPr/>
            </p:nvGrpSpPr>
            <p:grpSpPr>
              <a:xfrm>
                <a:off x="2252110" y="6027996"/>
                <a:ext cx="1159737" cy="2526474"/>
                <a:chOff x="2252110" y="6027996"/>
                <a:chExt cx="1159737" cy="2526474"/>
              </a:xfrm>
            </p:grpSpPr>
            <p:sp>
              <p:nvSpPr>
                <p:cNvPr id="27" name="Google Shape;3611;p107">
                  <a:extLst>
                    <a:ext uri="{FF2B5EF4-FFF2-40B4-BE49-F238E27FC236}">
                      <a16:creationId xmlns:a16="http://schemas.microsoft.com/office/drawing/2014/main" id="{A5EE099C-3437-B0EB-0611-90904C328580}"/>
                    </a:ext>
                  </a:extLst>
                </p:cNvPr>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12;p107">
                  <a:extLst>
                    <a:ext uri="{FF2B5EF4-FFF2-40B4-BE49-F238E27FC236}">
                      <a16:creationId xmlns:a16="http://schemas.microsoft.com/office/drawing/2014/main" id="{CC0A0947-248B-A5D9-11F0-AB42089EDC5A}"/>
                    </a:ext>
                  </a:extLst>
                </p:cNvPr>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13;p107">
                  <a:extLst>
                    <a:ext uri="{FF2B5EF4-FFF2-40B4-BE49-F238E27FC236}">
                      <a16:creationId xmlns:a16="http://schemas.microsoft.com/office/drawing/2014/main" id="{36317CA5-650A-CFC1-9D8D-68889B61C8B9}"/>
                    </a:ext>
                  </a:extLst>
                </p:cNvPr>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14;p107">
                  <a:extLst>
                    <a:ext uri="{FF2B5EF4-FFF2-40B4-BE49-F238E27FC236}">
                      <a16:creationId xmlns:a16="http://schemas.microsoft.com/office/drawing/2014/main" id="{2A84551F-FB2D-0E42-C3EE-B74F19A3BADF}"/>
                    </a:ext>
                  </a:extLst>
                </p:cNvPr>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6" name="Google Shape;3615;p107">
            <a:extLst>
              <a:ext uri="{FF2B5EF4-FFF2-40B4-BE49-F238E27FC236}">
                <a16:creationId xmlns:a16="http://schemas.microsoft.com/office/drawing/2014/main" id="{E36D079E-7DCB-8DB0-8676-F9884F45FD2F}"/>
              </a:ext>
            </a:extLst>
          </p:cNvPr>
          <p:cNvSpPr/>
          <p:nvPr/>
        </p:nvSpPr>
        <p:spPr>
          <a:xfrm rot="5400000">
            <a:off x="716950" y="619600"/>
            <a:ext cx="1407000" cy="2861400"/>
          </a:xfrm>
          <a:prstGeom prst="round2SameRect">
            <a:avLst>
              <a:gd name="adj1" fmla="val 10879"/>
              <a:gd name="adj2" fmla="val 0"/>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3642;p107">
            <a:extLst>
              <a:ext uri="{FF2B5EF4-FFF2-40B4-BE49-F238E27FC236}">
                <a16:creationId xmlns:a16="http://schemas.microsoft.com/office/drawing/2014/main" id="{923D7515-C0EA-57A9-E3C4-1DA6141F994F}"/>
              </a:ext>
            </a:extLst>
          </p:cNvPr>
          <p:cNvSpPr txBox="1">
            <a:spLocks noGrp="1"/>
          </p:cNvSpPr>
          <p:nvPr>
            <p:ph type="title"/>
          </p:nvPr>
        </p:nvSpPr>
        <p:spPr>
          <a:xfrm>
            <a:off x="131794" y="1695216"/>
            <a:ext cx="2861400" cy="6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ACCUMULATORS</a:t>
            </a:r>
            <a:endParaRPr sz="3200"/>
          </a:p>
        </p:txBody>
      </p:sp>
      <p:pic>
        <p:nvPicPr>
          <p:cNvPr id="998" name="Immagine 997">
            <a:extLst>
              <a:ext uri="{FF2B5EF4-FFF2-40B4-BE49-F238E27FC236}">
                <a16:creationId xmlns:a16="http://schemas.microsoft.com/office/drawing/2014/main" id="{8503A941-E1A6-D6F2-75FC-63DF315DB25B}"/>
              </a:ext>
            </a:extLst>
          </p:cNvPr>
          <p:cNvPicPr>
            <a:picLocks noChangeAspect="1"/>
          </p:cNvPicPr>
          <p:nvPr/>
        </p:nvPicPr>
        <p:blipFill>
          <a:blip r:embed="rId3"/>
          <a:stretch>
            <a:fillRect/>
          </a:stretch>
        </p:blipFill>
        <p:spPr>
          <a:xfrm>
            <a:off x="4150151" y="769422"/>
            <a:ext cx="4108126" cy="1085898"/>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C0E2BE9A-A286-97C9-A4E0-52F39FB1BC2A}"/>
              </a:ext>
            </a:extLst>
          </p:cNvPr>
          <p:cNvPicPr>
            <a:picLocks noChangeAspect="1"/>
          </p:cNvPicPr>
          <p:nvPr/>
        </p:nvPicPr>
        <p:blipFill>
          <a:blip r:embed="rId4"/>
          <a:stretch>
            <a:fillRect/>
          </a:stretch>
        </p:blipFill>
        <p:spPr>
          <a:xfrm>
            <a:off x="4524096" y="2218691"/>
            <a:ext cx="3360235" cy="2522031"/>
          </a:xfrm>
          <a:prstGeom prst="rect">
            <a:avLst/>
          </a:prstGeom>
        </p:spPr>
      </p:pic>
    </p:spTree>
    <p:extLst>
      <p:ext uri="{BB962C8B-B14F-4D97-AF65-F5344CB8AC3E}">
        <p14:creationId xmlns:p14="http://schemas.microsoft.com/office/powerpoint/2010/main" val="338348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96"/>
                                        </p:tgtEl>
                                        <p:attrNameLst>
                                          <p:attrName>style.visibility</p:attrName>
                                        </p:attrNameLst>
                                      </p:cBhvr>
                                      <p:to>
                                        <p:strVal val="visible"/>
                                      </p:to>
                                    </p:set>
                                    <p:anim calcmode="lin" valueType="num">
                                      <p:cBhvr additive="base">
                                        <p:cTn id="7" dur="1500"/>
                                        <p:tgtEl>
                                          <p:spTgt spid="996"/>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997"/>
                                        </p:tgtEl>
                                        <p:attrNameLst>
                                          <p:attrName>style.visibility</p:attrName>
                                        </p:attrNameLst>
                                      </p:cBhvr>
                                      <p:to>
                                        <p:strVal val="visible"/>
                                      </p:to>
                                    </p:set>
                                    <p:animEffect transition="in" filter="fade">
                                      <p:cBhvr>
                                        <p:cTn id="14" dur="1500"/>
                                        <p:tgtEl>
                                          <p:spTgt spid="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67"/>
        <p:cNvGrpSpPr/>
        <p:nvPr/>
      </p:nvGrpSpPr>
      <p:grpSpPr>
        <a:xfrm>
          <a:off x="0" y="0"/>
          <a:ext cx="0" cy="0"/>
          <a:chOff x="0" y="0"/>
          <a:chExt cx="0" cy="0"/>
        </a:xfrm>
      </p:grpSpPr>
      <p:sp>
        <p:nvSpPr>
          <p:cNvPr id="3368" name="Google Shape;3368;p100"/>
          <p:cNvSpPr txBox="1">
            <a:spLocks noGrp="1"/>
          </p:cNvSpPr>
          <p:nvPr>
            <p:ph type="subTitle" idx="3"/>
          </p:nvPr>
        </p:nvSpPr>
        <p:spPr>
          <a:xfrm>
            <a:off x="333828" y="4281300"/>
            <a:ext cx="7481086" cy="6156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Clr>
                <a:schemeClr val="dk1"/>
              </a:buClr>
              <a:buSzPts val="1100"/>
              <a:buFont typeface="Arial"/>
              <a:buNone/>
            </a:pPr>
            <a:r>
              <a:rPr lang="it-IT" dirty="0"/>
              <a:t>Con</a:t>
            </a:r>
            <a:r>
              <a:rPr lang="en" dirty="0"/>
              <a:t> la realizzazione di un’applicazione estremamente user-friendly sarà più facile controllare lo stato di accumulo del sistema.</a:t>
            </a:r>
            <a:endParaRPr dirty="0"/>
          </a:p>
        </p:txBody>
      </p:sp>
      <p:sp>
        <p:nvSpPr>
          <p:cNvPr id="3370" name="Google Shape;3370;p100"/>
          <p:cNvSpPr txBox="1">
            <a:spLocks noGrp="1"/>
          </p:cNvSpPr>
          <p:nvPr>
            <p:ph type="title" idx="4"/>
          </p:nvPr>
        </p:nvSpPr>
        <p:spPr>
          <a:xfrm>
            <a:off x="719999" y="183789"/>
            <a:ext cx="7704000" cy="5724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APP PER IL SISTEMA DI ACCUMULO</a:t>
            </a:r>
            <a:endParaRPr dirty="0"/>
          </a:p>
        </p:txBody>
      </p:sp>
      <p:cxnSp>
        <p:nvCxnSpPr>
          <p:cNvPr id="3381" name="Google Shape;3381;p100"/>
          <p:cNvCxnSpPr/>
          <p:nvPr/>
        </p:nvCxnSpPr>
        <p:spPr>
          <a:xfrm rot="10800000">
            <a:off x="4572000" y="1558800"/>
            <a:ext cx="0" cy="2423400"/>
          </a:xfrm>
          <a:prstGeom prst="straightConnector1">
            <a:avLst/>
          </a:prstGeom>
          <a:noFill/>
          <a:ln w="19050" cap="flat" cmpd="sng">
            <a:solidFill>
              <a:schemeClr val="lt1"/>
            </a:solidFill>
            <a:prstDash val="solid"/>
            <a:round/>
            <a:headEnd type="none" w="med" len="med"/>
            <a:tailEnd type="none" w="med" len="med"/>
          </a:ln>
        </p:spPr>
      </p:cxnSp>
      <p:pic>
        <p:nvPicPr>
          <p:cNvPr id="12" name="Immagine 11">
            <a:extLst>
              <a:ext uri="{FF2B5EF4-FFF2-40B4-BE49-F238E27FC236}">
                <a16:creationId xmlns:a16="http://schemas.microsoft.com/office/drawing/2014/main" id="{463287AC-88E4-8BE1-B75D-24E4B5517BBD}"/>
              </a:ext>
            </a:extLst>
          </p:cNvPr>
          <p:cNvPicPr>
            <a:picLocks noChangeAspect="1"/>
          </p:cNvPicPr>
          <p:nvPr/>
        </p:nvPicPr>
        <p:blipFill>
          <a:blip r:embed="rId3"/>
          <a:stretch>
            <a:fillRect/>
          </a:stretch>
        </p:blipFill>
        <p:spPr>
          <a:xfrm>
            <a:off x="1496465" y="708926"/>
            <a:ext cx="1762371" cy="3572374"/>
          </a:xfrm>
          <a:prstGeom prst="rect">
            <a:avLst/>
          </a:prstGeom>
        </p:spPr>
      </p:pic>
      <p:pic>
        <p:nvPicPr>
          <p:cNvPr id="14" name="Immagine 13">
            <a:extLst>
              <a:ext uri="{FF2B5EF4-FFF2-40B4-BE49-F238E27FC236}">
                <a16:creationId xmlns:a16="http://schemas.microsoft.com/office/drawing/2014/main" id="{8569C588-8198-D990-01B4-CB8C2B1DB36E}"/>
              </a:ext>
            </a:extLst>
          </p:cNvPr>
          <p:cNvPicPr>
            <a:picLocks noChangeAspect="1"/>
          </p:cNvPicPr>
          <p:nvPr/>
        </p:nvPicPr>
        <p:blipFill>
          <a:blip r:embed="rId4"/>
          <a:stretch>
            <a:fillRect/>
          </a:stretch>
        </p:blipFill>
        <p:spPr>
          <a:xfrm>
            <a:off x="5245640" y="1277560"/>
            <a:ext cx="1991003" cy="2152950"/>
          </a:xfrm>
          <a:prstGeom prst="rect">
            <a:avLst/>
          </a:prstGeom>
        </p:spPr>
      </p:pic>
    </p:spTree>
    <p:extLst>
      <p:ext uri="{BB962C8B-B14F-4D97-AF65-F5344CB8AC3E}">
        <p14:creationId xmlns:p14="http://schemas.microsoft.com/office/powerpoint/2010/main" val="382340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68"/>
                                        </p:tgtEl>
                                        <p:attrNameLst>
                                          <p:attrName>style.visibility</p:attrName>
                                        </p:attrNameLst>
                                      </p:cBhvr>
                                      <p:to>
                                        <p:strVal val="visible"/>
                                      </p:to>
                                    </p:set>
                                    <p:animEffect transition="in" filter="fade">
                                      <p:cBhvr>
                                        <p:cTn id="7" dur="1500"/>
                                        <p:tgtEl>
                                          <p:spTgt spid="3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logo&#10;&#10;Descrizione generata automaticamente">
            <a:extLst>
              <a:ext uri="{FF2B5EF4-FFF2-40B4-BE49-F238E27FC236}">
                <a16:creationId xmlns:a16="http://schemas.microsoft.com/office/drawing/2014/main" id="{BA6AB102-3F9C-7EA5-D0B3-F3C1188A1E4D}"/>
              </a:ext>
            </a:extLst>
          </p:cNvPr>
          <p:cNvPicPr>
            <a:picLocks noChangeAspect="1"/>
          </p:cNvPicPr>
          <p:nvPr/>
        </p:nvPicPr>
        <p:blipFill>
          <a:blip r:embed="rId2"/>
          <a:stretch>
            <a:fillRect/>
          </a:stretch>
        </p:blipFill>
        <p:spPr>
          <a:xfrm>
            <a:off x="0" y="171450"/>
            <a:ext cx="9144000" cy="4800600"/>
          </a:xfrm>
          <a:prstGeom prst="rect">
            <a:avLst/>
          </a:prstGeom>
        </p:spPr>
      </p:pic>
    </p:spTree>
    <p:extLst>
      <p:ext uri="{BB962C8B-B14F-4D97-AF65-F5344CB8AC3E}">
        <p14:creationId xmlns:p14="http://schemas.microsoft.com/office/powerpoint/2010/main" val="3937461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7" name="Google Shape;1367;p65"/>
          <p:cNvSpPr txBox="1">
            <a:spLocks noGrp="1"/>
          </p:cNvSpPr>
          <p:nvPr>
            <p:ph type="title"/>
          </p:nvPr>
        </p:nvSpPr>
        <p:spPr>
          <a:xfrm>
            <a:off x="732206" y="1283307"/>
            <a:ext cx="7704000" cy="5724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4000" b="1" dirty="0"/>
              <a:t>POSSIBLE APPLICATIONS </a:t>
            </a:r>
            <a:endParaRPr sz="4000" b="1" dirty="0"/>
          </a:p>
        </p:txBody>
      </p:sp>
      <p:grpSp>
        <p:nvGrpSpPr>
          <p:cNvPr id="1460" name="Gruppo 1459">
            <a:extLst>
              <a:ext uri="{FF2B5EF4-FFF2-40B4-BE49-F238E27FC236}">
                <a16:creationId xmlns:a16="http://schemas.microsoft.com/office/drawing/2014/main" id="{0994F954-83C1-7F6C-67D6-FA69DDCE6B84}"/>
              </a:ext>
            </a:extLst>
          </p:cNvPr>
          <p:cNvGrpSpPr/>
          <p:nvPr/>
        </p:nvGrpSpPr>
        <p:grpSpPr>
          <a:xfrm>
            <a:off x="-6526" y="2974206"/>
            <a:ext cx="2680047" cy="2188730"/>
            <a:chOff x="5401" y="2717475"/>
            <a:chExt cx="3165264" cy="2445461"/>
          </a:xfrm>
        </p:grpSpPr>
        <p:sp>
          <p:nvSpPr>
            <p:cNvPr id="1361" name="Google Shape;1361;p65"/>
            <p:cNvSpPr/>
            <p:nvPr/>
          </p:nvSpPr>
          <p:spPr>
            <a:xfrm>
              <a:off x="5401" y="2717475"/>
              <a:ext cx="3165264" cy="2445461"/>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ruppo 1345">
              <a:extLst>
                <a:ext uri="{FF2B5EF4-FFF2-40B4-BE49-F238E27FC236}">
                  <a16:creationId xmlns:a16="http://schemas.microsoft.com/office/drawing/2014/main" id="{E2FF55FC-5C4B-55EC-ED53-7681928D418F}"/>
                </a:ext>
              </a:extLst>
            </p:cNvPr>
            <p:cNvGrpSpPr/>
            <p:nvPr/>
          </p:nvGrpSpPr>
          <p:grpSpPr>
            <a:xfrm>
              <a:off x="402035" y="3013234"/>
              <a:ext cx="2380865" cy="1924528"/>
              <a:chOff x="3993450" y="880600"/>
              <a:chExt cx="4627180" cy="4021352"/>
            </a:xfrm>
          </p:grpSpPr>
          <p:grpSp>
            <p:nvGrpSpPr>
              <p:cNvPr id="1347" name="Google Shape;1078;p60">
                <a:extLst>
                  <a:ext uri="{FF2B5EF4-FFF2-40B4-BE49-F238E27FC236}">
                    <a16:creationId xmlns:a16="http://schemas.microsoft.com/office/drawing/2014/main" id="{69C82788-F684-7A83-7E43-131C2BCC17FB}"/>
                  </a:ext>
                </a:extLst>
              </p:cNvPr>
              <p:cNvGrpSpPr/>
              <p:nvPr/>
            </p:nvGrpSpPr>
            <p:grpSpPr>
              <a:xfrm>
                <a:off x="3993450" y="880600"/>
                <a:ext cx="4627180" cy="4021352"/>
                <a:chOff x="3993450" y="880600"/>
                <a:chExt cx="4627180" cy="4021352"/>
              </a:xfrm>
            </p:grpSpPr>
            <p:sp>
              <p:nvSpPr>
                <p:cNvPr id="1421" name="Google Shape;1079;p60">
                  <a:extLst>
                    <a:ext uri="{FF2B5EF4-FFF2-40B4-BE49-F238E27FC236}">
                      <a16:creationId xmlns:a16="http://schemas.microsoft.com/office/drawing/2014/main" id="{FC395465-896A-39D6-2779-EF8FC9241FEC}"/>
                    </a:ext>
                  </a:extLst>
                </p:cNvPr>
                <p:cNvSpPr/>
                <p:nvPr/>
              </p:nvSpPr>
              <p:spPr>
                <a:xfrm>
                  <a:off x="3993450" y="880600"/>
                  <a:ext cx="4627180" cy="4021352"/>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080;p60">
                  <a:extLst>
                    <a:ext uri="{FF2B5EF4-FFF2-40B4-BE49-F238E27FC236}">
                      <a16:creationId xmlns:a16="http://schemas.microsoft.com/office/drawing/2014/main" id="{3E0C3B91-21C2-5C7A-3AE7-C85D68AB0BC5}"/>
                    </a:ext>
                  </a:extLst>
                </p:cNvPr>
                <p:cNvSpPr/>
                <p:nvPr/>
              </p:nvSpPr>
              <p:spPr>
                <a:xfrm>
                  <a:off x="4586106" y="3168760"/>
                  <a:ext cx="532274" cy="879439"/>
                </a:xfrm>
                <a:custGeom>
                  <a:avLst/>
                  <a:gdLst/>
                  <a:ahLst/>
                  <a:cxnLst/>
                  <a:rect l="l" t="t" r="r" b="b"/>
                  <a:pathLst>
                    <a:path w="19789" h="32696" extrusionOk="0">
                      <a:moveTo>
                        <a:pt x="3108" y="1"/>
                      </a:moveTo>
                      <a:cubicBezTo>
                        <a:pt x="0" y="22575"/>
                        <a:pt x="18371" y="32695"/>
                        <a:pt x="18371" y="32695"/>
                      </a:cubicBezTo>
                      <a:cubicBezTo>
                        <a:pt x="19788" y="10038"/>
                        <a:pt x="3108" y="1"/>
                        <a:pt x="3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081;p60">
                  <a:extLst>
                    <a:ext uri="{FF2B5EF4-FFF2-40B4-BE49-F238E27FC236}">
                      <a16:creationId xmlns:a16="http://schemas.microsoft.com/office/drawing/2014/main" id="{FA56C3FF-87D8-576D-3632-DCA1337CD9CA}"/>
                    </a:ext>
                  </a:extLst>
                </p:cNvPr>
                <p:cNvSpPr/>
                <p:nvPr/>
              </p:nvSpPr>
              <p:spPr>
                <a:xfrm>
                  <a:off x="4449359" y="3608479"/>
                  <a:ext cx="425625" cy="409352"/>
                </a:xfrm>
                <a:custGeom>
                  <a:avLst/>
                  <a:gdLst/>
                  <a:ahLst/>
                  <a:cxnLst/>
                  <a:rect l="l" t="t" r="r" b="b"/>
                  <a:pathLst>
                    <a:path w="15824" h="15219" extrusionOk="0">
                      <a:moveTo>
                        <a:pt x="0" y="0"/>
                      </a:moveTo>
                      <a:lnTo>
                        <a:pt x="0" y="0"/>
                      </a:lnTo>
                      <a:cubicBezTo>
                        <a:pt x="0" y="0"/>
                        <a:pt x="5911" y="15218"/>
                        <a:pt x="15632" y="15218"/>
                      </a:cubicBezTo>
                      <a:cubicBezTo>
                        <a:pt x="15695" y="15218"/>
                        <a:pt x="15759" y="15218"/>
                        <a:pt x="15824" y="15216"/>
                      </a:cubicBezTo>
                      <a:cubicBezTo>
                        <a:pt x="15824" y="15216"/>
                        <a:pt x="11299" y="108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082;p60">
                  <a:extLst>
                    <a:ext uri="{FF2B5EF4-FFF2-40B4-BE49-F238E27FC236}">
                      <a16:creationId xmlns:a16="http://schemas.microsoft.com/office/drawing/2014/main" id="{C4717218-9629-CA4C-CC02-5DB2909D1838}"/>
                    </a:ext>
                  </a:extLst>
                </p:cNvPr>
                <p:cNvSpPr/>
                <p:nvPr/>
              </p:nvSpPr>
              <p:spPr>
                <a:xfrm>
                  <a:off x="5562860" y="2912884"/>
                  <a:ext cx="1567314" cy="784007"/>
                </a:xfrm>
                <a:custGeom>
                  <a:avLst/>
                  <a:gdLst/>
                  <a:ahLst/>
                  <a:cxnLst/>
                  <a:rect l="l" t="t" r="r" b="b"/>
                  <a:pathLst>
                    <a:path w="58270" h="29148" extrusionOk="0">
                      <a:moveTo>
                        <a:pt x="29111" y="1"/>
                      </a:moveTo>
                      <a:cubicBezTo>
                        <a:pt x="26277" y="1"/>
                        <a:pt x="23789" y="1465"/>
                        <a:pt x="22360" y="3680"/>
                      </a:cubicBezTo>
                      <a:cubicBezTo>
                        <a:pt x="22058" y="3301"/>
                        <a:pt x="21738" y="3027"/>
                        <a:pt x="21426" y="3027"/>
                      </a:cubicBezTo>
                      <a:cubicBezTo>
                        <a:pt x="21307" y="3027"/>
                        <a:pt x="21189" y="3067"/>
                        <a:pt x="21074" y="3156"/>
                      </a:cubicBezTo>
                      <a:cubicBezTo>
                        <a:pt x="20003" y="3977"/>
                        <a:pt x="21074" y="7180"/>
                        <a:pt x="21074" y="7180"/>
                      </a:cubicBezTo>
                      <a:cubicBezTo>
                        <a:pt x="21074" y="7180"/>
                        <a:pt x="19381" y="4442"/>
                        <a:pt x="18289" y="4442"/>
                      </a:cubicBezTo>
                      <a:cubicBezTo>
                        <a:pt x="18126" y="4442"/>
                        <a:pt x="17976" y="4503"/>
                        <a:pt x="17848" y="4644"/>
                      </a:cubicBezTo>
                      <a:cubicBezTo>
                        <a:pt x="17443" y="5073"/>
                        <a:pt x="17502" y="6073"/>
                        <a:pt x="17705" y="7133"/>
                      </a:cubicBezTo>
                      <a:cubicBezTo>
                        <a:pt x="16217" y="7752"/>
                        <a:pt x="15169" y="9204"/>
                        <a:pt x="15109" y="10895"/>
                      </a:cubicBezTo>
                      <a:cubicBezTo>
                        <a:pt x="14573" y="10764"/>
                        <a:pt x="14014" y="10681"/>
                        <a:pt x="13442" y="10681"/>
                      </a:cubicBezTo>
                      <a:cubicBezTo>
                        <a:pt x="9775" y="10681"/>
                        <a:pt x="6799" y="13657"/>
                        <a:pt x="6799" y="17324"/>
                      </a:cubicBezTo>
                      <a:cubicBezTo>
                        <a:pt x="6799" y="17586"/>
                        <a:pt x="6822" y="17848"/>
                        <a:pt x="6846" y="18098"/>
                      </a:cubicBezTo>
                      <a:cubicBezTo>
                        <a:pt x="3441" y="19325"/>
                        <a:pt x="0" y="22265"/>
                        <a:pt x="0" y="29147"/>
                      </a:cubicBezTo>
                      <a:lnTo>
                        <a:pt x="57769" y="29147"/>
                      </a:lnTo>
                      <a:cubicBezTo>
                        <a:pt x="57769" y="29147"/>
                        <a:pt x="58269" y="20039"/>
                        <a:pt x="50983" y="17813"/>
                      </a:cubicBezTo>
                      <a:cubicBezTo>
                        <a:pt x="51078" y="17301"/>
                        <a:pt x="51126" y="16765"/>
                        <a:pt x="51126" y="16229"/>
                      </a:cubicBezTo>
                      <a:cubicBezTo>
                        <a:pt x="51126" y="11419"/>
                        <a:pt x="47339" y="7514"/>
                        <a:pt x="42589" y="7311"/>
                      </a:cubicBezTo>
                      <a:cubicBezTo>
                        <a:pt x="42767" y="6609"/>
                        <a:pt x="42732" y="5990"/>
                        <a:pt x="42208" y="5728"/>
                      </a:cubicBezTo>
                      <a:cubicBezTo>
                        <a:pt x="42018" y="5630"/>
                        <a:pt x="41832" y="5587"/>
                        <a:pt x="41650" y="5587"/>
                      </a:cubicBezTo>
                      <a:cubicBezTo>
                        <a:pt x="40540" y="5587"/>
                        <a:pt x="39608" y="7184"/>
                        <a:pt x="39291" y="7787"/>
                      </a:cubicBezTo>
                      <a:cubicBezTo>
                        <a:pt x="39267" y="7799"/>
                        <a:pt x="39255" y="7799"/>
                        <a:pt x="39231" y="7811"/>
                      </a:cubicBezTo>
                      <a:cubicBezTo>
                        <a:pt x="39422" y="7037"/>
                        <a:pt x="39958" y="4418"/>
                        <a:pt x="38267" y="4073"/>
                      </a:cubicBezTo>
                      <a:cubicBezTo>
                        <a:pt x="38200" y="4060"/>
                        <a:pt x="38136" y="4054"/>
                        <a:pt x="38072" y="4054"/>
                      </a:cubicBezTo>
                      <a:cubicBezTo>
                        <a:pt x="37477" y="4054"/>
                        <a:pt x="37016" y="4592"/>
                        <a:pt x="36671" y="5335"/>
                      </a:cubicBezTo>
                      <a:cubicBezTo>
                        <a:pt x="35564" y="2227"/>
                        <a:pt x="32600" y="1"/>
                        <a:pt x="29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083;p60">
                  <a:extLst>
                    <a:ext uri="{FF2B5EF4-FFF2-40B4-BE49-F238E27FC236}">
                      <a16:creationId xmlns:a16="http://schemas.microsoft.com/office/drawing/2014/main" id="{45607965-66CF-0B0D-B91E-20903E8D4024}"/>
                    </a:ext>
                  </a:extLst>
                </p:cNvPr>
                <p:cNvSpPr/>
                <p:nvPr/>
              </p:nvSpPr>
              <p:spPr>
                <a:xfrm>
                  <a:off x="6628321" y="2584332"/>
                  <a:ext cx="866609" cy="1629743"/>
                </a:xfrm>
                <a:custGeom>
                  <a:avLst/>
                  <a:gdLst/>
                  <a:ahLst/>
                  <a:cxnLst/>
                  <a:rect l="l" t="t" r="r" b="b"/>
                  <a:pathLst>
                    <a:path w="32219" h="60591" extrusionOk="0">
                      <a:moveTo>
                        <a:pt x="3120" y="0"/>
                      </a:moveTo>
                      <a:cubicBezTo>
                        <a:pt x="1393" y="0"/>
                        <a:pt x="0" y="1393"/>
                        <a:pt x="0" y="3119"/>
                      </a:cubicBezTo>
                      <a:lnTo>
                        <a:pt x="0" y="57471"/>
                      </a:lnTo>
                      <a:cubicBezTo>
                        <a:pt x="0" y="59198"/>
                        <a:pt x="1393" y="60591"/>
                        <a:pt x="3120" y="60591"/>
                      </a:cubicBezTo>
                      <a:lnTo>
                        <a:pt x="29099" y="60591"/>
                      </a:lnTo>
                      <a:cubicBezTo>
                        <a:pt x="30814" y="60591"/>
                        <a:pt x="32219" y="59198"/>
                        <a:pt x="32219" y="57471"/>
                      </a:cubicBezTo>
                      <a:lnTo>
                        <a:pt x="32219" y="3119"/>
                      </a:lnTo>
                      <a:cubicBezTo>
                        <a:pt x="32219" y="1393"/>
                        <a:pt x="30814" y="0"/>
                        <a:pt x="29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084;p60">
                  <a:extLst>
                    <a:ext uri="{FF2B5EF4-FFF2-40B4-BE49-F238E27FC236}">
                      <a16:creationId xmlns:a16="http://schemas.microsoft.com/office/drawing/2014/main" id="{7F69248B-937F-3C41-3A8A-238316BD85AF}"/>
                    </a:ext>
                  </a:extLst>
                </p:cNvPr>
                <p:cNvSpPr/>
                <p:nvPr/>
              </p:nvSpPr>
              <p:spPr>
                <a:xfrm>
                  <a:off x="6544724" y="4017751"/>
                  <a:ext cx="1033803" cy="196324"/>
                </a:xfrm>
                <a:custGeom>
                  <a:avLst/>
                  <a:gdLst/>
                  <a:ahLst/>
                  <a:cxnLst/>
                  <a:rect l="l" t="t" r="r" b="b"/>
                  <a:pathLst>
                    <a:path w="38435" h="7299" extrusionOk="0">
                      <a:moveTo>
                        <a:pt x="1787" y="0"/>
                      </a:moveTo>
                      <a:cubicBezTo>
                        <a:pt x="798" y="0"/>
                        <a:pt x="1" y="798"/>
                        <a:pt x="1" y="1786"/>
                      </a:cubicBezTo>
                      <a:lnTo>
                        <a:pt x="1" y="5513"/>
                      </a:lnTo>
                      <a:cubicBezTo>
                        <a:pt x="1" y="6501"/>
                        <a:pt x="798" y="7299"/>
                        <a:pt x="1787" y="7299"/>
                      </a:cubicBezTo>
                      <a:lnTo>
                        <a:pt x="36636" y="7299"/>
                      </a:lnTo>
                      <a:cubicBezTo>
                        <a:pt x="37625" y="7299"/>
                        <a:pt x="38434" y="6501"/>
                        <a:pt x="38434" y="5513"/>
                      </a:cubicBezTo>
                      <a:lnTo>
                        <a:pt x="38434" y="1786"/>
                      </a:lnTo>
                      <a:cubicBezTo>
                        <a:pt x="38434" y="798"/>
                        <a:pt x="37625" y="0"/>
                        <a:pt x="3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085;p60">
                  <a:extLst>
                    <a:ext uri="{FF2B5EF4-FFF2-40B4-BE49-F238E27FC236}">
                      <a16:creationId xmlns:a16="http://schemas.microsoft.com/office/drawing/2014/main" id="{B822F587-18CE-83B3-8AC1-5AA4CA130DFC}"/>
                    </a:ext>
                  </a:extLst>
                </p:cNvPr>
                <p:cNvSpPr/>
                <p:nvPr/>
              </p:nvSpPr>
              <p:spPr>
                <a:xfrm>
                  <a:off x="6764100"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086;p60">
                  <a:extLst>
                    <a:ext uri="{FF2B5EF4-FFF2-40B4-BE49-F238E27FC236}">
                      <a16:creationId xmlns:a16="http://schemas.microsoft.com/office/drawing/2014/main" id="{B45B7073-25F9-1D7F-C3AB-8FEFF38C4C24}"/>
                    </a:ext>
                  </a:extLst>
                </p:cNvPr>
                <p:cNvSpPr/>
                <p:nvPr/>
              </p:nvSpPr>
              <p:spPr>
                <a:xfrm>
                  <a:off x="6796457" y="3237294"/>
                  <a:ext cx="95136" cy="95136"/>
                </a:xfrm>
                <a:custGeom>
                  <a:avLst/>
                  <a:gdLst/>
                  <a:ahLst/>
                  <a:cxnLst/>
                  <a:rect l="l" t="t" r="r" b="b"/>
                  <a:pathLst>
                    <a:path w="3537" h="3537" extrusionOk="0">
                      <a:moveTo>
                        <a:pt x="1762" y="1"/>
                      </a:moveTo>
                      <a:cubicBezTo>
                        <a:pt x="786" y="1"/>
                        <a:pt x="0" y="799"/>
                        <a:pt x="0" y="1775"/>
                      </a:cubicBezTo>
                      <a:cubicBezTo>
                        <a:pt x="0" y="2739"/>
                        <a:pt x="786" y="3537"/>
                        <a:pt x="1762" y="3537"/>
                      </a:cubicBezTo>
                      <a:cubicBezTo>
                        <a:pt x="2739" y="3537"/>
                        <a:pt x="3536" y="2739"/>
                        <a:pt x="3536" y="1775"/>
                      </a:cubicBezTo>
                      <a:cubicBezTo>
                        <a:pt x="3536"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087;p60">
                  <a:extLst>
                    <a:ext uri="{FF2B5EF4-FFF2-40B4-BE49-F238E27FC236}">
                      <a16:creationId xmlns:a16="http://schemas.microsoft.com/office/drawing/2014/main" id="{E538C2F3-E43D-A43D-0B3B-9E0124D4B526}"/>
                    </a:ext>
                  </a:extLst>
                </p:cNvPr>
                <p:cNvSpPr/>
                <p:nvPr/>
              </p:nvSpPr>
              <p:spPr>
                <a:xfrm>
                  <a:off x="6982507"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088;p60">
                  <a:extLst>
                    <a:ext uri="{FF2B5EF4-FFF2-40B4-BE49-F238E27FC236}">
                      <a16:creationId xmlns:a16="http://schemas.microsoft.com/office/drawing/2014/main" id="{C597B332-992E-D100-82D6-8FCD5D52230A}"/>
                    </a:ext>
                  </a:extLst>
                </p:cNvPr>
                <p:cNvSpPr/>
                <p:nvPr/>
              </p:nvSpPr>
              <p:spPr>
                <a:xfrm>
                  <a:off x="7014865"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089;p60">
                  <a:extLst>
                    <a:ext uri="{FF2B5EF4-FFF2-40B4-BE49-F238E27FC236}">
                      <a16:creationId xmlns:a16="http://schemas.microsoft.com/office/drawing/2014/main" id="{C4A13166-0B38-05CC-AD49-AF4BC8C52452}"/>
                    </a:ext>
                  </a:extLst>
                </p:cNvPr>
                <p:cNvSpPr/>
                <p:nvPr/>
              </p:nvSpPr>
              <p:spPr>
                <a:xfrm>
                  <a:off x="7200914"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090;p60">
                  <a:extLst>
                    <a:ext uri="{FF2B5EF4-FFF2-40B4-BE49-F238E27FC236}">
                      <a16:creationId xmlns:a16="http://schemas.microsoft.com/office/drawing/2014/main" id="{5460AD62-8011-AEF0-0287-176B49A3A349}"/>
                    </a:ext>
                  </a:extLst>
                </p:cNvPr>
                <p:cNvSpPr/>
                <p:nvPr/>
              </p:nvSpPr>
              <p:spPr>
                <a:xfrm>
                  <a:off x="7233272"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091;p60">
                  <a:extLst>
                    <a:ext uri="{FF2B5EF4-FFF2-40B4-BE49-F238E27FC236}">
                      <a16:creationId xmlns:a16="http://schemas.microsoft.com/office/drawing/2014/main" id="{8ADEA5B5-6C35-C00E-0AAE-AD2B8A3316F4}"/>
                    </a:ext>
                  </a:extLst>
                </p:cNvPr>
                <p:cNvSpPr/>
                <p:nvPr/>
              </p:nvSpPr>
              <p:spPr>
                <a:xfrm>
                  <a:off x="6796457" y="3387490"/>
                  <a:ext cx="95136" cy="11243"/>
                </a:xfrm>
                <a:custGeom>
                  <a:avLst/>
                  <a:gdLst/>
                  <a:ahLst/>
                  <a:cxnLst/>
                  <a:rect l="l" t="t" r="r" b="b"/>
                  <a:pathLst>
                    <a:path w="3537" h="418" extrusionOk="0">
                      <a:moveTo>
                        <a:pt x="0" y="1"/>
                      </a:moveTo>
                      <a:lnTo>
                        <a:pt x="0" y="418"/>
                      </a:lnTo>
                      <a:lnTo>
                        <a:pt x="3536" y="418"/>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092;p60">
                  <a:extLst>
                    <a:ext uri="{FF2B5EF4-FFF2-40B4-BE49-F238E27FC236}">
                      <a16:creationId xmlns:a16="http://schemas.microsoft.com/office/drawing/2014/main" id="{3B024AE3-6C6C-BEE4-6ECA-ECFFFBD58296}"/>
                    </a:ext>
                  </a:extLst>
                </p:cNvPr>
                <p:cNvSpPr/>
                <p:nvPr/>
              </p:nvSpPr>
              <p:spPr>
                <a:xfrm>
                  <a:off x="6796457" y="3433941"/>
                  <a:ext cx="95136" cy="11539"/>
                </a:xfrm>
                <a:custGeom>
                  <a:avLst/>
                  <a:gdLst/>
                  <a:ahLst/>
                  <a:cxnLst/>
                  <a:rect l="l" t="t" r="r" b="b"/>
                  <a:pathLst>
                    <a:path w="3537" h="429" extrusionOk="0">
                      <a:moveTo>
                        <a:pt x="0" y="0"/>
                      </a:moveTo>
                      <a:lnTo>
                        <a:pt x="0" y="429"/>
                      </a:lnTo>
                      <a:lnTo>
                        <a:pt x="3536" y="429"/>
                      </a:lnTo>
                      <a:lnTo>
                        <a:pt x="3536"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093;p60">
                  <a:extLst>
                    <a:ext uri="{FF2B5EF4-FFF2-40B4-BE49-F238E27FC236}">
                      <a16:creationId xmlns:a16="http://schemas.microsoft.com/office/drawing/2014/main" id="{9874BB19-5830-4A14-C4BE-4E5B2883679B}"/>
                    </a:ext>
                  </a:extLst>
                </p:cNvPr>
                <p:cNvSpPr/>
                <p:nvPr/>
              </p:nvSpPr>
              <p:spPr>
                <a:xfrm>
                  <a:off x="6796457" y="3480689"/>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094;p60">
                  <a:extLst>
                    <a:ext uri="{FF2B5EF4-FFF2-40B4-BE49-F238E27FC236}">
                      <a16:creationId xmlns:a16="http://schemas.microsoft.com/office/drawing/2014/main" id="{32F068DA-F0A3-441F-B100-8A8664E45613}"/>
                    </a:ext>
                  </a:extLst>
                </p:cNvPr>
                <p:cNvSpPr/>
                <p:nvPr/>
              </p:nvSpPr>
              <p:spPr>
                <a:xfrm>
                  <a:off x="6796457" y="3527437"/>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095;p60">
                  <a:extLst>
                    <a:ext uri="{FF2B5EF4-FFF2-40B4-BE49-F238E27FC236}">
                      <a16:creationId xmlns:a16="http://schemas.microsoft.com/office/drawing/2014/main" id="{09200EE1-EED9-8D55-2039-371C6FB6036C}"/>
                    </a:ext>
                  </a:extLst>
                </p:cNvPr>
                <p:cNvSpPr/>
                <p:nvPr/>
              </p:nvSpPr>
              <p:spPr>
                <a:xfrm>
                  <a:off x="7014865"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096;p60">
                  <a:extLst>
                    <a:ext uri="{FF2B5EF4-FFF2-40B4-BE49-F238E27FC236}">
                      <a16:creationId xmlns:a16="http://schemas.microsoft.com/office/drawing/2014/main" id="{6C0E08F2-DFF9-37B3-13B9-4C7C7E49E241}"/>
                    </a:ext>
                  </a:extLst>
                </p:cNvPr>
                <p:cNvSpPr/>
                <p:nvPr/>
              </p:nvSpPr>
              <p:spPr>
                <a:xfrm>
                  <a:off x="7014865"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097;p60">
                  <a:extLst>
                    <a:ext uri="{FF2B5EF4-FFF2-40B4-BE49-F238E27FC236}">
                      <a16:creationId xmlns:a16="http://schemas.microsoft.com/office/drawing/2014/main" id="{B7149E7D-5B29-3350-0956-FDA7EA2C15BA}"/>
                    </a:ext>
                  </a:extLst>
                </p:cNvPr>
                <p:cNvSpPr/>
                <p:nvPr/>
              </p:nvSpPr>
              <p:spPr>
                <a:xfrm>
                  <a:off x="7014865"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098;p60">
                  <a:extLst>
                    <a:ext uri="{FF2B5EF4-FFF2-40B4-BE49-F238E27FC236}">
                      <a16:creationId xmlns:a16="http://schemas.microsoft.com/office/drawing/2014/main" id="{3EF7BE40-A15B-67E1-4289-F98B89F5A5A1}"/>
                    </a:ext>
                  </a:extLst>
                </p:cNvPr>
                <p:cNvSpPr/>
                <p:nvPr/>
              </p:nvSpPr>
              <p:spPr>
                <a:xfrm>
                  <a:off x="7014865"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099;p60">
                  <a:extLst>
                    <a:ext uri="{FF2B5EF4-FFF2-40B4-BE49-F238E27FC236}">
                      <a16:creationId xmlns:a16="http://schemas.microsoft.com/office/drawing/2014/main" id="{66E4AD93-BDA1-4AA9-8955-ABB5F955C710}"/>
                    </a:ext>
                  </a:extLst>
                </p:cNvPr>
                <p:cNvSpPr/>
                <p:nvPr/>
              </p:nvSpPr>
              <p:spPr>
                <a:xfrm>
                  <a:off x="7233272"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100;p60">
                  <a:extLst>
                    <a:ext uri="{FF2B5EF4-FFF2-40B4-BE49-F238E27FC236}">
                      <a16:creationId xmlns:a16="http://schemas.microsoft.com/office/drawing/2014/main" id="{4CFD4E21-A073-5059-C421-812B85422D2E}"/>
                    </a:ext>
                  </a:extLst>
                </p:cNvPr>
                <p:cNvSpPr/>
                <p:nvPr/>
              </p:nvSpPr>
              <p:spPr>
                <a:xfrm>
                  <a:off x="7233272"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101;p60">
                  <a:extLst>
                    <a:ext uri="{FF2B5EF4-FFF2-40B4-BE49-F238E27FC236}">
                      <a16:creationId xmlns:a16="http://schemas.microsoft.com/office/drawing/2014/main" id="{5B2D3210-3E9A-0860-D662-7793403A28D2}"/>
                    </a:ext>
                  </a:extLst>
                </p:cNvPr>
                <p:cNvSpPr/>
                <p:nvPr/>
              </p:nvSpPr>
              <p:spPr>
                <a:xfrm>
                  <a:off x="7233272"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102;p60">
                  <a:extLst>
                    <a:ext uri="{FF2B5EF4-FFF2-40B4-BE49-F238E27FC236}">
                      <a16:creationId xmlns:a16="http://schemas.microsoft.com/office/drawing/2014/main" id="{948F5D01-1C4B-A87F-D9ED-DFCB4538B4A8}"/>
                    </a:ext>
                  </a:extLst>
                </p:cNvPr>
                <p:cNvSpPr/>
                <p:nvPr/>
              </p:nvSpPr>
              <p:spPr>
                <a:xfrm>
                  <a:off x="7233272"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103;p60">
                  <a:extLst>
                    <a:ext uri="{FF2B5EF4-FFF2-40B4-BE49-F238E27FC236}">
                      <a16:creationId xmlns:a16="http://schemas.microsoft.com/office/drawing/2014/main" id="{174ED0C4-BC83-8AE6-1433-B4292E76B43A}"/>
                    </a:ext>
                  </a:extLst>
                </p:cNvPr>
                <p:cNvSpPr/>
                <p:nvPr/>
              </p:nvSpPr>
              <p:spPr>
                <a:xfrm>
                  <a:off x="6764100" y="2709540"/>
                  <a:ext cx="596639" cy="387189"/>
                </a:xfrm>
                <a:custGeom>
                  <a:avLst/>
                  <a:gdLst/>
                  <a:ahLst/>
                  <a:cxnLst/>
                  <a:rect l="l" t="t" r="r" b="b"/>
                  <a:pathLst>
                    <a:path w="22182" h="14395" extrusionOk="0">
                      <a:moveTo>
                        <a:pt x="1" y="0"/>
                      </a:moveTo>
                      <a:lnTo>
                        <a:pt x="1" y="14395"/>
                      </a:lnTo>
                      <a:lnTo>
                        <a:pt x="22182" y="14395"/>
                      </a:lnTo>
                      <a:lnTo>
                        <a:pt x="22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104;p60">
                  <a:extLst>
                    <a:ext uri="{FF2B5EF4-FFF2-40B4-BE49-F238E27FC236}">
                      <a16:creationId xmlns:a16="http://schemas.microsoft.com/office/drawing/2014/main" id="{A2781DF3-C619-7913-4335-808B80869FB4}"/>
                    </a:ext>
                  </a:extLst>
                </p:cNvPr>
                <p:cNvSpPr/>
                <p:nvPr/>
              </p:nvSpPr>
              <p:spPr>
                <a:xfrm>
                  <a:off x="6764100" y="3712222"/>
                  <a:ext cx="596639" cy="68239"/>
                </a:xfrm>
                <a:custGeom>
                  <a:avLst/>
                  <a:gdLst/>
                  <a:ahLst/>
                  <a:cxnLst/>
                  <a:rect l="l" t="t" r="r" b="b"/>
                  <a:pathLst>
                    <a:path w="22182" h="2537" extrusionOk="0">
                      <a:moveTo>
                        <a:pt x="1" y="1"/>
                      </a:moveTo>
                      <a:lnTo>
                        <a:pt x="1" y="2537"/>
                      </a:lnTo>
                      <a:lnTo>
                        <a:pt x="22182" y="2537"/>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105;p60">
                  <a:extLst>
                    <a:ext uri="{FF2B5EF4-FFF2-40B4-BE49-F238E27FC236}">
                      <a16:creationId xmlns:a16="http://schemas.microsoft.com/office/drawing/2014/main" id="{C9269F6E-1921-EFA7-ACF5-7E8B7D2B8905}"/>
                    </a:ext>
                  </a:extLst>
                </p:cNvPr>
                <p:cNvSpPr/>
                <p:nvPr/>
              </p:nvSpPr>
              <p:spPr>
                <a:xfrm>
                  <a:off x="6764100" y="3824304"/>
                  <a:ext cx="596639" cy="68562"/>
                </a:xfrm>
                <a:custGeom>
                  <a:avLst/>
                  <a:gdLst/>
                  <a:ahLst/>
                  <a:cxnLst/>
                  <a:rect l="l" t="t" r="r" b="b"/>
                  <a:pathLst>
                    <a:path w="22182" h="2549" extrusionOk="0">
                      <a:moveTo>
                        <a:pt x="1" y="1"/>
                      </a:moveTo>
                      <a:lnTo>
                        <a:pt x="1" y="2549"/>
                      </a:lnTo>
                      <a:lnTo>
                        <a:pt x="22182" y="2549"/>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106;p60">
                  <a:extLst>
                    <a:ext uri="{FF2B5EF4-FFF2-40B4-BE49-F238E27FC236}">
                      <a16:creationId xmlns:a16="http://schemas.microsoft.com/office/drawing/2014/main" id="{AD7902E8-69A6-F282-629F-9BAEC1F5E52A}"/>
                    </a:ext>
                  </a:extLst>
                </p:cNvPr>
                <p:cNvSpPr/>
                <p:nvPr/>
              </p:nvSpPr>
              <p:spPr>
                <a:xfrm>
                  <a:off x="6883551" y="2756933"/>
                  <a:ext cx="229973" cy="298185"/>
                </a:xfrm>
                <a:custGeom>
                  <a:avLst/>
                  <a:gdLst/>
                  <a:ahLst/>
                  <a:cxnLst/>
                  <a:rect l="l" t="t" r="r" b="b"/>
                  <a:pathLst>
                    <a:path w="8550" h="11086" extrusionOk="0">
                      <a:moveTo>
                        <a:pt x="2346" y="0"/>
                      </a:moveTo>
                      <a:lnTo>
                        <a:pt x="2346" y="0"/>
                      </a:lnTo>
                      <a:cubicBezTo>
                        <a:pt x="1" y="7906"/>
                        <a:pt x="6537" y="11085"/>
                        <a:pt x="6537" y="11085"/>
                      </a:cubicBezTo>
                      <a:cubicBezTo>
                        <a:pt x="8549" y="4454"/>
                        <a:pt x="2347" y="1"/>
                        <a:pt x="2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107;p60">
                  <a:extLst>
                    <a:ext uri="{FF2B5EF4-FFF2-40B4-BE49-F238E27FC236}">
                      <a16:creationId xmlns:a16="http://schemas.microsoft.com/office/drawing/2014/main" id="{F8AAD6EE-392E-D9CF-0B79-DC8B6B0084D9}"/>
                    </a:ext>
                  </a:extLst>
                </p:cNvPr>
                <p:cNvSpPr/>
                <p:nvPr/>
              </p:nvSpPr>
              <p:spPr>
                <a:xfrm>
                  <a:off x="7014865" y="2804972"/>
                  <a:ext cx="228037" cy="250146"/>
                </a:xfrm>
                <a:custGeom>
                  <a:avLst/>
                  <a:gdLst/>
                  <a:ahLst/>
                  <a:cxnLst/>
                  <a:rect l="l" t="t" r="r" b="b"/>
                  <a:pathLst>
                    <a:path w="8478" h="9300" extrusionOk="0">
                      <a:moveTo>
                        <a:pt x="7334" y="0"/>
                      </a:moveTo>
                      <a:lnTo>
                        <a:pt x="7334" y="0"/>
                      </a:lnTo>
                      <a:cubicBezTo>
                        <a:pt x="0" y="584"/>
                        <a:pt x="1655" y="9299"/>
                        <a:pt x="1655" y="9299"/>
                      </a:cubicBezTo>
                      <a:cubicBezTo>
                        <a:pt x="8477" y="8859"/>
                        <a:pt x="7334" y="1"/>
                        <a:pt x="7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108;p60">
                  <a:extLst>
                    <a:ext uri="{FF2B5EF4-FFF2-40B4-BE49-F238E27FC236}">
                      <a16:creationId xmlns:a16="http://schemas.microsoft.com/office/drawing/2014/main" id="{8BBC497F-A5E1-7668-D993-854F02ECCBCB}"/>
                    </a:ext>
                  </a:extLst>
                </p:cNvPr>
                <p:cNvSpPr/>
                <p:nvPr/>
              </p:nvSpPr>
              <p:spPr>
                <a:xfrm>
                  <a:off x="6946653" y="2756933"/>
                  <a:ext cx="166872" cy="298185"/>
                </a:xfrm>
                <a:custGeom>
                  <a:avLst/>
                  <a:gdLst/>
                  <a:ahLst/>
                  <a:cxnLst/>
                  <a:rect l="l" t="t" r="r" b="b"/>
                  <a:pathLst>
                    <a:path w="6204" h="11086" extrusionOk="0">
                      <a:moveTo>
                        <a:pt x="0" y="0"/>
                      </a:moveTo>
                      <a:cubicBezTo>
                        <a:pt x="0" y="1"/>
                        <a:pt x="2727" y="6299"/>
                        <a:pt x="4191" y="11085"/>
                      </a:cubicBezTo>
                      <a:cubicBezTo>
                        <a:pt x="6203" y="4454"/>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109;p60">
                  <a:extLst>
                    <a:ext uri="{FF2B5EF4-FFF2-40B4-BE49-F238E27FC236}">
                      <a16:creationId xmlns:a16="http://schemas.microsoft.com/office/drawing/2014/main" id="{139CCF10-C29C-68F5-D022-BA45E6E32C66}"/>
                    </a:ext>
                  </a:extLst>
                </p:cNvPr>
                <p:cNvSpPr/>
                <p:nvPr/>
              </p:nvSpPr>
              <p:spPr>
                <a:xfrm>
                  <a:off x="7059380" y="2804972"/>
                  <a:ext cx="183521" cy="250146"/>
                </a:xfrm>
                <a:custGeom>
                  <a:avLst/>
                  <a:gdLst/>
                  <a:ahLst/>
                  <a:cxnLst/>
                  <a:rect l="l" t="t" r="r" b="b"/>
                  <a:pathLst>
                    <a:path w="6823" h="9300" extrusionOk="0">
                      <a:moveTo>
                        <a:pt x="5679" y="0"/>
                      </a:moveTo>
                      <a:lnTo>
                        <a:pt x="5679" y="0"/>
                      </a:lnTo>
                      <a:cubicBezTo>
                        <a:pt x="5679" y="1"/>
                        <a:pt x="2024" y="4406"/>
                        <a:pt x="0" y="9299"/>
                      </a:cubicBezTo>
                      <a:cubicBezTo>
                        <a:pt x="6822" y="8859"/>
                        <a:pt x="5679" y="1"/>
                        <a:pt x="5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110;p60">
                <a:extLst>
                  <a:ext uri="{FF2B5EF4-FFF2-40B4-BE49-F238E27FC236}">
                    <a16:creationId xmlns:a16="http://schemas.microsoft.com/office/drawing/2014/main" id="{F901E76C-E5B0-FDC6-C692-F2471C131DD1}"/>
                  </a:ext>
                </a:extLst>
              </p:cNvPr>
              <p:cNvGrpSpPr/>
              <p:nvPr/>
            </p:nvGrpSpPr>
            <p:grpSpPr>
              <a:xfrm>
                <a:off x="4265220" y="1801966"/>
                <a:ext cx="4234657" cy="2798653"/>
                <a:chOff x="4265220" y="1801966"/>
                <a:chExt cx="4234657" cy="2798653"/>
              </a:xfrm>
            </p:grpSpPr>
            <p:sp>
              <p:nvSpPr>
                <p:cNvPr id="1349" name="Google Shape;1111;p60">
                  <a:extLst>
                    <a:ext uri="{FF2B5EF4-FFF2-40B4-BE49-F238E27FC236}">
                      <a16:creationId xmlns:a16="http://schemas.microsoft.com/office/drawing/2014/main" id="{B8B7665A-B2E4-8788-2EEC-3D79937D8263}"/>
                    </a:ext>
                  </a:extLst>
                </p:cNvPr>
                <p:cNvSpPr/>
                <p:nvPr/>
              </p:nvSpPr>
              <p:spPr>
                <a:xfrm>
                  <a:off x="5204182"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112;p60">
                  <a:extLst>
                    <a:ext uri="{FF2B5EF4-FFF2-40B4-BE49-F238E27FC236}">
                      <a16:creationId xmlns:a16="http://schemas.microsoft.com/office/drawing/2014/main" id="{EE536568-7B54-6650-0988-C65D56A86B39}"/>
                    </a:ext>
                  </a:extLst>
                </p:cNvPr>
                <p:cNvSpPr/>
                <p:nvPr/>
              </p:nvSpPr>
              <p:spPr>
                <a:xfrm>
                  <a:off x="5248375"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113;p60">
                  <a:extLst>
                    <a:ext uri="{FF2B5EF4-FFF2-40B4-BE49-F238E27FC236}">
                      <a16:creationId xmlns:a16="http://schemas.microsoft.com/office/drawing/2014/main" id="{650B23DE-D605-45C9-E272-3985A6D0B6AA}"/>
                    </a:ext>
                  </a:extLst>
                </p:cNvPr>
                <p:cNvSpPr/>
                <p:nvPr/>
              </p:nvSpPr>
              <p:spPr>
                <a:xfrm>
                  <a:off x="5599360" y="2139825"/>
                  <a:ext cx="88412" cy="1330323"/>
                </a:xfrm>
                <a:custGeom>
                  <a:avLst/>
                  <a:gdLst/>
                  <a:ahLst/>
                  <a:cxnLst/>
                  <a:rect l="l" t="t" r="r" b="b"/>
                  <a:pathLst>
                    <a:path w="3287" h="49459" extrusionOk="0">
                      <a:moveTo>
                        <a:pt x="1" y="0"/>
                      </a:moveTo>
                      <a:lnTo>
                        <a:pt x="1" y="49459"/>
                      </a:lnTo>
                      <a:lnTo>
                        <a:pt x="3287" y="49459"/>
                      </a:lnTo>
                      <a:lnTo>
                        <a:pt x="3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114;p60">
                  <a:extLst>
                    <a:ext uri="{FF2B5EF4-FFF2-40B4-BE49-F238E27FC236}">
                      <a16:creationId xmlns:a16="http://schemas.microsoft.com/office/drawing/2014/main" id="{B180670E-BEC7-D67A-61BD-0DFF83E498F9}"/>
                    </a:ext>
                  </a:extLst>
                </p:cNvPr>
                <p:cNvSpPr/>
                <p:nvPr/>
              </p:nvSpPr>
              <p:spPr>
                <a:xfrm>
                  <a:off x="5643552" y="2139825"/>
                  <a:ext cx="44219" cy="1330323"/>
                </a:xfrm>
                <a:custGeom>
                  <a:avLst/>
                  <a:gdLst/>
                  <a:ahLst/>
                  <a:cxnLst/>
                  <a:rect l="l" t="t" r="r" b="b"/>
                  <a:pathLst>
                    <a:path w="1644" h="49459" extrusionOk="0">
                      <a:moveTo>
                        <a:pt x="1" y="0"/>
                      </a:moveTo>
                      <a:lnTo>
                        <a:pt x="1" y="49459"/>
                      </a:lnTo>
                      <a:lnTo>
                        <a:pt x="1644" y="49459"/>
                      </a:lnTo>
                      <a:lnTo>
                        <a:pt x="1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115;p60">
                  <a:extLst>
                    <a:ext uri="{FF2B5EF4-FFF2-40B4-BE49-F238E27FC236}">
                      <a16:creationId xmlns:a16="http://schemas.microsoft.com/office/drawing/2014/main" id="{C7FAC222-8D03-9D68-96FF-8302E3290B65}"/>
                    </a:ext>
                  </a:extLst>
                </p:cNvPr>
                <p:cNvSpPr/>
                <p:nvPr/>
              </p:nvSpPr>
              <p:spPr>
                <a:xfrm>
                  <a:off x="5733228"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116;p60">
                  <a:extLst>
                    <a:ext uri="{FF2B5EF4-FFF2-40B4-BE49-F238E27FC236}">
                      <a16:creationId xmlns:a16="http://schemas.microsoft.com/office/drawing/2014/main" id="{136353D3-A301-5BF7-AC7B-EE883AA1C78A}"/>
                    </a:ext>
                  </a:extLst>
                </p:cNvPr>
                <p:cNvSpPr/>
                <p:nvPr/>
              </p:nvSpPr>
              <p:spPr>
                <a:xfrm>
                  <a:off x="5777421"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117;p60">
                  <a:extLst>
                    <a:ext uri="{FF2B5EF4-FFF2-40B4-BE49-F238E27FC236}">
                      <a16:creationId xmlns:a16="http://schemas.microsoft.com/office/drawing/2014/main" id="{C56B65F2-BCAF-10B1-076F-F65E58626AB6}"/>
                    </a:ext>
                  </a:extLst>
                </p:cNvPr>
                <p:cNvSpPr/>
                <p:nvPr/>
              </p:nvSpPr>
              <p:spPr>
                <a:xfrm>
                  <a:off x="4792329" y="2367512"/>
                  <a:ext cx="880086" cy="778871"/>
                </a:xfrm>
                <a:custGeom>
                  <a:avLst/>
                  <a:gdLst/>
                  <a:ahLst/>
                  <a:cxnLst/>
                  <a:rect l="l" t="t" r="r" b="b"/>
                  <a:pathLst>
                    <a:path w="32720" h="28957" extrusionOk="0">
                      <a:moveTo>
                        <a:pt x="12633" y="1"/>
                      </a:moveTo>
                      <a:cubicBezTo>
                        <a:pt x="11776" y="1"/>
                        <a:pt x="11014" y="512"/>
                        <a:pt x="10693" y="1298"/>
                      </a:cubicBezTo>
                      <a:lnTo>
                        <a:pt x="560" y="26075"/>
                      </a:lnTo>
                      <a:cubicBezTo>
                        <a:pt x="1" y="27444"/>
                        <a:pt x="1013" y="28956"/>
                        <a:pt x="2489" y="28956"/>
                      </a:cubicBezTo>
                      <a:lnTo>
                        <a:pt x="20087" y="28956"/>
                      </a:lnTo>
                      <a:cubicBezTo>
                        <a:pt x="20932" y="28956"/>
                        <a:pt x="21706" y="28444"/>
                        <a:pt x="22027" y="27659"/>
                      </a:cubicBezTo>
                      <a:lnTo>
                        <a:pt x="32160" y="2882"/>
                      </a:lnTo>
                      <a:cubicBezTo>
                        <a:pt x="32719" y="1513"/>
                        <a:pt x="31707" y="1"/>
                        <a:pt x="30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118;p60">
                  <a:extLst>
                    <a:ext uri="{FF2B5EF4-FFF2-40B4-BE49-F238E27FC236}">
                      <a16:creationId xmlns:a16="http://schemas.microsoft.com/office/drawing/2014/main" id="{9D3497F7-9FBF-20DD-2B98-9A8BD8E63E72}"/>
                    </a:ext>
                  </a:extLst>
                </p:cNvPr>
                <p:cNvSpPr/>
                <p:nvPr/>
              </p:nvSpPr>
              <p:spPr>
                <a:xfrm>
                  <a:off x="5482463" y="2367512"/>
                  <a:ext cx="680883" cy="778871"/>
                </a:xfrm>
                <a:custGeom>
                  <a:avLst/>
                  <a:gdLst/>
                  <a:ahLst/>
                  <a:cxnLst/>
                  <a:rect l="l" t="t" r="r" b="b"/>
                  <a:pathLst>
                    <a:path w="25314" h="28957" extrusionOk="0">
                      <a:moveTo>
                        <a:pt x="12478" y="1"/>
                      </a:moveTo>
                      <a:cubicBezTo>
                        <a:pt x="11800" y="1"/>
                        <a:pt x="11181" y="417"/>
                        <a:pt x="10919" y="1048"/>
                      </a:cubicBezTo>
                      <a:lnTo>
                        <a:pt x="453" y="26635"/>
                      </a:lnTo>
                      <a:cubicBezTo>
                        <a:pt x="1" y="27742"/>
                        <a:pt x="822" y="28956"/>
                        <a:pt x="2013" y="28956"/>
                      </a:cubicBezTo>
                      <a:lnTo>
                        <a:pt x="12848" y="28956"/>
                      </a:lnTo>
                      <a:cubicBezTo>
                        <a:pt x="13526" y="28956"/>
                        <a:pt x="14133" y="28540"/>
                        <a:pt x="14395" y="27909"/>
                      </a:cubicBezTo>
                      <a:lnTo>
                        <a:pt x="24861" y="2322"/>
                      </a:lnTo>
                      <a:cubicBezTo>
                        <a:pt x="25313" y="1215"/>
                        <a:pt x="24504" y="1"/>
                        <a:pt x="23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119;p60">
                  <a:extLst>
                    <a:ext uri="{FF2B5EF4-FFF2-40B4-BE49-F238E27FC236}">
                      <a16:creationId xmlns:a16="http://schemas.microsoft.com/office/drawing/2014/main" id="{955A6F9D-3247-3B7D-4C00-7131EBD55310}"/>
                    </a:ext>
                  </a:extLst>
                </p:cNvPr>
                <p:cNvSpPr/>
                <p:nvPr/>
              </p:nvSpPr>
              <p:spPr>
                <a:xfrm>
                  <a:off x="5145250" y="1847423"/>
                  <a:ext cx="1264048" cy="445826"/>
                </a:xfrm>
                <a:custGeom>
                  <a:avLst/>
                  <a:gdLst/>
                  <a:ahLst/>
                  <a:cxnLst/>
                  <a:rect l="l" t="t" r="r" b="b"/>
                  <a:pathLst>
                    <a:path w="46995" h="16575" extrusionOk="0">
                      <a:moveTo>
                        <a:pt x="8109" y="1"/>
                      </a:moveTo>
                      <a:cubicBezTo>
                        <a:pt x="7811" y="1"/>
                        <a:pt x="7525" y="179"/>
                        <a:pt x="7394" y="453"/>
                      </a:cubicBezTo>
                      <a:lnTo>
                        <a:pt x="250" y="15443"/>
                      </a:lnTo>
                      <a:cubicBezTo>
                        <a:pt x="0" y="15967"/>
                        <a:pt x="393" y="16574"/>
                        <a:pt x="965" y="16574"/>
                      </a:cubicBezTo>
                      <a:lnTo>
                        <a:pt x="38886" y="16574"/>
                      </a:lnTo>
                      <a:cubicBezTo>
                        <a:pt x="39196" y="16574"/>
                        <a:pt x="39470" y="16408"/>
                        <a:pt x="39601" y="16122"/>
                      </a:cubicBezTo>
                      <a:lnTo>
                        <a:pt x="46744" y="1132"/>
                      </a:lnTo>
                      <a:cubicBezTo>
                        <a:pt x="46994" y="608"/>
                        <a:pt x="46613" y="1"/>
                        <a:pt x="460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120;p60">
                  <a:extLst>
                    <a:ext uri="{FF2B5EF4-FFF2-40B4-BE49-F238E27FC236}">
                      <a16:creationId xmlns:a16="http://schemas.microsoft.com/office/drawing/2014/main" id="{511758CE-C522-0EDE-FDD0-7FB39E36C957}"/>
                    </a:ext>
                  </a:extLst>
                </p:cNvPr>
                <p:cNvSpPr/>
                <p:nvPr/>
              </p:nvSpPr>
              <p:spPr>
                <a:xfrm>
                  <a:off x="4769600" y="2322028"/>
                  <a:ext cx="880059" cy="778548"/>
                </a:xfrm>
                <a:custGeom>
                  <a:avLst/>
                  <a:gdLst/>
                  <a:ahLst/>
                  <a:cxnLst/>
                  <a:rect l="l" t="t" r="r" b="b"/>
                  <a:pathLst>
                    <a:path w="32719" h="28945" extrusionOk="0">
                      <a:moveTo>
                        <a:pt x="12633" y="1"/>
                      </a:moveTo>
                      <a:cubicBezTo>
                        <a:pt x="11776" y="1"/>
                        <a:pt x="11014" y="513"/>
                        <a:pt x="10692" y="1299"/>
                      </a:cubicBezTo>
                      <a:lnTo>
                        <a:pt x="560" y="26075"/>
                      </a:lnTo>
                      <a:cubicBezTo>
                        <a:pt x="0" y="27445"/>
                        <a:pt x="1012" y="28945"/>
                        <a:pt x="2489" y="28945"/>
                      </a:cubicBezTo>
                      <a:lnTo>
                        <a:pt x="20086" y="28945"/>
                      </a:lnTo>
                      <a:cubicBezTo>
                        <a:pt x="20932" y="28945"/>
                        <a:pt x="21694" y="28433"/>
                        <a:pt x="22015" y="27647"/>
                      </a:cubicBezTo>
                      <a:lnTo>
                        <a:pt x="32159" y="2882"/>
                      </a:lnTo>
                      <a:cubicBezTo>
                        <a:pt x="32719" y="1501"/>
                        <a:pt x="31707" y="1"/>
                        <a:pt x="30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121;p60">
                  <a:extLst>
                    <a:ext uri="{FF2B5EF4-FFF2-40B4-BE49-F238E27FC236}">
                      <a16:creationId xmlns:a16="http://schemas.microsoft.com/office/drawing/2014/main" id="{47B204E3-8B11-3BC6-B165-6C6712D4CD02}"/>
                    </a:ext>
                  </a:extLst>
                </p:cNvPr>
                <p:cNvSpPr/>
                <p:nvPr/>
              </p:nvSpPr>
              <p:spPr>
                <a:xfrm>
                  <a:off x="4837812" y="2379051"/>
                  <a:ext cx="743312" cy="664530"/>
                </a:xfrm>
                <a:custGeom>
                  <a:avLst/>
                  <a:gdLst/>
                  <a:ahLst/>
                  <a:cxnLst/>
                  <a:rect l="l" t="t" r="r" b="b"/>
                  <a:pathLst>
                    <a:path w="27635" h="24706" extrusionOk="0">
                      <a:moveTo>
                        <a:pt x="10109" y="0"/>
                      </a:moveTo>
                      <a:lnTo>
                        <a:pt x="0" y="24706"/>
                      </a:lnTo>
                      <a:lnTo>
                        <a:pt x="17526" y="24706"/>
                      </a:lnTo>
                      <a:lnTo>
                        <a:pt x="27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122;p60">
                  <a:extLst>
                    <a:ext uri="{FF2B5EF4-FFF2-40B4-BE49-F238E27FC236}">
                      <a16:creationId xmlns:a16="http://schemas.microsoft.com/office/drawing/2014/main" id="{19C1CDC7-73F6-FBAA-C5A6-C20541024744}"/>
                    </a:ext>
                  </a:extLst>
                </p:cNvPr>
                <p:cNvSpPr/>
                <p:nvPr/>
              </p:nvSpPr>
              <p:spPr>
                <a:xfrm>
                  <a:off x="5464846" y="2322028"/>
                  <a:ext cx="680883" cy="778548"/>
                </a:xfrm>
                <a:custGeom>
                  <a:avLst/>
                  <a:gdLst/>
                  <a:ahLst/>
                  <a:cxnLst/>
                  <a:rect l="l" t="t" r="r" b="b"/>
                  <a:pathLst>
                    <a:path w="25314" h="28945" extrusionOk="0">
                      <a:moveTo>
                        <a:pt x="12467" y="1"/>
                      </a:moveTo>
                      <a:cubicBezTo>
                        <a:pt x="11788" y="1"/>
                        <a:pt x="11181" y="418"/>
                        <a:pt x="10919" y="1049"/>
                      </a:cubicBezTo>
                      <a:lnTo>
                        <a:pt x="453" y="26635"/>
                      </a:lnTo>
                      <a:cubicBezTo>
                        <a:pt x="1" y="27742"/>
                        <a:pt x="811" y="28945"/>
                        <a:pt x="2001" y="28945"/>
                      </a:cubicBezTo>
                      <a:lnTo>
                        <a:pt x="12836" y="28945"/>
                      </a:lnTo>
                      <a:cubicBezTo>
                        <a:pt x="13514" y="28945"/>
                        <a:pt x="14134" y="28540"/>
                        <a:pt x="14396" y="27909"/>
                      </a:cubicBezTo>
                      <a:lnTo>
                        <a:pt x="24861" y="2323"/>
                      </a:lnTo>
                      <a:cubicBezTo>
                        <a:pt x="25314" y="1215"/>
                        <a:pt x="24504" y="1"/>
                        <a:pt x="2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123;p60">
                  <a:extLst>
                    <a:ext uri="{FF2B5EF4-FFF2-40B4-BE49-F238E27FC236}">
                      <a16:creationId xmlns:a16="http://schemas.microsoft.com/office/drawing/2014/main" id="{033397F9-A654-4675-808C-492F34AA3431}"/>
                    </a:ext>
                  </a:extLst>
                </p:cNvPr>
                <p:cNvSpPr/>
                <p:nvPr/>
              </p:nvSpPr>
              <p:spPr>
                <a:xfrm>
                  <a:off x="5536258" y="2379051"/>
                  <a:ext cx="537735" cy="664530"/>
                </a:xfrm>
                <a:custGeom>
                  <a:avLst/>
                  <a:gdLst/>
                  <a:ahLst/>
                  <a:cxnLst/>
                  <a:rect l="l" t="t" r="r" b="b"/>
                  <a:pathLst>
                    <a:path w="19992" h="24706" extrusionOk="0">
                      <a:moveTo>
                        <a:pt x="10109" y="0"/>
                      </a:moveTo>
                      <a:lnTo>
                        <a:pt x="1" y="24706"/>
                      </a:lnTo>
                      <a:lnTo>
                        <a:pt x="9883" y="24706"/>
                      </a:lnTo>
                      <a:lnTo>
                        <a:pt x="19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124;p60">
                  <a:extLst>
                    <a:ext uri="{FF2B5EF4-FFF2-40B4-BE49-F238E27FC236}">
                      <a16:creationId xmlns:a16="http://schemas.microsoft.com/office/drawing/2014/main" id="{8C97B5CE-0B88-989A-D099-7B307DE3DDD4}"/>
                    </a:ext>
                  </a:extLst>
                </p:cNvPr>
                <p:cNvSpPr/>
                <p:nvPr/>
              </p:nvSpPr>
              <p:spPr>
                <a:xfrm>
                  <a:off x="5121876" y="1801966"/>
                  <a:ext cx="1263725" cy="445799"/>
                </a:xfrm>
                <a:custGeom>
                  <a:avLst/>
                  <a:gdLst/>
                  <a:ahLst/>
                  <a:cxnLst/>
                  <a:rect l="l" t="t" r="r" b="b"/>
                  <a:pathLst>
                    <a:path w="46983" h="16574" extrusionOk="0">
                      <a:moveTo>
                        <a:pt x="8097" y="0"/>
                      </a:moveTo>
                      <a:cubicBezTo>
                        <a:pt x="7799" y="0"/>
                        <a:pt x="7525" y="167"/>
                        <a:pt x="7382" y="441"/>
                      </a:cubicBezTo>
                      <a:lnTo>
                        <a:pt x="250" y="15442"/>
                      </a:lnTo>
                      <a:cubicBezTo>
                        <a:pt x="0" y="15966"/>
                        <a:pt x="381" y="16574"/>
                        <a:pt x="965" y="16574"/>
                      </a:cubicBezTo>
                      <a:lnTo>
                        <a:pt x="38874" y="16574"/>
                      </a:lnTo>
                      <a:cubicBezTo>
                        <a:pt x="39184" y="16574"/>
                        <a:pt x="39458" y="16395"/>
                        <a:pt x="39589" y="16121"/>
                      </a:cubicBezTo>
                      <a:lnTo>
                        <a:pt x="46732" y="1119"/>
                      </a:lnTo>
                      <a:cubicBezTo>
                        <a:pt x="46982" y="595"/>
                        <a:pt x="46601" y="0"/>
                        <a:pt x="4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125;p60">
                  <a:extLst>
                    <a:ext uri="{FF2B5EF4-FFF2-40B4-BE49-F238E27FC236}">
                      <a16:creationId xmlns:a16="http://schemas.microsoft.com/office/drawing/2014/main" id="{E3FD56E7-2373-F51B-2653-D116BE654F2A}"/>
                    </a:ext>
                  </a:extLst>
                </p:cNvPr>
                <p:cNvSpPr/>
                <p:nvPr/>
              </p:nvSpPr>
              <p:spPr>
                <a:xfrm>
                  <a:off x="5204182" y="1858639"/>
                  <a:ext cx="1099113" cy="332130"/>
                </a:xfrm>
                <a:custGeom>
                  <a:avLst/>
                  <a:gdLst/>
                  <a:ahLst/>
                  <a:cxnLst/>
                  <a:rect l="l" t="t" r="r" b="b"/>
                  <a:pathLst>
                    <a:path w="40863" h="12348" extrusionOk="0">
                      <a:moveTo>
                        <a:pt x="5882" y="1"/>
                      </a:moveTo>
                      <a:lnTo>
                        <a:pt x="0" y="12347"/>
                      </a:lnTo>
                      <a:lnTo>
                        <a:pt x="34981" y="12347"/>
                      </a:lnTo>
                      <a:lnTo>
                        <a:pt x="408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126;p60">
                  <a:extLst>
                    <a:ext uri="{FF2B5EF4-FFF2-40B4-BE49-F238E27FC236}">
                      <a16:creationId xmlns:a16="http://schemas.microsoft.com/office/drawing/2014/main" id="{BE0F3B00-6ADE-3A33-31C8-9F753A61DF54}"/>
                    </a:ext>
                  </a:extLst>
                </p:cNvPr>
                <p:cNvSpPr/>
                <p:nvPr/>
              </p:nvSpPr>
              <p:spPr>
                <a:xfrm>
                  <a:off x="4903792" y="2329075"/>
                  <a:ext cx="648848" cy="771824"/>
                </a:xfrm>
                <a:custGeom>
                  <a:avLst/>
                  <a:gdLst/>
                  <a:ahLst/>
                  <a:cxnLst/>
                  <a:rect l="l" t="t" r="r" b="b"/>
                  <a:pathLst>
                    <a:path w="24123" h="28695" extrusionOk="0">
                      <a:moveTo>
                        <a:pt x="16990" y="6942"/>
                      </a:moveTo>
                      <a:lnTo>
                        <a:pt x="14597" y="12871"/>
                      </a:lnTo>
                      <a:lnTo>
                        <a:pt x="8858" y="12871"/>
                      </a:lnTo>
                      <a:lnTo>
                        <a:pt x="11252" y="6942"/>
                      </a:lnTo>
                      <a:close/>
                      <a:moveTo>
                        <a:pt x="14252" y="13717"/>
                      </a:moveTo>
                      <a:lnTo>
                        <a:pt x="12085" y="19086"/>
                      </a:lnTo>
                      <a:lnTo>
                        <a:pt x="6358" y="19086"/>
                      </a:lnTo>
                      <a:lnTo>
                        <a:pt x="8513" y="13717"/>
                      </a:lnTo>
                      <a:close/>
                      <a:moveTo>
                        <a:pt x="13145" y="1"/>
                      </a:moveTo>
                      <a:lnTo>
                        <a:pt x="10680" y="6097"/>
                      </a:lnTo>
                      <a:lnTo>
                        <a:pt x="4977" y="6097"/>
                      </a:lnTo>
                      <a:lnTo>
                        <a:pt x="4977" y="6942"/>
                      </a:lnTo>
                      <a:lnTo>
                        <a:pt x="10335" y="6942"/>
                      </a:lnTo>
                      <a:lnTo>
                        <a:pt x="7942" y="12871"/>
                      </a:lnTo>
                      <a:lnTo>
                        <a:pt x="1929" y="12871"/>
                      </a:lnTo>
                      <a:lnTo>
                        <a:pt x="1929" y="13717"/>
                      </a:lnTo>
                      <a:lnTo>
                        <a:pt x="7608" y="13717"/>
                      </a:lnTo>
                      <a:lnTo>
                        <a:pt x="5441" y="19086"/>
                      </a:lnTo>
                      <a:lnTo>
                        <a:pt x="0" y="19086"/>
                      </a:lnTo>
                      <a:lnTo>
                        <a:pt x="0" y="19932"/>
                      </a:lnTo>
                      <a:lnTo>
                        <a:pt x="5096" y="19932"/>
                      </a:lnTo>
                      <a:lnTo>
                        <a:pt x="1691" y="28373"/>
                      </a:lnTo>
                      <a:lnTo>
                        <a:pt x="2477" y="28695"/>
                      </a:lnTo>
                      <a:lnTo>
                        <a:pt x="6013" y="19932"/>
                      </a:lnTo>
                      <a:lnTo>
                        <a:pt x="11752" y="19932"/>
                      </a:lnTo>
                      <a:lnTo>
                        <a:pt x="8335" y="28373"/>
                      </a:lnTo>
                      <a:lnTo>
                        <a:pt x="9120" y="28695"/>
                      </a:lnTo>
                      <a:lnTo>
                        <a:pt x="12656" y="19932"/>
                      </a:lnTo>
                      <a:lnTo>
                        <a:pt x="19395" y="19932"/>
                      </a:lnTo>
                      <a:lnTo>
                        <a:pt x="19395" y="19086"/>
                      </a:lnTo>
                      <a:lnTo>
                        <a:pt x="13002" y="19086"/>
                      </a:lnTo>
                      <a:lnTo>
                        <a:pt x="15169" y="13717"/>
                      </a:lnTo>
                      <a:lnTo>
                        <a:pt x="21515" y="13717"/>
                      </a:lnTo>
                      <a:lnTo>
                        <a:pt x="21515" y="12871"/>
                      </a:lnTo>
                      <a:lnTo>
                        <a:pt x="15514" y="12871"/>
                      </a:lnTo>
                      <a:lnTo>
                        <a:pt x="17907" y="6942"/>
                      </a:lnTo>
                      <a:lnTo>
                        <a:pt x="24122" y="6942"/>
                      </a:lnTo>
                      <a:lnTo>
                        <a:pt x="24122" y="6097"/>
                      </a:lnTo>
                      <a:lnTo>
                        <a:pt x="18241" y="6097"/>
                      </a:lnTo>
                      <a:lnTo>
                        <a:pt x="20574" y="322"/>
                      </a:lnTo>
                      <a:lnTo>
                        <a:pt x="19788" y="1"/>
                      </a:lnTo>
                      <a:lnTo>
                        <a:pt x="17324" y="6097"/>
                      </a:lnTo>
                      <a:lnTo>
                        <a:pt x="11597" y="6097"/>
                      </a:lnTo>
                      <a:lnTo>
                        <a:pt x="13930" y="322"/>
                      </a:lnTo>
                      <a:lnTo>
                        <a:pt x="13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127;p60">
                  <a:extLst>
                    <a:ext uri="{FF2B5EF4-FFF2-40B4-BE49-F238E27FC236}">
                      <a16:creationId xmlns:a16="http://schemas.microsoft.com/office/drawing/2014/main" id="{1D17684D-3A88-CDCF-DAED-5DA940684528}"/>
                    </a:ext>
                  </a:extLst>
                </p:cNvPr>
                <p:cNvSpPr/>
                <p:nvPr/>
              </p:nvSpPr>
              <p:spPr>
                <a:xfrm>
                  <a:off x="5581096" y="2329075"/>
                  <a:ext cx="490019" cy="771824"/>
                </a:xfrm>
                <a:custGeom>
                  <a:avLst/>
                  <a:gdLst/>
                  <a:ahLst/>
                  <a:cxnLst/>
                  <a:rect l="l" t="t" r="r" b="b"/>
                  <a:pathLst>
                    <a:path w="18218" h="28695" extrusionOk="0">
                      <a:moveTo>
                        <a:pt x="13312" y="1"/>
                      </a:moveTo>
                      <a:lnTo>
                        <a:pt x="10847" y="6097"/>
                      </a:lnTo>
                      <a:lnTo>
                        <a:pt x="5644" y="6097"/>
                      </a:lnTo>
                      <a:lnTo>
                        <a:pt x="5644" y="6942"/>
                      </a:lnTo>
                      <a:lnTo>
                        <a:pt x="10514" y="6942"/>
                      </a:lnTo>
                      <a:lnTo>
                        <a:pt x="8121" y="12871"/>
                      </a:lnTo>
                      <a:lnTo>
                        <a:pt x="3156" y="12871"/>
                      </a:lnTo>
                      <a:lnTo>
                        <a:pt x="3156" y="13717"/>
                      </a:lnTo>
                      <a:lnTo>
                        <a:pt x="7776" y="13717"/>
                      </a:lnTo>
                      <a:lnTo>
                        <a:pt x="5382" y="19646"/>
                      </a:lnTo>
                      <a:lnTo>
                        <a:pt x="1" y="19646"/>
                      </a:lnTo>
                      <a:lnTo>
                        <a:pt x="1" y="20503"/>
                      </a:lnTo>
                      <a:lnTo>
                        <a:pt x="5037" y="20503"/>
                      </a:lnTo>
                      <a:lnTo>
                        <a:pt x="1858" y="28373"/>
                      </a:lnTo>
                      <a:lnTo>
                        <a:pt x="2644" y="28695"/>
                      </a:lnTo>
                      <a:lnTo>
                        <a:pt x="5954" y="20503"/>
                      </a:lnTo>
                      <a:lnTo>
                        <a:pt x="11931" y="20503"/>
                      </a:lnTo>
                      <a:lnTo>
                        <a:pt x="11931" y="19646"/>
                      </a:lnTo>
                      <a:lnTo>
                        <a:pt x="6299" y="19646"/>
                      </a:lnTo>
                      <a:lnTo>
                        <a:pt x="8692" y="13717"/>
                      </a:lnTo>
                      <a:lnTo>
                        <a:pt x="15455" y="13717"/>
                      </a:lnTo>
                      <a:lnTo>
                        <a:pt x="15455" y="12871"/>
                      </a:lnTo>
                      <a:lnTo>
                        <a:pt x="9026" y="12871"/>
                      </a:lnTo>
                      <a:lnTo>
                        <a:pt x="11419" y="6942"/>
                      </a:lnTo>
                      <a:lnTo>
                        <a:pt x="18217" y="6942"/>
                      </a:lnTo>
                      <a:lnTo>
                        <a:pt x="18217" y="6097"/>
                      </a:lnTo>
                      <a:lnTo>
                        <a:pt x="11764" y="6097"/>
                      </a:lnTo>
                      <a:lnTo>
                        <a:pt x="14098" y="322"/>
                      </a:lnTo>
                      <a:lnTo>
                        <a:pt x="13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128;p60">
                  <a:extLst>
                    <a:ext uri="{FF2B5EF4-FFF2-40B4-BE49-F238E27FC236}">
                      <a16:creationId xmlns:a16="http://schemas.microsoft.com/office/drawing/2014/main" id="{92503B84-846A-A336-0FAE-E687677A13CC}"/>
                    </a:ext>
                  </a:extLst>
                </p:cNvPr>
                <p:cNvSpPr/>
                <p:nvPr/>
              </p:nvSpPr>
              <p:spPr>
                <a:xfrm>
                  <a:off x="5223064" y="1831096"/>
                  <a:ext cx="1077675" cy="398729"/>
                </a:xfrm>
                <a:custGeom>
                  <a:avLst/>
                  <a:gdLst/>
                  <a:ahLst/>
                  <a:cxnLst/>
                  <a:rect l="l" t="t" r="r" b="b"/>
                  <a:pathLst>
                    <a:path w="40066" h="14824" extrusionOk="0">
                      <a:moveTo>
                        <a:pt x="13836" y="5120"/>
                      </a:moveTo>
                      <a:lnTo>
                        <a:pt x="12086" y="8799"/>
                      </a:lnTo>
                      <a:lnTo>
                        <a:pt x="6966" y="8799"/>
                      </a:lnTo>
                      <a:lnTo>
                        <a:pt x="8716" y="5120"/>
                      </a:lnTo>
                      <a:close/>
                      <a:moveTo>
                        <a:pt x="19884" y="5120"/>
                      </a:moveTo>
                      <a:lnTo>
                        <a:pt x="18146" y="8799"/>
                      </a:lnTo>
                      <a:lnTo>
                        <a:pt x="13026" y="8799"/>
                      </a:lnTo>
                      <a:lnTo>
                        <a:pt x="14776" y="5120"/>
                      </a:lnTo>
                      <a:close/>
                      <a:moveTo>
                        <a:pt x="25944" y="5120"/>
                      </a:moveTo>
                      <a:lnTo>
                        <a:pt x="24194" y="8799"/>
                      </a:lnTo>
                      <a:lnTo>
                        <a:pt x="19074" y="8799"/>
                      </a:lnTo>
                      <a:lnTo>
                        <a:pt x="20825" y="5120"/>
                      </a:lnTo>
                      <a:close/>
                      <a:moveTo>
                        <a:pt x="32005" y="5120"/>
                      </a:moveTo>
                      <a:lnTo>
                        <a:pt x="30254" y="8799"/>
                      </a:lnTo>
                      <a:lnTo>
                        <a:pt x="25135" y="8799"/>
                      </a:lnTo>
                      <a:lnTo>
                        <a:pt x="26885" y="5120"/>
                      </a:lnTo>
                      <a:close/>
                      <a:moveTo>
                        <a:pt x="10216" y="1"/>
                      </a:moveTo>
                      <a:lnTo>
                        <a:pt x="8180" y="4275"/>
                      </a:lnTo>
                      <a:lnTo>
                        <a:pt x="3013" y="4275"/>
                      </a:lnTo>
                      <a:lnTo>
                        <a:pt x="3013" y="5120"/>
                      </a:lnTo>
                      <a:lnTo>
                        <a:pt x="7775" y="5120"/>
                      </a:lnTo>
                      <a:lnTo>
                        <a:pt x="6025" y="8799"/>
                      </a:lnTo>
                      <a:lnTo>
                        <a:pt x="1" y="8799"/>
                      </a:lnTo>
                      <a:lnTo>
                        <a:pt x="1" y="9645"/>
                      </a:lnTo>
                      <a:lnTo>
                        <a:pt x="5632" y="9645"/>
                      </a:lnTo>
                      <a:lnTo>
                        <a:pt x="3334" y="14467"/>
                      </a:lnTo>
                      <a:lnTo>
                        <a:pt x="4096" y="14824"/>
                      </a:lnTo>
                      <a:lnTo>
                        <a:pt x="6561" y="9645"/>
                      </a:lnTo>
                      <a:lnTo>
                        <a:pt x="11681" y="9645"/>
                      </a:lnTo>
                      <a:lnTo>
                        <a:pt x="9383" y="14467"/>
                      </a:lnTo>
                      <a:lnTo>
                        <a:pt x="10157" y="14824"/>
                      </a:lnTo>
                      <a:lnTo>
                        <a:pt x="12621" y="9645"/>
                      </a:lnTo>
                      <a:lnTo>
                        <a:pt x="17741" y="9645"/>
                      </a:lnTo>
                      <a:lnTo>
                        <a:pt x="15443" y="14467"/>
                      </a:lnTo>
                      <a:lnTo>
                        <a:pt x="16205" y="14824"/>
                      </a:lnTo>
                      <a:lnTo>
                        <a:pt x="18682" y="9645"/>
                      </a:lnTo>
                      <a:lnTo>
                        <a:pt x="23789" y="9645"/>
                      </a:lnTo>
                      <a:lnTo>
                        <a:pt x="21503" y="14467"/>
                      </a:lnTo>
                      <a:lnTo>
                        <a:pt x="22265" y="14824"/>
                      </a:lnTo>
                      <a:lnTo>
                        <a:pt x="24730" y="9645"/>
                      </a:lnTo>
                      <a:lnTo>
                        <a:pt x="29850" y="9645"/>
                      </a:lnTo>
                      <a:lnTo>
                        <a:pt x="27552" y="14467"/>
                      </a:lnTo>
                      <a:lnTo>
                        <a:pt x="28314" y="14824"/>
                      </a:lnTo>
                      <a:lnTo>
                        <a:pt x="30790" y="9645"/>
                      </a:lnTo>
                      <a:lnTo>
                        <a:pt x="37053" y="9645"/>
                      </a:lnTo>
                      <a:lnTo>
                        <a:pt x="37053" y="8799"/>
                      </a:lnTo>
                      <a:lnTo>
                        <a:pt x="31195" y="8799"/>
                      </a:lnTo>
                      <a:lnTo>
                        <a:pt x="32933" y="5120"/>
                      </a:lnTo>
                      <a:lnTo>
                        <a:pt x="40065" y="5120"/>
                      </a:lnTo>
                      <a:lnTo>
                        <a:pt x="40065" y="4275"/>
                      </a:lnTo>
                      <a:lnTo>
                        <a:pt x="33338" y="4275"/>
                      </a:lnTo>
                      <a:lnTo>
                        <a:pt x="35207" y="370"/>
                      </a:lnTo>
                      <a:lnTo>
                        <a:pt x="34445" y="1"/>
                      </a:lnTo>
                      <a:lnTo>
                        <a:pt x="32409" y="4275"/>
                      </a:lnTo>
                      <a:lnTo>
                        <a:pt x="27290" y="4275"/>
                      </a:lnTo>
                      <a:lnTo>
                        <a:pt x="29147" y="370"/>
                      </a:lnTo>
                      <a:lnTo>
                        <a:pt x="28385" y="1"/>
                      </a:lnTo>
                      <a:lnTo>
                        <a:pt x="26349" y="4275"/>
                      </a:lnTo>
                      <a:lnTo>
                        <a:pt x="21230" y="4275"/>
                      </a:lnTo>
                      <a:lnTo>
                        <a:pt x="23099" y="370"/>
                      </a:lnTo>
                      <a:lnTo>
                        <a:pt x="22325" y="1"/>
                      </a:lnTo>
                      <a:lnTo>
                        <a:pt x="20289" y="4275"/>
                      </a:lnTo>
                      <a:lnTo>
                        <a:pt x="15181" y="4275"/>
                      </a:lnTo>
                      <a:lnTo>
                        <a:pt x="17039" y="370"/>
                      </a:lnTo>
                      <a:lnTo>
                        <a:pt x="16277" y="1"/>
                      </a:lnTo>
                      <a:lnTo>
                        <a:pt x="14241" y="4275"/>
                      </a:lnTo>
                      <a:lnTo>
                        <a:pt x="9121" y="4275"/>
                      </a:lnTo>
                      <a:lnTo>
                        <a:pt x="10990" y="370"/>
                      </a:lnTo>
                      <a:lnTo>
                        <a:pt x="10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129;p60">
                  <a:extLst>
                    <a:ext uri="{FF2B5EF4-FFF2-40B4-BE49-F238E27FC236}">
                      <a16:creationId xmlns:a16="http://schemas.microsoft.com/office/drawing/2014/main" id="{3E12CF45-F0EA-6AE3-1A2F-2AE9C74181E7}"/>
                    </a:ext>
                  </a:extLst>
                </p:cNvPr>
                <p:cNvSpPr/>
                <p:nvPr/>
              </p:nvSpPr>
              <p:spPr>
                <a:xfrm>
                  <a:off x="7573040" y="33016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130;p60">
                  <a:extLst>
                    <a:ext uri="{FF2B5EF4-FFF2-40B4-BE49-F238E27FC236}">
                      <a16:creationId xmlns:a16="http://schemas.microsoft.com/office/drawing/2014/main" id="{D5685EB5-47D1-8184-6E16-6E17A0633230}"/>
                    </a:ext>
                  </a:extLst>
                </p:cNvPr>
                <p:cNvSpPr/>
                <p:nvPr/>
              </p:nvSpPr>
              <p:spPr>
                <a:xfrm>
                  <a:off x="7573040" y="31687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131;p60">
                  <a:extLst>
                    <a:ext uri="{FF2B5EF4-FFF2-40B4-BE49-F238E27FC236}">
                      <a16:creationId xmlns:a16="http://schemas.microsoft.com/office/drawing/2014/main" id="{6BDEB0D6-798E-D713-1393-31E0B2DE69B6}"/>
                    </a:ext>
                  </a:extLst>
                </p:cNvPr>
                <p:cNvSpPr/>
                <p:nvPr/>
              </p:nvSpPr>
              <p:spPr>
                <a:xfrm>
                  <a:off x="6639538" y="3250447"/>
                  <a:ext cx="1860339" cy="937055"/>
                </a:xfrm>
                <a:custGeom>
                  <a:avLst/>
                  <a:gdLst/>
                  <a:ahLst/>
                  <a:cxnLst/>
                  <a:rect l="l" t="t" r="r" b="b"/>
                  <a:pathLst>
                    <a:path w="69164" h="34838" extrusionOk="0">
                      <a:moveTo>
                        <a:pt x="50124" y="0"/>
                      </a:moveTo>
                      <a:cubicBezTo>
                        <a:pt x="49458" y="0"/>
                        <a:pt x="48790" y="43"/>
                        <a:pt x="48125" y="131"/>
                      </a:cubicBezTo>
                      <a:cubicBezTo>
                        <a:pt x="47768" y="179"/>
                        <a:pt x="47530" y="500"/>
                        <a:pt x="47577" y="845"/>
                      </a:cubicBezTo>
                      <a:cubicBezTo>
                        <a:pt x="47622" y="1168"/>
                        <a:pt x="47895" y="1397"/>
                        <a:pt x="48221" y="1397"/>
                      </a:cubicBezTo>
                      <a:cubicBezTo>
                        <a:pt x="48244" y="1397"/>
                        <a:pt x="48268" y="1395"/>
                        <a:pt x="48292" y="1393"/>
                      </a:cubicBezTo>
                      <a:cubicBezTo>
                        <a:pt x="48908" y="1311"/>
                        <a:pt x="49526" y="1272"/>
                        <a:pt x="50143" y="1272"/>
                      </a:cubicBezTo>
                      <a:cubicBezTo>
                        <a:pt x="57534" y="1272"/>
                        <a:pt x="64795" y="6956"/>
                        <a:pt x="66234" y="14264"/>
                      </a:cubicBezTo>
                      <a:cubicBezTo>
                        <a:pt x="67794" y="22181"/>
                        <a:pt x="62305" y="30920"/>
                        <a:pt x="54495" y="32980"/>
                      </a:cubicBezTo>
                      <a:cubicBezTo>
                        <a:pt x="52879" y="33402"/>
                        <a:pt x="51226" y="33569"/>
                        <a:pt x="49567" y="33569"/>
                      </a:cubicBezTo>
                      <a:cubicBezTo>
                        <a:pt x="47007" y="33569"/>
                        <a:pt x="44430" y="33171"/>
                        <a:pt x="41946" y="32694"/>
                      </a:cubicBezTo>
                      <a:cubicBezTo>
                        <a:pt x="39029" y="32147"/>
                        <a:pt x="36040" y="31456"/>
                        <a:pt x="33147" y="30789"/>
                      </a:cubicBezTo>
                      <a:cubicBezTo>
                        <a:pt x="25999" y="29154"/>
                        <a:pt x="18694" y="27476"/>
                        <a:pt x="11498" y="27476"/>
                      </a:cubicBezTo>
                      <a:cubicBezTo>
                        <a:pt x="7800" y="27476"/>
                        <a:pt x="4129" y="27920"/>
                        <a:pt x="524" y="29039"/>
                      </a:cubicBezTo>
                      <a:cubicBezTo>
                        <a:pt x="179" y="29146"/>
                        <a:pt x="0" y="29492"/>
                        <a:pt x="95" y="29837"/>
                      </a:cubicBezTo>
                      <a:cubicBezTo>
                        <a:pt x="182" y="30107"/>
                        <a:pt x="433" y="30284"/>
                        <a:pt x="703" y="30284"/>
                      </a:cubicBezTo>
                      <a:cubicBezTo>
                        <a:pt x="766" y="30284"/>
                        <a:pt x="830" y="30274"/>
                        <a:pt x="893" y="30254"/>
                      </a:cubicBezTo>
                      <a:cubicBezTo>
                        <a:pt x="4360" y="29179"/>
                        <a:pt x="7909" y="28753"/>
                        <a:pt x="11497" y="28753"/>
                      </a:cubicBezTo>
                      <a:cubicBezTo>
                        <a:pt x="18567" y="28753"/>
                        <a:pt x="25793" y="30409"/>
                        <a:pt x="32861" y="32028"/>
                      </a:cubicBezTo>
                      <a:cubicBezTo>
                        <a:pt x="35766" y="32694"/>
                        <a:pt x="38767" y="33385"/>
                        <a:pt x="41708" y="33945"/>
                      </a:cubicBezTo>
                      <a:cubicBezTo>
                        <a:pt x="44256" y="34433"/>
                        <a:pt x="46899" y="34838"/>
                        <a:pt x="49554" y="34838"/>
                      </a:cubicBezTo>
                      <a:cubicBezTo>
                        <a:pt x="51316" y="34838"/>
                        <a:pt x="53078" y="34659"/>
                        <a:pt x="54828" y="34207"/>
                      </a:cubicBezTo>
                      <a:cubicBezTo>
                        <a:pt x="63246" y="31992"/>
                        <a:pt x="69163" y="22562"/>
                        <a:pt x="67473" y="14014"/>
                      </a:cubicBezTo>
                      <a:cubicBezTo>
                        <a:pt x="65923" y="6135"/>
                        <a:pt x="58106" y="0"/>
                        <a:pt x="50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132;p60">
                  <a:extLst>
                    <a:ext uri="{FF2B5EF4-FFF2-40B4-BE49-F238E27FC236}">
                      <a16:creationId xmlns:a16="http://schemas.microsoft.com/office/drawing/2014/main" id="{ECA7810A-E146-E1E1-6FCB-072CB3FDBC22}"/>
                    </a:ext>
                  </a:extLst>
                </p:cNvPr>
                <p:cNvSpPr/>
                <p:nvPr/>
              </p:nvSpPr>
              <p:spPr>
                <a:xfrm>
                  <a:off x="7908990" y="3089036"/>
                  <a:ext cx="91290" cy="356768"/>
                </a:xfrm>
                <a:custGeom>
                  <a:avLst/>
                  <a:gdLst/>
                  <a:ahLst/>
                  <a:cxnLst/>
                  <a:rect l="l" t="t" r="r" b="b"/>
                  <a:pathLst>
                    <a:path w="3394" h="13264" extrusionOk="0">
                      <a:moveTo>
                        <a:pt x="1346" y="0"/>
                      </a:moveTo>
                      <a:cubicBezTo>
                        <a:pt x="608" y="0"/>
                        <a:pt x="0" y="596"/>
                        <a:pt x="0" y="1334"/>
                      </a:cubicBezTo>
                      <a:lnTo>
                        <a:pt x="0" y="11930"/>
                      </a:lnTo>
                      <a:cubicBezTo>
                        <a:pt x="0" y="12668"/>
                        <a:pt x="608" y="13264"/>
                        <a:pt x="1346" y="13264"/>
                      </a:cubicBezTo>
                      <a:lnTo>
                        <a:pt x="2060" y="13264"/>
                      </a:lnTo>
                      <a:cubicBezTo>
                        <a:pt x="2798" y="13264"/>
                        <a:pt x="3394" y="12668"/>
                        <a:pt x="3394" y="11930"/>
                      </a:cubicBezTo>
                      <a:lnTo>
                        <a:pt x="3394" y="1334"/>
                      </a:lnTo>
                      <a:cubicBezTo>
                        <a:pt x="3394" y="596"/>
                        <a:pt x="2798"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133;p60">
                  <a:extLst>
                    <a:ext uri="{FF2B5EF4-FFF2-40B4-BE49-F238E27FC236}">
                      <a16:creationId xmlns:a16="http://schemas.microsoft.com/office/drawing/2014/main" id="{230B0DF5-464F-A168-A056-5C63F52CCCF6}"/>
                    </a:ext>
                  </a:extLst>
                </p:cNvPr>
                <p:cNvSpPr/>
                <p:nvPr/>
              </p:nvSpPr>
              <p:spPr>
                <a:xfrm>
                  <a:off x="7704031" y="3115610"/>
                  <a:ext cx="204986" cy="292403"/>
                </a:xfrm>
                <a:custGeom>
                  <a:avLst/>
                  <a:gdLst/>
                  <a:ahLst/>
                  <a:cxnLst/>
                  <a:rect l="l" t="t" r="r" b="b"/>
                  <a:pathLst>
                    <a:path w="7621" h="10871" extrusionOk="0">
                      <a:moveTo>
                        <a:pt x="0" y="0"/>
                      </a:moveTo>
                      <a:lnTo>
                        <a:pt x="0" y="10871"/>
                      </a:lnTo>
                      <a:lnTo>
                        <a:pt x="7620" y="10871"/>
                      </a:lnTo>
                      <a:lnTo>
                        <a:pt x="7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134;p60">
                  <a:extLst>
                    <a:ext uri="{FF2B5EF4-FFF2-40B4-BE49-F238E27FC236}">
                      <a16:creationId xmlns:a16="http://schemas.microsoft.com/office/drawing/2014/main" id="{D328F1F6-CDD0-B6A7-89DE-D0923EA63E6C}"/>
                    </a:ext>
                  </a:extLst>
                </p:cNvPr>
                <p:cNvSpPr/>
                <p:nvPr/>
              </p:nvSpPr>
              <p:spPr>
                <a:xfrm>
                  <a:off x="4299164" y="3446099"/>
                  <a:ext cx="2589853" cy="953409"/>
                </a:xfrm>
                <a:custGeom>
                  <a:avLst/>
                  <a:gdLst/>
                  <a:ahLst/>
                  <a:cxnLst/>
                  <a:rect l="l" t="t" r="r" b="b"/>
                  <a:pathLst>
                    <a:path w="96286" h="35446" extrusionOk="0">
                      <a:moveTo>
                        <a:pt x="29980" y="1"/>
                      </a:moveTo>
                      <a:cubicBezTo>
                        <a:pt x="28468" y="1"/>
                        <a:pt x="27146" y="1858"/>
                        <a:pt x="26753" y="3323"/>
                      </a:cubicBezTo>
                      <a:lnTo>
                        <a:pt x="23182" y="16550"/>
                      </a:lnTo>
                      <a:lnTo>
                        <a:pt x="3393" y="20170"/>
                      </a:lnTo>
                      <a:cubicBezTo>
                        <a:pt x="1429" y="20527"/>
                        <a:pt x="0" y="22241"/>
                        <a:pt x="0" y="24230"/>
                      </a:cubicBezTo>
                      <a:lnTo>
                        <a:pt x="0" y="30993"/>
                      </a:lnTo>
                      <a:cubicBezTo>
                        <a:pt x="0" y="32386"/>
                        <a:pt x="1143" y="33529"/>
                        <a:pt x="2548" y="33529"/>
                      </a:cubicBezTo>
                      <a:lnTo>
                        <a:pt x="84273" y="33529"/>
                      </a:lnTo>
                      <a:cubicBezTo>
                        <a:pt x="84273" y="34588"/>
                        <a:pt x="85142" y="35446"/>
                        <a:pt x="86201" y="35446"/>
                      </a:cubicBezTo>
                      <a:lnTo>
                        <a:pt x="94357" y="35446"/>
                      </a:lnTo>
                      <a:cubicBezTo>
                        <a:pt x="95417" y="35446"/>
                        <a:pt x="96286" y="34588"/>
                        <a:pt x="96286" y="33529"/>
                      </a:cubicBezTo>
                      <a:cubicBezTo>
                        <a:pt x="96286" y="32493"/>
                        <a:pt x="95453" y="31647"/>
                        <a:pt x="94429" y="31624"/>
                      </a:cubicBezTo>
                      <a:lnTo>
                        <a:pt x="94048" y="16550"/>
                      </a:lnTo>
                      <a:lnTo>
                        <a:pt x="87690" y="3453"/>
                      </a:lnTo>
                      <a:cubicBezTo>
                        <a:pt x="86916" y="1858"/>
                        <a:pt x="85297" y="1"/>
                        <a:pt x="83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135;p60">
                  <a:extLst>
                    <a:ext uri="{FF2B5EF4-FFF2-40B4-BE49-F238E27FC236}">
                      <a16:creationId xmlns:a16="http://schemas.microsoft.com/office/drawing/2014/main" id="{62E450FA-D627-EDCC-FCCA-0116D669DE73}"/>
                    </a:ext>
                  </a:extLst>
                </p:cNvPr>
                <p:cNvSpPr/>
                <p:nvPr/>
              </p:nvSpPr>
              <p:spPr>
                <a:xfrm>
                  <a:off x="4272563" y="4341838"/>
                  <a:ext cx="2616454" cy="103152"/>
                </a:xfrm>
                <a:custGeom>
                  <a:avLst/>
                  <a:gdLst/>
                  <a:ahLst/>
                  <a:cxnLst/>
                  <a:rect l="l" t="t" r="r" b="b"/>
                  <a:pathLst>
                    <a:path w="97275" h="3835" extrusionOk="0">
                      <a:moveTo>
                        <a:pt x="1918" y="0"/>
                      </a:moveTo>
                      <a:cubicBezTo>
                        <a:pt x="858" y="0"/>
                        <a:pt x="1" y="858"/>
                        <a:pt x="1" y="1917"/>
                      </a:cubicBezTo>
                      <a:cubicBezTo>
                        <a:pt x="1" y="2977"/>
                        <a:pt x="858" y="3834"/>
                        <a:pt x="1918" y="3834"/>
                      </a:cubicBezTo>
                      <a:lnTo>
                        <a:pt x="95346" y="3834"/>
                      </a:lnTo>
                      <a:cubicBezTo>
                        <a:pt x="96406" y="3834"/>
                        <a:pt x="97275" y="2977"/>
                        <a:pt x="97275" y="1917"/>
                      </a:cubicBezTo>
                      <a:cubicBezTo>
                        <a:pt x="97275" y="858"/>
                        <a:pt x="96406" y="0"/>
                        <a:pt x="95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136;p60">
                  <a:extLst>
                    <a:ext uri="{FF2B5EF4-FFF2-40B4-BE49-F238E27FC236}">
                      <a16:creationId xmlns:a16="http://schemas.microsoft.com/office/drawing/2014/main" id="{8A8D4BFE-BBA7-E1C8-E0DB-A6F3E4762487}"/>
                    </a:ext>
                  </a:extLst>
                </p:cNvPr>
                <p:cNvSpPr/>
                <p:nvPr/>
              </p:nvSpPr>
              <p:spPr>
                <a:xfrm>
                  <a:off x="6285002" y="3519448"/>
                  <a:ext cx="437165" cy="337886"/>
                </a:xfrm>
                <a:custGeom>
                  <a:avLst/>
                  <a:gdLst/>
                  <a:ahLst/>
                  <a:cxnLst/>
                  <a:rect l="l" t="t" r="r" b="b"/>
                  <a:pathLst>
                    <a:path w="16253" h="12562" extrusionOk="0">
                      <a:moveTo>
                        <a:pt x="1144" y="0"/>
                      </a:moveTo>
                      <a:cubicBezTo>
                        <a:pt x="513" y="0"/>
                        <a:pt x="1" y="512"/>
                        <a:pt x="1" y="1131"/>
                      </a:cubicBezTo>
                      <a:lnTo>
                        <a:pt x="1" y="11430"/>
                      </a:lnTo>
                      <a:cubicBezTo>
                        <a:pt x="1" y="12049"/>
                        <a:pt x="513" y="12561"/>
                        <a:pt x="1144" y="12561"/>
                      </a:cubicBezTo>
                      <a:lnTo>
                        <a:pt x="14860" y="12561"/>
                      </a:lnTo>
                      <a:cubicBezTo>
                        <a:pt x="15705" y="12561"/>
                        <a:pt x="16253" y="11692"/>
                        <a:pt x="15896" y="10942"/>
                      </a:cubicBezTo>
                      <a:lnTo>
                        <a:pt x="11038" y="655"/>
                      </a:lnTo>
                      <a:cubicBezTo>
                        <a:pt x="10847" y="250"/>
                        <a:pt x="10454" y="0"/>
                        <a:pt x="10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137;p60">
                  <a:extLst>
                    <a:ext uri="{FF2B5EF4-FFF2-40B4-BE49-F238E27FC236}">
                      <a16:creationId xmlns:a16="http://schemas.microsoft.com/office/drawing/2014/main" id="{59F413A3-A13C-7145-A3B2-95830177ABC4}"/>
                    </a:ext>
                  </a:extLst>
                </p:cNvPr>
                <p:cNvSpPr/>
                <p:nvPr/>
              </p:nvSpPr>
              <p:spPr>
                <a:xfrm>
                  <a:off x="5677174" y="3519448"/>
                  <a:ext cx="528132" cy="337886"/>
                </a:xfrm>
                <a:custGeom>
                  <a:avLst/>
                  <a:gdLst/>
                  <a:ahLst/>
                  <a:cxnLst/>
                  <a:rect l="l" t="t" r="r" b="b"/>
                  <a:pathLst>
                    <a:path w="19635" h="12562" extrusionOk="0">
                      <a:moveTo>
                        <a:pt x="1358" y="0"/>
                      </a:moveTo>
                      <a:cubicBezTo>
                        <a:pt x="608" y="0"/>
                        <a:pt x="1" y="607"/>
                        <a:pt x="1" y="1346"/>
                      </a:cubicBezTo>
                      <a:lnTo>
                        <a:pt x="1" y="11216"/>
                      </a:lnTo>
                      <a:cubicBezTo>
                        <a:pt x="1" y="11954"/>
                        <a:pt x="608" y="12561"/>
                        <a:pt x="1358" y="12561"/>
                      </a:cubicBezTo>
                      <a:lnTo>
                        <a:pt x="18277" y="12561"/>
                      </a:lnTo>
                      <a:cubicBezTo>
                        <a:pt x="19027" y="12561"/>
                        <a:pt x="19634" y="11954"/>
                        <a:pt x="19634" y="11216"/>
                      </a:cubicBezTo>
                      <a:lnTo>
                        <a:pt x="19634" y="1346"/>
                      </a:lnTo>
                      <a:cubicBezTo>
                        <a:pt x="19634" y="607"/>
                        <a:pt x="19027" y="0"/>
                        <a:pt x="18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138;p60">
                  <a:extLst>
                    <a:ext uri="{FF2B5EF4-FFF2-40B4-BE49-F238E27FC236}">
                      <a16:creationId xmlns:a16="http://schemas.microsoft.com/office/drawing/2014/main" id="{A272822B-4723-F5C8-7C32-5936078E9BFA}"/>
                    </a:ext>
                  </a:extLst>
                </p:cNvPr>
                <p:cNvSpPr/>
                <p:nvPr/>
              </p:nvSpPr>
              <p:spPr>
                <a:xfrm>
                  <a:off x="5043416" y="3519448"/>
                  <a:ext cx="542845" cy="337886"/>
                </a:xfrm>
                <a:custGeom>
                  <a:avLst/>
                  <a:gdLst/>
                  <a:ahLst/>
                  <a:cxnLst/>
                  <a:rect l="l" t="t" r="r" b="b"/>
                  <a:pathLst>
                    <a:path w="20182" h="12562" extrusionOk="0">
                      <a:moveTo>
                        <a:pt x="3691" y="0"/>
                      </a:moveTo>
                      <a:cubicBezTo>
                        <a:pt x="3179" y="0"/>
                        <a:pt x="2727" y="345"/>
                        <a:pt x="2608" y="846"/>
                      </a:cubicBezTo>
                      <a:lnTo>
                        <a:pt x="167" y="11204"/>
                      </a:lnTo>
                      <a:cubicBezTo>
                        <a:pt x="0" y="11895"/>
                        <a:pt x="536" y="12561"/>
                        <a:pt x="1250" y="12561"/>
                      </a:cubicBezTo>
                      <a:lnTo>
                        <a:pt x="19074" y="12561"/>
                      </a:lnTo>
                      <a:cubicBezTo>
                        <a:pt x="19681" y="12561"/>
                        <a:pt x="20181" y="12073"/>
                        <a:pt x="20181" y="11454"/>
                      </a:cubicBezTo>
                      <a:lnTo>
                        <a:pt x="20181" y="1107"/>
                      </a:lnTo>
                      <a:cubicBezTo>
                        <a:pt x="20181" y="488"/>
                        <a:pt x="19681" y="0"/>
                        <a:pt x="1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139;p60">
                  <a:extLst>
                    <a:ext uri="{FF2B5EF4-FFF2-40B4-BE49-F238E27FC236}">
                      <a16:creationId xmlns:a16="http://schemas.microsoft.com/office/drawing/2014/main" id="{3C71360E-48C4-5C28-6337-88E3DB2BA167}"/>
                    </a:ext>
                  </a:extLst>
                </p:cNvPr>
                <p:cNvSpPr/>
                <p:nvPr/>
              </p:nvSpPr>
              <p:spPr>
                <a:xfrm>
                  <a:off x="4595708" y="4095242"/>
                  <a:ext cx="505377" cy="505377"/>
                </a:xfrm>
                <a:custGeom>
                  <a:avLst/>
                  <a:gdLst/>
                  <a:ahLst/>
                  <a:cxnLst/>
                  <a:rect l="l" t="t" r="r" b="b"/>
                  <a:pathLst>
                    <a:path w="18789" h="18789" extrusionOk="0">
                      <a:moveTo>
                        <a:pt x="9394" y="1"/>
                      </a:moveTo>
                      <a:cubicBezTo>
                        <a:pt x="4203" y="1"/>
                        <a:pt x="0" y="4215"/>
                        <a:pt x="0" y="9395"/>
                      </a:cubicBezTo>
                      <a:cubicBezTo>
                        <a:pt x="0" y="14586"/>
                        <a:pt x="4203" y="18789"/>
                        <a:pt x="9394" y="18789"/>
                      </a:cubicBezTo>
                      <a:cubicBezTo>
                        <a:pt x="14585" y="18789"/>
                        <a:pt x="18788" y="14586"/>
                        <a:pt x="18788" y="9395"/>
                      </a:cubicBezTo>
                      <a:cubicBezTo>
                        <a:pt x="18788" y="4215"/>
                        <a:pt x="14585"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140;p60">
                  <a:extLst>
                    <a:ext uri="{FF2B5EF4-FFF2-40B4-BE49-F238E27FC236}">
                      <a16:creationId xmlns:a16="http://schemas.microsoft.com/office/drawing/2014/main" id="{820C544D-3CA8-6557-DADE-156BDC4A99EC}"/>
                    </a:ext>
                  </a:extLst>
                </p:cNvPr>
                <p:cNvSpPr/>
                <p:nvPr/>
              </p:nvSpPr>
              <p:spPr>
                <a:xfrm>
                  <a:off x="6205278" y="4095242"/>
                  <a:ext cx="505054" cy="505377"/>
                </a:xfrm>
                <a:custGeom>
                  <a:avLst/>
                  <a:gdLst/>
                  <a:ahLst/>
                  <a:cxnLst/>
                  <a:rect l="l" t="t" r="r" b="b"/>
                  <a:pathLst>
                    <a:path w="18777" h="18789" extrusionOk="0">
                      <a:moveTo>
                        <a:pt x="9394" y="1"/>
                      </a:moveTo>
                      <a:cubicBezTo>
                        <a:pt x="4203" y="1"/>
                        <a:pt x="0" y="4215"/>
                        <a:pt x="0" y="9395"/>
                      </a:cubicBezTo>
                      <a:cubicBezTo>
                        <a:pt x="0" y="14586"/>
                        <a:pt x="4203" y="18789"/>
                        <a:pt x="9394" y="18789"/>
                      </a:cubicBezTo>
                      <a:cubicBezTo>
                        <a:pt x="14573" y="18789"/>
                        <a:pt x="18776" y="14586"/>
                        <a:pt x="18776" y="9395"/>
                      </a:cubicBezTo>
                      <a:cubicBezTo>
                        <a:pt x="18776" y="4215"/>
                        <a:pt x="14573"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141;p60">
                  <a:extLst>
                    <a:ext uri="{FF2B5EF4-FFF2-40B4-BE49-F238E27FC236}">
                      <a16:creationId xmlns:a16="http://schemas.microsoft.com/office/drawing/2014/main" id="{B747638E-8F88-EAA3-927F-41D3F753D945}"/>
                    </a:ext>
                  </a:extLst>
                </p:cNvPr>
                <p:cNvSpPr/>
                <p:nvPr/>
              </p:nvSpPr>
              <p:spPr>
                <a:xfrm>
                  <a:off x="5407527" y="3921996"/>
                  <a:ext cx="178734" cy="53176"/>
                </a:xfrm>
                <a:custGeom>
                  <a:avLst/>
                  <a:gdLst/>
                  <a:ahLst/>
                  <a:cxnLst/>
                  <a:rect l="l" t="t" r="r" b="b"/>
                  <a:pathLst>
                    <a:path w="6645" h="1977" extrusionOk="0">
                      <a:moveTo>
                        <a:pt x="989" y="0"/>
                      </a:moveTo>
                      <a:cubicBezTo>
                        <a:pt x="453" y="0"/>
                        <a:pt x="1" y="441"/>
                        <a:pt x="1" y="989"/>
                      </a:cubicBezTo>
                      <a:cubicBezTo>
                        <a:pt x="1" y="1536"/>
                        <a:pt x="453" y="1977"/>
                        <a:pt x="989" y="1977"/>
                      </a:cubicBezTo>
                      <a:lnTo>
                        <a:pt x="5656" y="1977"/>
                      </a:lnTo>
                      <a:cubicBezTo>
                        <a:pt x="6204" y="1977"/>
                        <a:pt x="6644" y="1536"/>
                        <a:pt x="6644" y="989"/>
                      </a:cubicBezTo>
                      <a:cubicBezTo>
                        <a:pt x="6644" y="441"/>
                        <a:pt x="6204" y="0"/>
                        <a:pt x="5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142;p60">
                  <a:extLst>
                    <a:ext uri="{FF2B5EF4-FFF2-40B4-BE49-F238E27FC236}">
                      <a16:creationId xmlns:a16="http://schemas.microsoft.com/office/drawing/2014/main" id="{6339BD38-D8E6-6AA1-3A0C-F92A620E1F1C}"/>
                    </a:ext>
                  </a:extLst>
                </p:cNvPr>
                <p:cNvSpPr/>
                <p:nvPr/>
              </p:nvSpPr>
              <p:spPr>
                <a:xfrm>
                  <a:off x="6023048" y="3921996"/>
                  <a:ext cx="178411" cy="53176"/>
                </a:xfrm>
                <a:custGeom>
                  <a:avLst/>
                  <a:gdLst/>
                  <a:ahLst/>
                  <a:cxnLst/>
                  <a:rect l="l" t="t" r="r" b="b"/>
                  <a:pathLst>
                    <a:path w="6633" h="1977" extrusionOk="0">
                      <a:moveTo>
                        <a:pt x="989" y="0"/>
                      </a:moveTo>
                      <a:cubicBezTo>
                        <a:pt x="441" y="0"/>
                        <a:pt x="0" y="441"/>
                        <a:pt x="0" y="989"/>
                      </a:cubicBezTo>
                      <a:cubicBezTo>
                        <a:pt x="0" y="1536"/>
                        <a:pt x="441" y="1977"/>
                        <a:pt x="989" y="1977"/>
                      </a:cubicBezTo>
                      <a:lnTo>
                        <a:pt x="5644" y="1977"/>
                      </a:lnTo>
                      <a:cubicBezTo>
                        <a:pt x="6192" y="1977"/>
                        <a:pt x="6632" y="1536"/>
                        <a:pt x="6632" y="989"/>
                      </a:cubicBezTo>
                      <a:cubicBezTo>
                        <a:pt x="6632" y="441"/>
                        <a:pt x="6192" y="0"/>
                        <a:pt x="5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143;p60">
                  <a:extLst>
                    <a:ext uri="{FF2B5EF4-FFF2-40B4-BE49-F238E27FC236}">
                      <a16:creationId xmlns:a16="http://schemas.microsoft.com/office/drawing/2014/main" id="{B84CFF7B-2ABB-1E88-6C9A-4FC31AC44806}"/>
                    </a:ext>
                  </a:extLst>
                </p:cNvPr>
                <p:cNvSpPr/>
                <p:nvPr/>
              </p:nvSpPr>
              <p:spPr>
                <a:xfrm>
                  <a:off x="4975850" y="3513666"/>
                  <a:ext cx="659715" cy="805150"/>
                </a:xfrm>
                <a:custGeom>
                  <a:avLst/>
                  <a:gdLst/>
                  <a:ahLst/>
                  <a:cxnLst/>
                  <a:rect l="l" t="t" r="r" b="b"/>
                  <a:pathLst>
                    <a:path w="24527" h="29934" extrusionOk="0">
                      <a:moveTo>
                        <a:pt x="24313" y="1"/>
                      </a:moveTo>
                      <a:cubicBezTo>
                        <a:pt x="24194" y="1"/>
                        <a:pt x="24098" y="96"/>
                        <a:pt x="24098" y="215"/>
                      </a:cubicBezTo>
                      <a:lnTo>
                        <a:pt x="24098" y="29516"/>
                      </a:lnTo>
                      <a:lnTo>
                        <a:pt x="7632" y="29516"/>
                      </a:lnTo>
                      <a:cubicBezTo>
                        <a:pt x="7477" y="28326"/>
                        <a:pt x="6358" y="22075"/>
                        <a:pt x="310" y="19753"/>
                      </a:cubicBezTo>
                      <a:cubicBezTo>
                        <a:pt x="284" y="19742"/>
                        <a:pt x="258" y="19737"/>
                        <a:pt x="232" y="19737"/>
                      </a:cubicBezTo>
                      <a:cubicBezTo>
                        <a:pt x="150" y="19737"/>
                        <a:pt x="72" y="19791"/>
                        <a:pt x="36" y="19872"/>
                      </a:cubicBezTo>
                      <a:cubicBezTo>
                        <a:pt x="0" y="19980"/>
                        <a:pt x="48" y="20099"/>
                        <a:pt x="155" y="20146"/>
                      </a:cubicBezTo>
                      <a:cubicBezTo>
                        <a:pt x="6572" y="22611"/>
                        <a:pt x="7227" y="29671"/>
                        <a:pt x="7227" y="29743"/>
                      </a:cubicBezTo>
                      <a:lnTo>
                        <a:pt x="7251" y="29933"/>
                      </a:lnTo>
                      <a:lnTo>
                        <a:pt x="24527" y="29933"/>
                      </a:lnTo>
                      <a:lnTo>
                        <a:pt x="24527" y="215"/>
                      </a:lnTo>
                      <a:cubicBezTo>
                        <a:pt x="24527" y="96"/>
                        <a:pt x="24432" y="1"/>
                        <a:pt x="24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144;p60">
                  <a:extLst>
                    <a:ext uri="{FF2B5EF4-FFF2-40B4-BE49-F238E27FC236}">
                      <a16:creationId xmlns:a16="http://schemas.microsoft.com/office/drawing/2014/main" id="{5C311629-A2DB-F9AE-D392-CC84E9A63898}"/>
                    </a:ext>
                  </a:extLst>
                </p:cNvPr>
                <p:cNvSpPr/>
                <p:nvPr/>
              </p:nvSpPr>
              <p:spPr>
                <a:xfrm>
                  <a:off x="6239546" y="3513666"/>
                  <a:ext cx="11216" cy="639892"/>
                </a:xfrm>
                <a:custGeom>
                  <a:avLst/>
                  <a:gdLst/>
                  <a:ahLst/>
                  <a:cxnLst/>
                  <a:rect l="l" t="t" r="r" b="b"/>
                  <a:pathLst>
                    <a:path w="417" h="23790" extrusionOk="0">
                      <a:moveTo>
                        <a:pt x="203" y="1"/>
                      </a:moveTo>
                      <a:cubicBezTo>
                        <a:pt x="95" y="1"/>
                        <a:pt x="0" y="96"/>
                        <a:pt x="0" y="215"/>
                      </a:cubicBezTo>
                      <a:lnTo>
                        <a:pt x="0" y="23575"/>
                      </a:lnTo>
                      <a:cubicBezTo>
                        <a:pt x="0" y="23694"/>
                        <a:pt x="95" y="23790"/>
                        <a:pt x="203" y="23790"/>
                      </a:cubicBezTo>
                      <a:cubicBezTo>
                        <a:pt x="322" y="23790"/>
                        <a:pt x="417" y="23694"/>
                        <a:pt x="417" y="23575"/>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145;p60">
                  <a:extLst>
                    <a:ext uri="{FF2B5EF4-FFF2-40B4-BE49-F238E27FC236}">
                      <a16:creationId xmlns:a16="http://schemas.microsoft.com/office/drawing/2014/main" id="{D8F27E53-C297-22A8-CE9E-9C2BBC4A6F05}"/>
                    </a:ext>
                  </a:extLst>
                </p:cNvPr>
                <p:cNvSpPr/>
                <p:nvPr/>
              </p:nvSpPr>
              <p:spPr>
                <a:xfrm>
                  <a:off x="4714514" y="4214048"/>
                  <a:ext cx="267765" cy="267765"/>
                </a:xfrm>
                <a:custGeom>
                  <a:avLst/>
                  <a:gdLst/>
                  <a:ahLst/>
                  <a:cxnLst/>
                  <a:rect l="l" t="t" r="r" b="b"/>
                  <a:pathLst>
                    <a:path w="9955" h="9955" extrusionOk="0">
                      <a:moveTo>
                        <a:pt x="4977" y="1"/>
                      </a:moveTo>
                      <a:cubicBezTo>
                        <a:pt x="2227" y="1"/>
                        <a:pt x="1" y="2227"/>
                        <a:pt x="1" y="4978"/>
                      </a:cubicBezTo>
                      <a:cubicBezTo>
                        <a:pt x="1" y="7728"/>
                        <a:pt x="2227" y="9954"/>
                        <a:pt x="4977" y="9954"/>
                      </a:cubicBezTo>
                      <a:cubicBezTo>
                        <a:pt x="7728" y="9954"/>
                        <a:pt x="9954" y="7728"/>
                        <a:pt x="9954" y="4978"/>
                      </a:cubicBezTo>
                      <a:cubicBezTo>
                        <a:pt x="9954" y="2227"/>
                        <a:pt x="7728"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146;p60">
                  <a:extLst>
                    <a:ext uri="{FF2B5EF4-FFF2-40B4-BE49-F238E27FC236}">
                      <a16:creationId xmlns:a16="http://schemas.microsoft.com/office/drawing/2014/main" id="{D3E20CD9-4945-BC29-1557-7A1742A1AEF9}"/>
                    </a:ext>
                  </a:extLst>
                </p:cNvPr>
                <p:cNvSpPr/>
                <p:nvPr/>
              </p:nvSpPr>
              <p:spPr>
                <a:xfrm>
                  <a:off x="6324084" y="4214048"/>
                  <a:ext cx="267442" cy="267765"/>
                </a:xfrm>
                <a:custGeom>
                  <a:avLst/>
                  <a:gdLst/>
                  <a:ahLst/>
                  <a:cxnLst/>
                  <a:rect l="l" t="t" r="r" b="b"/>
                  <a:pathLst>
                    <a:path w="9943" h="9955" extrusionOk="0">
                      <a:moveTo>
                        <a:pt x="4977" y="1"/>
                      </a:moveTo>
                      <a:cubicBezTo>
                        <a:pt x="2227" y="1"/>
                        <a:pt x="0" y="2227"/>
                        <a:pt x="0" y="4978"/>
                      </a:cubicBezTo>
                      <a:cubicBezTo>
                        <a:pt x="0" y="7728"/>
                        <a:pt x="2227" y="9954"/>
                        <a:pt x="4977" y="9954"/>
                      </a:cubicBezTo>
                      <a:cubicBezTo>
                        <a:pt x="7716" y="9954"/>
                        <a:pt x="9942" y="7728"/>
                        <a:pt x="9942" y="4978"/>
                      </a:cubicBezTo>
                      <a:cubicBezTo>
                        <a:pt x="9942" y="2227"/>
                        <a:pt x="7716"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147;p60">
                  <a:extLst>
                    <a:ext uri="{FF2B5EF4-FFF2-40B4-BE49-F238E27FC236}">
                      <a16:creationId xmlns:a16="http://schemas.microsoft.com/office/drawing/2014/main" id="{DB9493E0-2759-3F70-0A63-27B920B9515C}"/>
                    </a:ext>
                  </a:extLst>
                </p:cNvPr>
                <p:cNvSpPr/>
                <p:nvPr/>
              </p:nvSpPr>
              <p:spPr>
                <a:xfrm>
                  <a:off x="4265220" y="4119584"/>
                  <a:ext cx="204340" cy="109876"/>
                </a:xfrm>
                <a:custGeom>
                  <a:avLst/>
                  <a:gdLst/>
                  <a:ahLst/>
                  <a:cxnLst/>
                  <a:rect l="l" t="t" r="r" b="b"/>
                  <a:pathLst>
                    <a:path w="7597" h="4085" extrusionOk="0">
                      <a:moveTo>
                        <a:pt x="1524" y="0"/>
                      </a:moveTo>
                      <a:cubicBezTo>
                        <a:pt x="679" y="0"/>
                        <a:pt x="0" y="679"/>
                        <a:pt x="0" y="1524"/>
                      </a:cubicBezTo>
                      <a:lnTo>
                        <a:pt x="0" y="2560"/>
                      </a:lnTo>
                      <a:cubicBezTo>
                        <a:pt x="0" y="3406"/>
                        <a:pt x="679" y="4084"/>
                        <a:pt x="1524" y="4084"/>
                      </a:cubicBezTo>
                      <a:lnTo>
                        <a:pt x="6072" y="4084"/>
                      </a:lnTo>
                      <a:cubicBezTo>
                        <a:pt x="6918" y="4084"/>
                        <a:pt x="7596" y="3406"/>
                        <a:pt x="7596" y="2560"/>
                      </a:cubicBezTo>
                      <a:lnTo>
                        <a:pt x="7596" y="1524"/>
                      </a:lnTo>
                      <a:cubicBezTo>
                        <a:pt x="7596" y="679"/>
                        <a:pt x="6918" y="0"/>
                        <a:pt x="6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148;p60">
                  <a:extLst>
                    <a:ext uri="{FF2B5EF4-FFF2-40B4-BE49-F238E27FC236}">
                      <a16:creationId xmlns:a16="http://schemas.microsoft.com/office/drawing/2014/main" id="{781935EC-0775-E291-21B2-BB2A43F3A9FE}"/>
                    </a:ext>
                  </a:extLst>
                </p:cNvPr>
                <p:cNvSpPr/>
                <p:nvPr/>
              </p:nvSpPr>
              <p:spPr>
                <a:xfrm>
                  <a:off x="4796821" y="4296354"/>
                  <a:ext cx="103152" cy="103152"/>
                </a:xfrm>
                <a:custGeom>
                  <a:avLst/>
                  <a:gdLst/>
                  <a:ahLst/>
                  <a:cxnLst/>
                  <a:rect l="l" t="t" r="r" b="b"/>
                  <a:pathLst>
                    <a:path w="3835" h="3835" extrusionOk="0">
                      <a:moveTo>
                        <a:pt x="1917" y="1"/>
                      </a:moveTo>
                      <a:cubicBezTo>
                        <a:pt x="858" y="1"/>
                        <a:pt x="0" y="858"/>
                        <a:pt x="0" y="1918"/>
                      </a:cubicBezTo>
                      <a:cubicBezTo>
                        <a:pt x="0" y="2977"/>
                        <a:pt x="858" y="3835"/>
                        <a:pt x="1917" y="3835"/>
                      </a:cubicBezTo>
                      <a:cubicBezTo>
                        <a:pt x="2977" y="3835"/>
                        <a:pt x="3834" y="2977"/>
                        <a:pt x="3834" y="1918"/>
                      </a:cubicBezTo>
                      <a:cubicBezTo>
                        <a:pt x="3834" y="858"/>
                        <a:pt x="2977" y="1"/>
                        <a:pt x="1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149;p60">
                  <a:extLst>
                    <a:ext uri="{FF2B5EF4-FFF2-40B4-BE49-F238E27FC236}">
                      <a16:creationId xmlns:a16="http://schemas.microsoft.com/office/drawing/2014/main" id="{1D1ACF50-D09C-3B29-1C50-A7A9D5D12D9A}"/>
                    </a:ext>
                  </a:extLst>
                </p:cNvPr>
                <p:cNvSpPr/>
                <p:nvPr/>
              </p:nvSpPr>
              <p:spPr>
                <a:xfrm>
                  <a:off x="6406068" y="4296354"/>
                  <a:ext cx="103475" cy="103152"/>
                </a:xfrm>
                <a:custGeom>
                  <a:avLst/>
                  <a:gdLst/>
                  <a:ahLst/>
                  <a:cxnLst/>
                  <a:rect l="l" t="t" r="r" b="b"/>
                  <a:pathLst>
                    <a:path w="3847" h="3835" extrusionOk="0">
                      <a:moveTo>
                        <a:pt x="1929" y="1"/>
                      </a:moveTo>
                      <a:cubicBezTo>
                        <a:pt x="870" y="1"/>
                        <a:pt x="0" y="858"/>
                        <a:pt x="0" y="1918"/>
                      </a:cubicBezTo>
                      <a:cubicBezTo>
                        <a:pt x="0" y="2977"/>
                        <a:pt x="870" y="3835"/>
                        <a:pt x="1929" y="3835"/>
                      </a:cubicBezTo>
                      <a:cubicBezTo>
                        <a:pt x="2977" y="3835"/>
                        <a:pt x="3846" y="2977"/>
                        <a:pt x="3846" y="1918"/>
                      </a:cubicBezTo>
                      <a:cubicBezTo>
                        <a:pt x="3846" y="858"/>
                        <a:pt x="2977"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150;p60">
                  <a:extLst>
                    <a:ext uri="{FF2B5EF4-FFF2-40B4-BE49-F238E27FC236}">
                      <a16:creationId xmlns:a16="http://schemas.microsoft.com/office/drawing/2014/main" id="{DF94C5D0-C8D2-CE83-A4A5-3E13251C4159}"/>
                    </a:ext>
                  </a:extLst>
                </p:cNvPr>
                <p:cNvSpPr/>
                <p:nvPr/>
              </p:nvSpPr>
              <p:spPr>
                <a:xfrm>
                  <a:off x="6611995" y="3948570"/>
                  <a:ext cx="138038" cy="138065"/>
                </a:xfrm>
                <a:custGeom>
                  <a:avLst/>
                  <a:gdLst/>
                  <a:ahLst/>
                  <a:cxnLst/>
                  <a:rect l="l" t="t" r="r" b="b"/>
                  <a:pathLst>
                    <a:path w="5132" h="5133" extrusionOk="0">
                      <a:moveTo>
                        <a:pt x="2560" y="1"/>
                      </a:moveTo>
                      <a:cubicBezTo>
                        <a:pt x="1143" y="1"/>
                        <a:pt x="0" y="1144"/>
                        <a:pt x="0" y="2572"/>
                      </a:cubicBezTo>
                      <a:cubicBezTo>
                        <a:pt x="0" y="3989"/>
                        <a:pt x="1143" y="5132"/>
                        <a:pt x="2560" y="5132"/>
                      </a:cubicBezTo>
                      <a:cubicBezTo>
                        <a:pt x="3989" y="5132"/>
                        <a:pt x="5132" y="3989"/>
                        <a:pt x="5132" y="2572"/>
                      </a:cubicBezTo>
                      <a:cubicBezTo>
                        <a:pt x="5132" y="1144"/>
                        <a:pt x="3989"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151;p60">
                  <a:extLst>
                    <a:ext uri="{FF2B5EF4-FFF2-40B4-BE49-F238E27FC236}">
                      <a16:creationId xmlns:a16="http://schemas.microsoft.com/office/drawing/2014/main" id="{E30E21C1-F111-7606-B4CC-E9A7CC02890B}"/>
                    </a:ext>
                  </a:extLst>
                </p:cNvPr>
                <p:cNvSpPr/>
                <p:nvPr/>
              </p:nvSpPr>
              <p:spPr>
                <a:xfrm>
                  <a:off x="4982252" y="3379178"/>
                  <a:ext cx="1728084" cy="69826"/>
                </a:xfrm>
                <a:custGeom>
                  <a:avLst/>
                  <a:gdLst/>
                  <a:ahLst/>
                  <a:cxnLst/>
                  <a:rect l="l" t="t" r="r" b="b"/>
                  <a:pathLst>
                    <a:path w="64247" h="2596" extrusionOk="0">
                      <a:moveTo>
                        <a:pt x="917" y="0"/>
                      </a:moveTo>
                      <a:cubicBezTo>
                        <a:pt x="405" y="0"/>
                        <a:pt x="0" y="405"/>
                        <a:pt x="0" y="917"/>
                      </a:cubicBezTo>
                      <a:lnTo>
                        <a:pt x="0" y="1679"/>
                      </a:lnTo>
                      <a:cubicBezTo>
                        <a:pt x="0" y="2179"/>
                        <a:pt x="405" y="2596"/>
                        <a:pt x="917" y="2596"/>
                      </a:cubicBezTo>
                      <a:lnTo>
                        <a:pt x="63330" y="2596"/>
                      </a:lnTo>
                      <a:cubicBezTo>
                        <a:pt x="63841" y="2596"/>
                        <a:pt x="64246" y="2179"/>
                        <a:pt x="64246" y="1679"/>
                      </a:cubicBezTo>
                      <a:lnTo>
                        <a:pt x="64246" y="917"/>
                      </a:lnTo>
                      <a:cubicBezTo>
                        <a:pt x="64246" y="405"/>
                        <a:pt x="63841" y="0"/>
                        <a:pt x="63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152;p60">
                  <a:extLst>
                    <a:ext uri="{FF2B5EF4-FFF2-40B4-BE49-F238E27FC236}">
                      <a16:creationId xmlns:a16="http://schemas.microsoft.com/office/drawing/2014/main" id="{75EEDE6C-121F-8692-975D-39A6715712F9}"/>
                    </a:ext>
                  </a:extLst>
                </p:cNvPr>
                <p:cNvSpPr/>
                <p:nvPr/>
              </p:nvSpPr>
              <p:spPr>
                <a:xfrm>
                  <a:off x="5012673" y="3800285"/>
                  <a:ext cx="163349" cy="102829"/>
                </a:xfrm>
                <a:custGeom>
                  <a:avLst/>
                  <a:gdLst/>
                  <a:ahLst/>
                  <a:cxnLst/>
                  <a:rect l="l" t="t" r="r" b="b"/>
                  <a:pathLst>
                    <a:path w="6073" h="3823" extrusionOk="0">
                      <a:moveTo>
                        <a:pt x="1191" y="1"/>
                      </a:moveTo>
                      <a:cubicBezTo>
                        <a:pt x="536" y="1"/>
                        <a:pt x="0" y="537"/>
                        <a:pt x="0" y="1192"/>
                      </a:cubicBezTo>
                      <a:lnTo>
                        <a:pt x="0" y="2632"/>
                      </a:lnTo>
                      <a:cubicBezTo>
                        <a:pt x="0" y="3287"/>
                        <a:pt x="536" y="3823"/>
                        <a:pt x="1191" y="3823"/>
                      </a:cubicBezTo>
                      <a:lnTo>
                        <a:pt x="4882" y="3823"/>
                      </a:lnTo>
                      <a:cubicBezTo>
                        <a:pt x="5537" y="3823"/>
                        <a:pt x="6072" y="3287"/>
                        <a:pt x="6072" y="2632"/>
                      </a:cubicBezTo>
                      <a:lnTo>
                        <a:pt x="6072" y="1192"/>
                      </a:lnTo>
                      <a:cubicBezTo>
                        <a:pt x="6072" y="537"/>
                        <a:pt x="5537" y="1"/>
                        <a:pt x="4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61" name="Google Shape;1362;p65">
            <a:extLst>
              <a:ext uri="{FF2B5EF4-FFF2-40B4-BE49-F238E27FC236}">
                <a16:creationId xmlns:a16="http://schemas.microsoft.com/office/drawing/2014/main" id="{DC7DB53E-5364-1D55-2519-DE8150DF68C8}"/>
              </a:ext>
            </a:extLst>
          </p:cNvPr>
          <p:cNvSpPr/>
          <p:nvPr/>
        </p:nvSpPr>
        <p:spPr>
          <a:xfrm>
            <a:off x="6516893" y="2982434"/>
            <a:ext cx="2627107" cy="2193912"/>
          </a:xfrm>
          <a:prstGeom prst="round2SameRect">
            <a:avLst>
              <a:gd name="adj1" fmla="val 7284"/>
              <a:gd name="adj2" fmla="val 0"/>
            </a:avLst>
          </a:pr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ruppo 1463">
            <a:extLst>
              <a:ext uri="{FF2B5EF4-FFF2-40B4-BE49-F238E27FC236}">
                <a16:creationId xmlns:a16="http://schemas.microsoft.com/office/drawing/2014/main" id="{82DFF84F-BA09-8FFA-56EA-6F2684E38DB5}"/>
              </a:ext>
            </a:extLst>
          </p:cNvPr>
          <p:cNvGrpSpPr/>
          <p:nvPr/>
        </p:nvGrpSpPr>
        <p:grpSpPr>
          <a:xfrm>
            <a:off x="3166505" y="2974206"/>
            <a:ext cx="2914079" cy="2284773"/>
            <a:chOff x="3166505" y="2974206"/>
            <a:chExt cx="2914079" cy="2284773"/>
          </a:xfrm>
        </p:grpSpPr>
        <p:sp>
          <p:nvSpPr>
            <p:cNvPr id="1362" name="Google Shape;1362;p65"/>
            <p:cNvSpPr/>
            <p:nvPr/>
          </p:nvSpPr>
          <p:spPr>
            <a:xfrm>
              <a:off x="3316494" y="2974206"/>
              <a:ext cx="2627107" cy="2193912"/>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Diagram&#10;&#10;Description automatically generated">
              <a:extLst>
                <a:ext uri="{FF2B5EF4-FFF2-40B4-BE49-F238E27FC236}">
                  <a16:creationId xmlns:a16="http://schemas.microsoft.com/office/drawing/2014/main" id="{650174EA-9646-5092-7B2A-C558FB71846B}"/>
                </a:ext>
              </a:extLst>
            </p:cNvPr>
            <p:cNvPicPr>
              <a:picLocks noChangeAspect="1"/>
            </p:cNvPicPr>
            <p:nvPr/>
          </p:nvPicPr>
          <p:blipFill>
            <a:blip r:embed="rId3"/>
            <a:stretch>
              <a:fillRect/>
            </a:stretch>
          </p:blipFill>
          <p:spPr>
            <a:xfrm>
              <a:off x="3166505" y="3071811"/>
              <a:ext cx="2914079" cy="2187168"/>
            </a:xfrm>
            <a:prstGeom prst="rect">
              <a:avLst/>
            </a:prstGeom>
          </p:spPr>
        </p:pic>
      </p:grpSp>
      <p:sp>
        <p:nvSpPr>
          <p:cNvPr id="1465" name="Google Shape;1953;p79">
            <a:extLst>
              <a:ext uri="{FF2B5EF4-FFF2-40B4-BE49-F238E27FC236}">
                <a16:creationId xmlns:a16="http://schemas.microsoft.com/office/drawing/2014/main" id="{06C567AD-F0B9-3025-1CFC-0125FDA1791D}"/>
              </a:ext>
            </a:extLst>
          </p:cNvPr>
          <p:cNvSpPr txBox="1">
            <a:spLocks/>
          </p:cNvSpPr>
          <p:nvPr/>
        </p:nvSpPr>
        <p:spPr>
          <a:xfrm>
            <a:off x="-85607" y="2943170"/>
            <a:ext cx="2880114" cy="404651"/>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r>
              <a:rPr lang="it-IT" sz="1400"/>
              <a:t>STATIONARY GREEN CHARGING STATION</a:t>
            </a:r>
          </a:p>
        </p:txBody>
      </p:sp>
      <p:sp>
        <p:nvSpPr>
          <p:cNvPr id="1466" name="Google Shape;1953;p79">
            <a:extLst>
              <a:ext uri="{FF2B5EF4-FFF2-40B4-BE49-F238E27FC236}">
                <a16:creationId xmlns:a16="http://schemas.microsoft.com/office/drawing/2014/main" id="{1E907567-8304-ED90-1D06-60DD48DA20F8}"/>
              </a:ext>
            </a:extLst>
          </p:cNvPr>
          <p:cNvSpPr txBox="1">
            <a:spLocks/>
          </p:cNvSpPr>
          <p:nvPr/>
        </p:nvSpPr>
        <p:spPr>
          <a:xfrm>
            <a:off x="3166505" y="2943170"/>
            <a:ext cx="2835403" cy="45936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r>
              <a:rPr lang="it-IT" sz="1400"/>
              <a:t>GREEN ENERGY STORE AT HOME</a:t>
            </a:r>
          </a:p>
        </p:txBody>
      </p:sp>
      <p:pic>
        <p:nvPicPr>
          <p:cNvPr id="2050" name="Picture 2" descr="446 Illuminazione Pubblica Vettoriali, Illustrazioni e Clipart">
            <a:extLst>
              <a:ext uri="{FF2B5EF4-FFF2-40B4-BE49-F238E27FC236}">
                <a16:creationId xmlns:a16="http://schemas.microsoft.com/office/drawing/2014/main" id="{CB472BEA-59A5-DAF9-B5FE-C80CBA4E9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2693" y="3402592"/>
            <a:ext cx="1587311" cy="1587311"/>
          </a:xfrm>
          <a:prstGeom prst="rect">
            <a:avLst/>
          </a:prstGeom>
          <a:noFill/>
          <a:extLst>
            <a:ext uri="{909E8E84-426E-40DD-AFC4-6F175D3DCCD1}">
              <a14:hiddenFill xmlns:a14="http://schemas.microsoft.com/office/drawing/2010/main">
                <a:solidFill>
                  <a:srgbClr val="FFFFFF"/>
                </a:solidFill>
              </a14:hiddenFill>
            </a:ext>
          </a:extLst>
        </p:spPr>
      </p:pic>
      <p:sp>
        <p:nvSpPr>
          <p:cNvPr id="1467" name="Google Shape;1953;p79">
            <a:extLst>
              <a:ext uri="{FF2B5EF4-FFF2-40B4-BE49-F238E27FC236}">
                <a16:creationId xmlns:a16="http://schemas.microsoft.com/office/drawing/2014/main" id="{5620D26B-A69B-CCE1-8FB4-49E94BB26BB2}"/>
              </a:ext>
            </a:extLst>
          </p:cNvPr>
          <p:cNvSpPr txBox="1">
            <a:spLocks/>
          </p:cNvSpPr>
          <p:nvPr/>
        </p:nvSpPr>
        <p:spPr>
          <a:xfrm>
            <a:off x="6349495" y="2952155"/>
            <a:ext cx="2835403" cy="45936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r>
              <a:rPr lang="it-IT" sz="1400">
                <a:solidFill>
                  <a:schemeClr val="bg1"/>
                </a:solidFill>
              </a:rPr>
              <a:t>CITY ILLUMINATIONS</a:t>
            </a:r>
          </a:p>
        </p:txBody>
      </p:sp>
      <p:sp>
        <p:nvSpPr>
          <p:cNvPr id="2" name="Google Shape;965;p57">
            <a:extLst>
              <a:ext uri="{FF2B5EF4-FFF2-40B4-BE49-F238E27FC236}">
                <a16:creationId xmlns:a16="http://schemas.microsoft.com/office/drawing/2014/main" id="{1762F162-C530-1810-B0A0-CC53C015DE93}"/>
              </a:ext>
            </a:extLst>
          </p:cNvPr>
          <p:cNvSpPr/>
          <p:nvPr/>
        </p:nvSpPr>
        <p:spPr>
          <a:xfrm>
            <a:off x="2977763" y="5530213"/>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 name="Google Shape;962;p57">
            <a:extLst>
              <a:ext uri="{FF2B5EF4-FFF2-40B4-BE49-F238E27FC236}">
                <a16:creationId xmlns:a16="http://schemas.microsoft.com/office/drawing/2014/main" id="{C9A08B7F-63CC-02A4-CEBF-3935C13A024C}"/>
              </a:ext>
            </a:extLst>
          </p:cNvPr>
          <p:cNvSpPr txBox="1">
            <a:spLocks/>
          </p:cNvSpPr>
          <p:nvPr/>
        </p:nvSpPr>
        <p:spPr>
          <a:xfrm>
            <a:off x="1186903" y="5869113"/>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4" name="Google Shape;961;p57">
            <a:extLst>
              <a:ext uri="{FF2B5EF4-FFF2-40B4-BE49-F238E27FC236}">
                <a16:creationId xmlns:a16="http://schemas.microsoft.com/office/drawing/2014/main" id="{CA4B9468-3E81-D95F-1567-6D4F52E09604}"/>
              </a:ext>
            </a:extLst>
          </p:cNvPr>
          <p:cNvCxnSpPr>
            <a:cxnSpLocks/>
          </p:cNvCxnSpPr>
          <p:nvPr/>
        </p:nvCxnSpPr>
        <p:spPr>
          <a:xfrm>
            <a:off x="1268108" y="5423985"/>
            <a:ext cx="6521036" cy="0"/>
          </a:xfrm>
          <a:prstGeom prst="straightConnector1">
            <a:avLst/>
          </a:prstGeom>
          <a:noFill/>
          <a:ln w="19050" cap="flat" cmpd="sng">
            <a:solidFill>
              <a:schemeClr val="lt1"/>
            </a:solidFill>
            <a:prstDash val="solid"/>
            <a:round/>
            <a:headEnd type="oval" w="med" len="med"/>
            <a:tailEnd type="oval" w="med" len="med"/>
          </a:ln>
        </p:spPr>
      </p:cxnSp>
      <p:sp>
        <p:nvSpPr>
          <p:cNvPr id="6" name="Google Shape;962;p57">
            <a:extLst>
              <a:ext uri="{FF2B5EF4-FFF2-40B4-BE49-F238E27FC236}">
                <a16:creationId xmlns:a16="http://schemas.microsoft.com/office/drawing/2014/main" id="{C67B773E-A2F8-609F-85F1-5B66E1D093E2}"/>
              </a:ext>
            </a:extLst>
          </p:cNvPr>
          <p:cNvSpPr txBox="1">
            <a:spLocks/>
          </p:cNvSpPr>
          <p:nvPr/>
        </p:nvSpPr>
        <p:spPr>
          <a:xfrm>
            <a:off x="2185710" y="5869113"/>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7" name="Google Shape;962;p57">
            <a:extLst>
              <a:ext uri="{FF2B5EF4-FFF2-40B4-BE49-F238E27FC236}">
                <a16:creationId xmlns:a16="http://schemas.microsoft.com/office/drawing/2014/main" id="{746AFD94-001E-9981-79E9-39D2FC33EFE5}"/>
              </a:ext>
            </a:extLst>
          </p:cNvPr>
          <p:cNvSpPr txBox="1">
            <a:spLocks/>
          </p:cNvSpPr>
          <p:nvPr/>
        </p:nvSpPr>
        <p:spPr>
          <a:xfrm>
            <a:off x="3436107" y="5866415"/>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8" name="Google Shape;962;p57">
            <a:extLst>
              <a:ext uri="{FF2B5EF4-FFF2-40B4-BE49-F238E27FC236}">
                <a16:creationId xmlns:a16="http://schemas.microsoft.com/office/drawing/2014/main" id="{6CE9D676-9C02-7180-910C-FF5BD6A8C727}"/>
              </a:ext>
            </a:extLst>
          </p:cNvPr>
          <p:cNvSpPr txBox="1">
            <a:spLocks/>
          </p:cNvSpPr>
          <p:nvPr/>
        </p:nvSpPr>
        <p:spPr>
          <a:xfrm>
            <a:off x="4299496" y="5869113"/>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9" name="Google Shape;962;p57">
            <a:extLst>
              <a:ext uri="{FF2B5EF4-FFF2-40B4-BE49-F238E27FC236}">
                <a16:creationId xmlns:a16="http://schemas.microsoft.com/office/drawing/2014/main" id="{A662C23E-DA36-B9EA-DFAF-5F7B6CF41F89}"/>
              </a:ext>
            </a:extLst>
          </p:cNvPr>
          <p:cNvSpPr txBox="1">
            <a:spLocks/>
          </p:cNvSpPr>
          <p:nvPr/>
        </p:nvSpPr>
        <p:spPr>
          <a:xfrm>
            <a:off x="6943499" y="5860275"/>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10" name="Google Shape;962;p57">
            <a:extLst>
              <a:ext uri="{FF2B5EF4-FFF2-40B4-BE49-F238E27FC236}">
                <a16:creationId xmlns:a16="http://schemas.microsoft.com/office/drawing/2014/main" id="{DB844CC1-FA8F-83F1-6BD2-A0E4331850DC}"/>
              </a:ext>
            </a:extLst>
          </p:cNvPr>
          <p:cNvSpPr txBox="1">
            <a:spLocks/>
          </p:cNvSpPr>
          <p:nvPr/>
        </p:nvSpPr>
        <p:spPr>
          <a:xfrm>
            <a:off x="5636323" y="5872988"/>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11" name="Straight Connector 10">
            <a:extLst>
              <a:ext uri="{FF2B5EF4-FFF2-40B4-BE49-F238E27FC236}">
                <a16:creationId xmlns:a16="http://schemas.microsoft.com/office/drawing/2014/main" id="{F3269C67-3393-8949-9629-E79EB39CCEAE}"/>
              </a:ext>
            </a:extLst>
          </p:cNvPr>
          <p:cNvCxnSpPr>
            <a:cxnSpLocks/>
            <a:endCxn id="3" idx="0"/>
          </p:cNvCxnSpPr>
          <p:nvPr/>
        </p:nvCxnSpPr>
        <p:spPr>
          <a:xfrm>
            <a:off x="1595494" y="5419567"/>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28D0FC-9EE2-BB90-C634-EF04B52F7597}"/>
              </a:ext>
            </a:extLst>
          </p:cNvPr>
          <p:cNvCxnSpPr>
            <a:cxnSpLocks/>
            <a:endCxn id="6" idx="0"/>
          </p:cNvCxnSpPr>
          <p:nvPr/>
        </p:nvCxnSpPr>
        <p:spPr>
          <a:xfrm flipH="1">
            <a:off x="2748486" y="5426889"/>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B2171A-5E8B-A1BF-7CB5-4A15718F6344}"/>
              </a:ext>
            </a:extLst>
          </p:cNvPr>
          <p:cNvCxnSpPr>
            <a:cxnSpLocks/>
            <a:endCxn id="7" idx="0"/>
          </p:cNvCxnSpPr>
          <p:nvPr/>
        </p:nvCxnSpPr>
        <p:spPr>
          <a:xfrm flipH="1">
            <a:off x="3844699" y="5418051"/>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55EA2A-54A8-3059-4B6E-44210A547082}"/>
              </a:ext>
            </a:extLst>
          </p:cNvPr>
          <p:cNvCxnSpPr>
            <a:cxnSpLocks/>
            <a:endCxn id="8" idx="0"/>
          </p:cNvCxnSpPr>
          <p:nvPr/>
        </p:nvCxnSpPr>
        <p:spPr>
          <a:xfrm>
            <a:off x="4913410" y="5425437"/>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EB88BD-4483-EB3F-76B5-FFE67DC1C9AB}"/>
              </a:ext>
            </a:extLst>
          </p:cNvPr>
          <p:cNvCxnSpPr>
            <a:cxnSpLocks/>
          </p:cNvCxnSpPr>
          <p:nvPr/>
        </p:nvCxnSpPr>
        <p:spPr>
          <a:xfrm flipH="1">
            <a:off x="6196612" y="5411911"/>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A4FC56-1F97-F0C5-0732-7193BBFCDA94}"/>
              </a:ext>
            </a:extLst>
          </p:cNvPr>
          <p:cNvCxnSpPr>
            <a:cxnSpLocks/>
          </p:cNvCxnSpPr>
          <p:nvPr/>
        </p:nvCxnSpPr>
        <p:spPr>
          <a:xfrm flipH="1">
            <a:off x="7311134" y="5411911"/>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Google Shape;950;p57">
            <a:extLst>
              <a:ext uri="{FF2B5EF4-FFF2-40B4-BE49-F238E27FC236}">
                <a16:creationId xmlns:a16="http://schemas.microsoft.com/office/drawing/2014/main" id="{DF80E293-7268-09F3-87A0-3C2AE353EDE5}"/>
              </a:ext>
            </a:extLst>
          </p:cNvPr>
          <p:cNvSpPr txBox="1">
            <a:spLocks/>
          </p:cNvSpPr>
          <p:nvPr/>
        </p:nvSpPr>
        <p:spPr>
          <a:xfrm>
            <a:off x="717525" y="-531808"/>
            <a:ext cx="7708800" cy="5727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swald"/>
              <a:buNone/>
              <a:defRPr sz="2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r>
              <a:rPr lang="en-GB"/>
              <a:t>Analisi Pestel</a:t>
            </a:r>
            <a:br>
              <a:rPr lang="en-GB"/>
            </a:br>
            <a:endParaRPr lang="en-GB" dirty="0"/>
          </a:p>
        </p:txBody>
      </p:sp>
    </p:spTree>
    <p:extLst>
      <p:ext uri="{BB962C8B-B14F-4D97-AF65-F5344CB8AC3E}">
        <p14:creationId xmlns:p14="http://schemas.microsoft.com/office/powerpoint/2010/main" val="3083019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50" name="Google Shape;950;p57"/>
          <p:cNvSpPr txBox="1">
            <a:spLocks noGrp="1"/>
          </p:cNvSpPr>
          <p:nvPr>
            <p:ph type="title"/>
          </p:nvPr>
        </p:nvSpPr>
        <p:spPr>
          <a:xfrm>
            <a:off x="717525" y="1818438"/>
            <a:ext cx="7708800" cy="1940761"/>
          </a:xfrm>
          <a:prstGeom prst="rect">
            <a:avLst/>
          </a:prstGeom>
        </p:spPr>
        <p:txBody>
          <a:bodyPr spcFirstLastPara="1" wrap="square" lIns="90000" tIns="91425" rIns="90000" bIns="91425" anchor="t" anchorCtr="0">
            <a:noAutofit/>
          </a:bodyPr>
          <a:lstStyle/>
          <a:p>
            <a:pPr marL="0" lvl="0" indent="0" rtl="0">
              <a:spcBef>
                <a:spcPts val="0"/>
              </a:spcBef>
              <a:spcAft>
                <a:spcPts val="0"/>
              </a:spcAft>
              <a:buNone/>
            </a:pPr>
            <a:r>
              <a:rPr lang="en" sz="6000" dirty="0" err="1"/>
              <a:t>Analisi</a:t>
            </a:r>
            <a:r>
              <a:rPr lang="en" sz="6000" dirty="0"/>
              <a:t> Pestel</a:t>
            </a:r>
            <a:br>
              <a:rPr lang="en" sz="6000" dirty="0"/>
            </a:br>
            <a:endParaRPr sz="6000" dirty="0"/>
          </a:p>
        </p:txBody>
      </p:sp>
      <p:sp>
        <p:nvSpPr>
          <p:cNvPr id="968" name="Google Shape;968;p57"/>
          <p:cNvSpPr/>
          <p:nvPr/>
        </p:nvSpPr>
        <p:spPr>
          <a:xfrm>
            <a:off x="5446287" y="1098439"/>
            <a:ext cx="7200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59" name="Google Shape;1361;p65">
            <a:extLst>
              <a:ext uri="{FF2B5EF4-FFF2-40B4-BE49-F238E27FC236}">
                <a16:creationId xmlns:a16="http://schemas.microsoft.com/office/drawing/2014/main" id="{270470C8-D389-8A78-47A8-B003F80E876E}"/>
              </a:ext>
            </a:extLst>
          </p:cNvPr>
          <p:cNvSpPr/>
          <p:nvPr/>
        </p:nvSpPr>
        <p:spPr>
          <a:xfrm>
            <a:off x="1069097" y="5327788"/>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62;p65">
            <a:extLst>
              <a:ext uri="{FF2B5EF4-FFF2-40B4-BE49-F238E27FC236}">
                <a16:creationId xmlns:a16="http://schemas.microsoft.com/office/drawing/2014/main" id="{51B7A967-06B8-8974-8729-89DC5BFD1D1A}"/>
              </a:ext>
            </a:extLst>
          </p:cNvPr>
          <p:cNvSpPr/>
          <p:nvPr/>
        </p:nvSpPr>
        <p:spPr>
          <a:xfrm>
            <a:off x="4717097" y="5327788"/>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363;p65">
            <a:extLst>
              <a:ext uri="{FF2B5EF4-FFF2-40B4-BE49-F238E27FC236}">
                <a16:creationId xmlns:a16="http://schemas.microsoft.com/office/drawing/2014/main" id="{EE928D46-96C3-C106-1449-B5F6C512C6E6}"/>
              </a:ext>
            </a:extLst>
          </p:cNvPr>
          <p:cNvSpPr txBox="1">
            <a:spLocks/>
          </p:cNvSpPr>
          <p:nvPr/>
        </p:nvSpPr>
        <p:spPr>
          <a:xfrm>
            <a:off x="4897097" y="6046352"/>
            <a:ext cx="2880000" cy="461700"/>
          </a:xfrm>
          <a:prstGeom prst="rect">
            <a:avLst/>
          </a:prstGeom>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a:t>Politiche Fiscali</a:t>
            </a:r>
            <a:endParaRPr lang="en-GB" dirty="0"/>
          </a:p>
        </p:txBody>
      </p:sp>
      <p:sp>
        <p:nvSpPr>
          <p:cNvPr id="62" name="Google Shape;1364;p65">
            <a:extLst>
              <a:ext uri="{FF2B5EF4-FFF2-40B4-BE49-F238E27FC236}">
                <a16:creationId xmlns:a16="http://schemas.microsoft.com/office/drawing/2014/main" id="{3FDE0349-0F20-4DA6-8298-C8DE50CD3D42}"/>
              </a:ext>
            </a:extLst>
          </p:cNvPr>
          <p:cNvSpPr txBox="1">
            <a:spLocks/>
          </p:cNvSpPr>
          <p:nvPr/>
        </p:nvSpPr>
        <p:spPr>
          <a:xfrm>
            <a:off x="4897097" y="6554038"/>
            <a:ext cx="2880000" cy="1046700"/>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t>Incentivi Fiscali</a:t>
            </a:r>
            <a:endParaRPr lang="it-IT" dirty="0"/>
          </a:p>
        </p:txBody>
      </p:sp>
      <p:sp>
        <p:nvSpPr>
          <p:cNvPr id="63" name="Google Shape;1365;p65">
            <a:extLst>
              <a:ext uri="{FF2B5EF4-FFF2-40B4-BE49-F238E27FC236}">
                <a16:creationId xmlns:a16="http://schemas.microsoft.com/office/drawing/2014/main" id="{C8DCC8E5-CF8B-45C3-AFE7-65358061812B}"/>
              </a:ext>
            </a:extLst>
          </p:cNvPr>
          <p:cNvSpPr txBox="1">
            <a:spLocks/>
          </p:cNvSpPr>
          <p:nvPr/>
        </p:nvSpPr>
        <p:spPr>
          <a:xfrm>
            <a:off x="1249097" y="6046363"/>
            <a:ext cx="2880000" cy="461700"/>
          </a:xfrm>
          <a:prstGeom prst="rect">
            <a:avLst/>
          </a:prstGeom>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a:t>Regolamenti Ambientali</a:t>
            </a:r>
            <a:endParaRPr lang="en-GB" dirty="0"/>
          </a:p>
        </p:txBody>
      </p:sp>
      <p:sp>
        <p:nvSpPr>
          <p:cNvPr id="896" name="Google Shape;1366;p65">
            <a:extLst>
              <a:ext uri="{FF2B5EF4-FFF2-40B4-BE49-F238E27FC236}">
                <a16:creationId xmlns:a16="http://schemas.microsoft.com/office/drawing/2014/main" id="{61598DE9-1C9E-445E-8B98-8D27548F71A1}"/>
              </a:ext>
            </a:extLst>
          </p:cNvPr>
          <p:cNvSpPr txBox="1">
            <a:spLocks/>
          </p:cNvSpPr>
          <p:nvPr/>
        </p:nvSpPr>
        <p:spPr>
          <a:xfrm>
            <a:off x="1249097" y="6554038"/>
            <a:ext cx="2880000" cy="1046700"/>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dirty="0"/>
              <a:t>Smaltimento delle batterie</a:t>
            </a:r>
          </a:p>
          <a:p>
            <a:pPr algn="ctr"/>
            <a:r>
              <a:rPr lang="it-IT" dirty="0"/>
              <a:t>Direttive 2006/66/CE</a:t>
            </a:r>
          </a:p>
          <a:p>
            <a:pPr algn="ctr"/>
            <a:r>
              <a:rPr lang="it-IT" dirty="0"/>
              <a:t>Legislazione Italiana</a:t>
            </a:r>
          </a:p>
        </p:txBody>
      </p:sp>
      <p:sp>
        <p:nvSpPr>
          <p:cNvPr id="897" name="Google Shape;1368;p65">
            <a:extLst>
              <a:ext uri="{FF2B5EF4-FFF2-40B4-BE49-F238E27FC236}">
                <a16:creationId xmlns:a16="http://schemas.microsoft.com/office/drawing/2014/main" id="{868A42C9-1552-2472-D36E-EAB346A7F3B3}"/>
              </a:ext>
            </a:extLst>
          </p:cNvPr>
          <p:cNvSpPr/>
          <p:nvPr/>
        </p:nvSpPr>
        <p:spPr>
          <a:xfrm flipH="1">
            <a:off x="2657907" y="6508074"/>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369;p65">
            <a:extLst>
              <a:ext uri="{FF2B5EF4-FFF2-40B4-BE49-F238E27FC236}">
                <a16:creationId xmlns:a16="http://schemas.microsoft.com/office/drawing/2014/main" id="{6C801377-15C9-52B6-CC0A-E3E1E7500258}"/>
              </a:ext>
            </a:extLst>
          </p:cNvPr>
          <p:cNvSpPr/>
          <p:nvPr/>
        </p:nvSpPr>
        <p:spPr>
          <a:xfrm flipH="1">
            <a:off x="2762141" y="6508074"/>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370;p65">
            <a:extLst>
              <a:ext uri="{FF2B5EF4-FFF2-40B4-BE49-F238E27FC236}">
                <a16:creationId xmlns:a16="http://schemas.microsoft.com/office/drawing/2014/main" id="{4BF30E2D-BE0F-4043-2985-192AAE525079}"/>
              </a:ext>
            </a:extLst>
          </p:cNvPr>
          <p:cNvSpPr/>
          <p:nvPr/>
        </p:nvSpPr>
        <p:spPr>
          <a:xfrm flipH="1">
            <a:off x="2556770" y="6508074"/>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1371;p65">
            <a:extLst>
              <a:ext uri="{FF2B5EF4-FFF2-40B4-BE49-F238E27FC236}">
                <a16:creationId xmlns:a16="http://schemas.microsoft.com/office/drawing/2014/main" id="{BFE95AE2-E8B6-25ED-8111-E1DDD2A73443}"/>
              </a:ext>
            </a:extLst>
          </p:cNvPr>
          <p:cNvSpPr/>
          <p:nvPr/>
        </p:nvSpPr>
        <p:spPr>
          <a:xfrm flipH="1">
            <a:off x="6305907" y="6508074"/>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1372;p65">
            <a:extLst>
              <a:ext uri="{FF2B5EF4-FFF2-40B4-BE49-F238E27FC236}">
                <a16:creationId xmlns:a16="http://schemas.microsoft.com/office/drawing/2014/main" id="{F0375F1D-7667-2861-DEB5-FAAEB279A1D4}"/>
              </a:ext>
            </a:extLst>
          </p:cNvPr>
          <p:cNvSpPr/>
          <p:nvPr/>
        </p:nvSpPr>
        <p:spPr>
          <a:xfrm flipH="1">
            <a:off x="6410141" y="6508074"/>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1373;p65">
            <a:extLst>
              <a:ext uri="{FF2B5EF4-FFF2-40B4-BE49-F238E27FC236}">
                <a16:creationId xmlns:a16="http://schemas.microsoft.com/office/drawing/2014/main" id="{6499F826-9997-2484-EF93-49068379CE98}"/>
              </a:ext>
            </a:extLst>
          </p:cNvPr>
          <p:cNvSpPr/>
          <p:nvPr/>
        </p:nvSpPr>
        <p:spPr>
          <a:xfrm flipH="1">
            <a:off x="6204770" y="6508074"/>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1374;p65">
            <a:extLst>
              <a:ext uri="{FF2B5EF4-FFF2-40B4-BE49-F238E27FC236}">
                <a16:creationId xmlns:a16="http://schemas.microsoft.com/office/drawing/2014/main" id="{84FF815E-F26A-5186-81DE-921CB758272F}"/>
              </a:ext>
            </a:extLst>
          </p:cNvPr>
          <p:cNvGrpSpPr/>
          <p:nvPr/>
        </p:nvGrpSpPr>
        <p:grpSpPr>
          <a:xfrm>
            <a:off x="6067096" y="5506357"/>
            <a:ext cx="540002" cy="540001"/>
            <a:chOff x="6235380" y="2098418"/>
            <a:chExt cx="379989" cy="381357"/>
          </a:xfrm>
        </p:grpSpPr>
        <p:sp>
          <p:nvSpPr>
            <p:cNvPr id="904" name="Google Shape;1375;p65">
              <a:extLst>
                <a:ext uri="{FF2B5EF4-FFF2-40B4-BE49-F238E27FC236}">
                  <a16:creationId xmlns:a16="http://schemas.microsoft.com/office/drawing/2014/main" id="{9F07E5F7-8AD2-0382-088D-DB74C8EC8DA9}"/>
                </a:ext>
              </a:extLst>
            </p:cNvPr>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1376;p65">
              <a:extLst>
                <a:ext uri="{FF2B5EF4-FFF2-40B4-BE49-F238E27FC236}">
                  <a16:creationId xmlns:a16="http://schemas.microsoft.com/office/drawing/2014/main" id="{43B31B9A-9D5A-D144-576B-7079975C4B36}"/>
                </a:ext>
              </a:extLst>
            </p:cNvPr>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1377;p65">
              <a:extLst>
                <a:ext uri="{FF2B5EF4-FFF2-40B4-BE49-F238E27FC236}">
                  <a16:creationId xmlns:a16="http://schemas.microsoft.com/office/drawing/2014/main" id="{011B610E-5912-8C2C-FB87-D0D2EE700865}"/>
                </a:ext>
              </a:extLst>
            </p:cNvPr>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1378;p65">
              <a:extLst>
                <a:ext uri="{FF2B5EF4-FFF2-40B4-BE49-F238E27FC236}">
                  <a16:creationId xmlns:a16="http://schemas.microsoft.com/office/drawing/2014/main" id="{3241ADE5-004C-3410-400E-36648DAAF383}"/>
                </a:ext>
              </a:extLst>
            </p:cNvPr>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1379;p65">
              <a:extLst>
                <a:ext uri="{FF2B5EF4-FFF2-40B4-BE49-F238E27FC236}">
                  <a16:creationId xmlns:a16="http://schemas.microsoft.com/office/drawing/2014/main" id="{A404D65F-E40A-2880-CC0A-80F01D25B44D}"/>
                </a:ext>
              </a:extLst>
            </p:cNvPr>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1380;p65">
              <a:extLst>
                <a:ext uri="{FF2B5EF4-FFF2-40B4-BE49-F238E27FC236}">
                  <a16:creationId xmlns:a16="http://schemas.microsoft.com/office/drawing/2014/main" id="{E885D0ED-8BC3-AC8B-8A0E-0BEA26BAB62C}"/>
                </a:ext>
              </a:extLst>
            </p:cNvPr>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1381;p65">
              <a:extLst>
                <a:ext uri="{FF2B5EF4-FFF2-40B4-BE49-F238E27FC236}">
                  <a16:creationId xmlns:a16="http://schemas.microsoft.com/office/drawing/2014/main" id="{88D43F18-D68F-CB56-A26C-7F3DE58B15C9}"/>
                </a:ext>
              </a:extLst>
            </p:cNvPr>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1382;p65">
            <a:extLst>
              <a:ext uri="{FF2B5EF4-FFF2-40B4-BE49-F238E27FC236}">
                <a16:creationId xmlns:a16="http://schemas.microsoft.com/office/drawing/2014/main" id="{3F80E835-731B-617D-C42A-98B1BCF8930A}"/>
              </a:ext>
            </a:extLst>
          </p:cNvPr>
          <p:cNvGrpSpPr/>
          <p:nvPr/>
        </p:nvGrpSpPr>
        <p:grpSpPr>
          <a:xfrm>
            <a:off x="2447384" y="5506374"/>
            <a:ext cx="483426" cy="539982"/>
            <a:chOff x="1197275" y="1095600"/>
            <a:chExt cx="369225" cy="417975"/>
          </a:xfrm>
        </p:grpSpPr>
        <p:sp>
          <p:nvSpPr>
            <p:cNvPr id="912" name="Google Shape;1383;p65">
              <a:extLst>
                <a:ext uri="{FF2B5EF4-FFF2-40B4-BE49-F238E27FC236}">
                  <a16:creationId xmlns:a16="http://schemas.microsoft.com/office/drawing/2014/main" id="{D45C13FB-2E64-AB8E-8EBE-DCD897680961}"/>
                </a:ext>
              </a:extLst>
            </p:cNvPr>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1384;p65">
              <a:extLst>
                <a:ext uri="{FF2B5EF4-FFF2-40B4-BE49-F238E27FC236}">
                  <a16:creationId xmlns:a16="http://schemas.microsoft.com/office/drawing/2014/main" id="{60AA9141-FFC7-A41A-E632-7008E08D88D4}"/>
                </a:ext>
              </a:extLst>
            </p:cNvPr>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1385;p65">
              <a:extLst>
                <a:ext uri="{FF2B5EF4-FFF2-40B4-BE49-F238E27FC236}">
                  <a16:creationId xmlns:a16="http://schemas.microsoft.com/office/drawing/2014/main" id="{F125A38D-2C70-6809-6ABA-DA73ACC4413A}"/>
                </a:ext>
              </a:extLst>
            </p:cNvPr>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1386;p65">
              <a:extLst>
                <a:ext uri="{FF2B5EF4-FFF2-40B4-BE49-F238E27FC236}">
                  <a16:creationId xmlns:a16="http://schemas.microsoft.com/office/drawing/2014/main" id="{9839DDD9-04FB-1E7D-9339-F094720056FF}"/>
                </a:ext>
              </a:extLst>
            </p:cNvPr>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1387;p65">
              <a:extLst>
                <a:ext uri="{FF2B5EF4-FFF2-40B4-BE49-F238E27FC236}">
                  <a16:creationId xmlns:a16="http://schemas.microsoft.com/office/drawing/2014/main" id="{E0996570-F934-EE6D-0AB3-05AF265A36B3}"/>
                </a:ext>
              </a:extLst>
            </p:cNvPr>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1388;p65">
              <a:extLst>
                <a:ext uri="{FF2B5EF4-FFF2-40B4-BE49-F238E27FC236}">
                  <a16:creationId xmlns:a16="http://schemas.microsoft.com/office/drawing/2014/main" id="{0D0E068D-24BE-0ADA-83EA-209A51A5355A}"/>
                </a:ext>
              </a:extLst>
            </p:cNvPr>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1389;p65">
              <a:extLst>
                <a:ext uri="{FF2B5EF4-FFF2-40B4-BE49-F238E27FC236}">
                  <a16:creationId xmlns:a16="http://schemas.microsoft.com/office/drawing/2014/main" id="{3C5BBE57-9256-16CA-C46C-D29644D60EA5}"/>
                </a:ext>
              </a:extLst>
            </p:cNvPr>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1390;p65">
              <a:extLst>
                <a:ext uri="{FF2B5EF4-FFF2-40B4-BE49-F238E27FC236}">
                  <a16:creationId xmlns:a16="http://schemas.microsoft.com/office/drawing/2014/main" id="{DB6C6F1C-4827-0866-8BD3-C592B284C974}"/>
                </a:ext>
              </a:extLst>
            </p:cNvPr>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5837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50" name="Google Shape;950;p57"/>
          <p:cNvSpPr txBox="1">
            <a:spLocks noGrp="1"/>
          </p:cNvSpPr>
          <p:nvPr>
            <p:ph type="title"/>
          </p:nvPr>
        </p:nvSpPr>
        <p:spPr>
          <a:xfrm>
            <a:off x="717525" y="552990"/>
            <a:ext cx="7708800" cy="572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err="1"/>
              <a:t>Analisi</a:t>
            </a:r>
            <a:r>
              <a:rPr lang="en" dirty="0"/>
              <a:t> Pestel</a:t>
            </a:r>
            <a:br>
              <a:rPr lang="en" dirty="0"/>
            </a:br>
            <a:endParaRPr dirty="0"/>
          </a:p>
        </p:txBody>
      </p:sp>
      <p:sp>
        <p:nvSpPr>
          <p:cNvPr id="965" name="Google Shape;965;p57"/>
          <p:cNvSpPr/>
          <p:nvPr/>
        </p:nvSpPr>
        <p:spPr>
          <a:xfrm>
            <a:off x="2977763"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968" name="Google Shape;968;p57"/>
          <p:cNvSpPr/>
          <p:nvPr/>
        </p:nvSpPr>
        <p:spPr>
          <a:xfrm>
            <a:off x="5446287" y="1098439"/>
            <a:ext cx="7200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962" name="Google Shape;962;p57"/>
          <p:cNvSpPr txBox="1">
            <a:spLocks noGrp="1"/>
          </p:cNvSpPr>
          <p:nvPr>
            <p:ph type="title" idx="4294967295"/>
          </p:nvPr>
        </p:nvSpPr>
        <p:spPr>
          <a:xfrm>
            <a:off x="1186903" y="2186600"/>
            <a:ext cx="817182" cy="461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800" dirty="0"/>
              <a:t>Politico</a:t>
            </a:r>
            <a:endParaRPr sz="1800" dirty="0"/>
          </a:p>
        </p:txBody>
      </p:sp>
      <p:cxnSp>
        <p:nvCxnSpPr>
          <p:cNvPr id="6" name="Google Shape;961;p57">
            <a:extLst>
              <a:ext uri="{FF2B5EF4-FFF2-40B4-BE49-F238E27FC236}">
                <a16:creationId xmlns:a16="http://schemas.microsoft.com/office/drawing/2014/main" id="{A6C51751-3253-AF17-B983-762AAB991599}"/>
              </a:ext>
            </a:extLst>
          </p:cNvPr>
          <p:cNvCxnSpPr>
            <a:cxnSpLocks/>
          </p:cNvCxnSpPr>
          <p:nvPr/>
        </p:nvCxnSpPr>
        <p:spPr>
          <a:xfrm>
            <a:off x="1268108"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7" name="Google Shape;962;p57">
            <a:extLst>
              <a:ext uri="{FF2B5EF4-FFF2-40B4-BE49-F238E27FC236}">
                <a16:creationId xmlns:a16="http://schemas.microsoft.com/office/drawing/2014/main" id="{AACB1325-5927-0442-D704-70FA581AE842}"/>
              </a:ext>
            </a:extLst>
          </p:cNvPr>
          <p:cNvSpPr txBox="1">
            <a:spLocks/>
          </p:cNvSpPr>
          <p:nvPr/>
        </p:nvSpPr>
        <p:spPr>
          <a:xfrm>
            <a:off x="2185710"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11" name="Google Shape;962;p57">
            <a:extLst>
              <a:ext uri="{FF2B5EF4-FFF2-40B4-BE49-F238E27FC236}">
                <a16:creationId xmlns:a16="http://schemas.microsoft.com/office/drawing/2014/main" id="{6F8A2371-A249-EBEC-9305-7229058C9E48}"/>
              </a:ext>
            </a:extLst>
          </p:cNvPr>
          <p:cNvSpPr txBox="1">
            <a:spLocks/>
          </p:cNvSpPr>
          <p:nvPr/>
        </p:nvSpPr>
        <p:spPr>
          <a:xfrm>
            <a:off x="3436107"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13" name="Google Shape;962;p57">
            <a:extLst>
              <a:ext uri="{FF2B5EF4-FFF2-40B4-BE49-F238E27FC236}">
                <a16:creationId xmlns:a16="http://schemas.microsoft.com/office/drawing/2014/main" id="{8833138E-DC18-F277-A189-6A6226A51F98}"/>
              </a:ext>
            </a:extLst>
          </p:cNvPr>
          <p:cNvSpPr txBox="1">
            <a:spLocks/>
          </p:cNvSpPr>
          <p:nvPr/>
        </p:nvSpPr>
        <p:spPr>
          <a:xfrm>
            <a:off x="4299496"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18" name="Google Shape;962;p57">
            <a:extLst>
              <a:ext uri="{FF2B5EF4-FFF2-40B4-BE49-F238E27FC236}">
                <a16:creationId xmlns:a16="http://schemas.microsoft.com/office/drawing/2014/main" id="{539104EE-5139-7313-B5D5-5D953E8A03FA}"/>
              </a:ext>
            </a:extLst>
          </p:cNvPr>
          <p:cNvSpPr txBox="1">
            <a:spLocks/>
          </p:cNvSpPr>
          <p:nvPr/>
        </p:nvSpPr>
        <p:spPr>
          <a:xfrm>
            <a:off x="6943499"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1" name="Google Shape;962;p57">
            <a:extLst>
              <a:ext uri="{FF2B5EF4-FFF2-40B4-BE49-F238E27FC236}">
                <a16:creationId xmlns:a16="http://schemas.microsoft.com/office/drawing/2014/main" id="{9F6FED8E-2764-8022-7E86-4FFF16FEA7A8}"/>
              </a:ext>
            </a:extLst>
          </p:cNvPr>
          <p:cNvSpPr txBox="1">
            <a:spLocks/>
          </p:cNvSpPr>
          <p:nvPr/>
        </p:nvSpPr>
        <p:spPr>
          <a:xfrm>
            <a:off x="5636323"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5" name="Straight Connector 4">
            <a:extLst>
              <a:ext uri="{FF2B5EF4-FFF2-40B4-BE49-F238E27FC236}">
                <a16:creationId xmlns:a16="http://schemas.microsoft.com/office/drawing/2014/main" id="{07FCFA87-BAD2-F818-43B9-20723496D6C4}"/>
              </a:ext>
            </a:extLst>
          </p:cNvPr>
          <p:cNvCxnSpPr>
            <a:cxnSpLocks/>
            <a:endCxn id="962" idx="0"/>
          </p:cNvCxnSpPr>
          <p:nvPr/>
        </p:nvCxnSpPr>
        <p:spPr>
          <a:xfrm>
            <a:off x="1595494"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2BBCE4E-4545-9A64-7430-9DAB0704521E}"/>
              </a:ext>
            </a:extLst>
          </p:cNvPr>
          <p:cNvCxnSpPr>
            <a:cxnSpLocks/>
            <a:endCxn id="7" idx="0"/>
          </p:cNvCxnSpPr>
          <p:nvPr/>
        </p:nvCxnSpPr>
        <p:spPr>
          <a:xfrm flipH="1">
            <a:off x="2748486"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5C60F30-AD7B-95B7-CE66-4B84CAD520E7}"/>
              </a:ext>
            </a:extLst>
          </p:cNvPr>
          <p:cNvCxnSpPr>
            <a:cxnSpLocks/>
            <a:endCxn id="11" idx="0"/>
          </p:cNvCxnSpPr>
          <p:nvPr/>
        </p:nvCxnSpPr>
        <p:spPr>
          <a:xfrm flipH="1">
            <a:off x="3844699"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BD1779-95F0-2BF1-78F8-7BD568048BB0}"/>
              </a:ext>
            </a:extLst>
          </p:cNvPr>
          <p:cNvCxnSpPr>
            <a:cxnSpLocks/>
            <a:endCxn id="13" idx="0"/>
          </p:cNvCxnSpPr>
          <p:nvPr/>
        </p:nvCxnSpPr>
        <p:spPr>
          <a:xfrm>
            <a:off x="4913410"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D07B2A-5329-9671-89C6-2A0FAC630D7A}"/>
              </a:ext>
            </a:extLst>
          </p:cNvPr>
          <p:cNvCxnSpPr>
            <a:cxnSpLocks/>
          </p:cNvCxnSpPr>
          <p:nvPr/>
        </p:nvCxnSpPr>
        <p:spPr>
          <a:xfrm flipH="1">
            <a:off x="6196612"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B24FD00-7BBE-37F4-66F9-CB7F6E946E45}"/>
              </a:ext>
            </a:extLst>
          </p:cNvPr>
          <p:cNvCxnSpPr>
            <a:cxnSpLocks/>
          </p:cNvCxnSpPr>
          <p:nvPr/>
        </p:nvCxnSpPr>
        <p:spPr>
          <a:xfrm flipH="1">
            <a:off x="7311134"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Google Shape;1361;p65">
            <a:extLst>
              <a:ext uri="{FF2B5EF4-FFF2-40B4-BE49-F238E27FC236}">
                <a16:creationId xmlns:a16="http://schemas.microsoft.com/office/drawing/2014/main" id="{270470C8-D389-8A78-47A8-B003F80E876E}"/>
              </a:ext>
            </a:extLst>
          </p:cNvPr>
          <p:cNvSpPr/>
          <p:nvPr/>
        </p:nvSpPr>
        <p:spPr>
          <a:xfrm>
            <a:off x="1069097" y="5327788"/>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62;p65">
            <a:extLst>
              <a:ext uri="{FF2B5EF4-FFF2-40B4-BE49-F238E27FC236}">
                <a16:creationId xmlns:a16="http://schemas.microsoft.com/office/drawing/2014/main" id="{51B7A967-06B8-8974-8729-89DC5BFD1D1A}"/>
              </a:ext>
            </a:extLst>
          </p:cNvPr>
          <p:cNvSpPr/>
          <p:nvPr/>
        </p:nvSpPr>
        <p:spPr>
          <a:xfrm>
            <a:off x="4717097" y="5327788"/>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363;p65">
            <a:extLst>
              <a:ext uri="{FF2B5EF4-FFF2-40B4-BE49-F238E27FC236}">
                <a16:creationId xmlns:a16="http://schemas.microsoft.com/office/drawing/2014/main" id="{EE928D46-96C3-C106-1449-B5F6C512C6E6}"/>
              </a:ext>
            </a:extLst>
          </p:cNvPr>
          <p:cNvSpPr txBox="1">
            <a:spLocks/>
          </p:cNvSpPr>
          <p:nvPr/>
        </p:nvSpPr>
        <p:spPr>
          <a:xfrm>
            <a:off x="4897097" y="6046352"/>
            <a:ext cx="2880000" cy="461700"/>
          </a:xfrm>
          <a:prstGeom prst="rect">
            <a:avLst/>
          </a:prstGeom>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a:t>Politiche Fiscali</a:t>
            </a:r>
            <a:endParaRPr lang="en-GB" dirty="0"/>
          </a:p>
        </p:txBody>
      </p:sp>
      <p:sp>
        <p:nvSpPr>
          <p:cNvPr id="62" name="Google Shape;1364;p65">
            <a:extLst>
              <a:ext uri="{FF2B5EF4-FFF2-40B4-BE49-F238E27FC236}">
                <a16:creationId xmlns:a16="http://schemas.microsoft.com/office/drawing/2014/main" id="{3FDE0349-0F20-4DA6-8298-C8DE50CD3D42}"/>
              </a:ext>
            </a:extLst>
          </p:cNvPr>
          <p:cNvSpPr txBox="1">
            <a:spLocks/>
          </p:cNvSpPr>
          <p:nvPr/>
        </p:nvSpPr>
        <p:spPr>
          <a:xfrm>
            <a:off x="4897097" y="6554038"/>
            <a:ext cx="2880000" cy="1046700"/>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t>Incentivi Fiscali</a:t>
            </a:r>
            <a:endParaRPr lang="it-IT" dirty="0"/>
          </a:p>
        </p:txBody>
      </p:sp>
      <p:sp>
        <p:nvSpPr>
          <p:cNvPr id="63" name="Google Shape;1365;p65">
            <a:extLst>
              <a:ext uri="{FF2B5EF4-FFF2-40B4-BE49-F238E27FC236}">
                <a16:creationId xmlns:a16="http://schemas.microsoft.com/office/drawing/2014/main" id="{C8DCC8E5-CF8B-45C3-AFE7-65358061812B}"/>
              </a:ext>
            </a:extLst>
          </p:cNvPr>
          <p:cNvSpPr txBox="1">
            <a:spLocks/>
          </p:cNvSpPr>
          <p:nvPr/>
        </p:nvSpPr>
        <p:spPr>
          <a:xfrm>
            <a:off x="1249097" y="6046363"/>
            <a:ext cx="2880000" cy="461700"/>
          </a:xfrm>
          <a:prstGeom prst="rect">
            <a:avLst/>
          </a:prstGeom>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a:t>Regolamenti Ambientali</a:t>
            </a:r>
            <a:endParaRPr lang="en-GB" dirty="0"/>
          </a:p>
        </p:txBody>
      </p:sp>
      <p:sp>
        <p:nvSpPr>
          <p:cNvPr id="896" name="Google Shape;1366;p65">
            <a:extLst>
              <a:ext uri="{FF2B5EF4-FFF2-40B4-BE49-F238E27FC236}">
                <a16:creationId xmlns:a16="http://schemas.microsoft.com/office/drawing/2014/main" id="{61598DE9-1C9E-445E-8B98-8D27548F71A1}"/>
              </a:ext>
            </a:extLst>
          </p:cNvPr>
          <p:cNvSpPr txBox="1">
            <a:spLocks/>
          </p:cNvSpPr>
          <p:nvPr/>
        </p:nvSpPr>
        <p:spPr>
          <a:xfrm>
            <a:off x="1249097" y="6554038"/>
            <a:ext cx="2880000" cy="1046700"/>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dirty="0"/>
              <a:t>Smaltimento delle batterie</a:t>
            </a:r>
          </a:p>
          <a:p>
            <a:pPr algn="ctr"/>
            <a:r>
              <a:rPr lang="it-IT" dirty="0"/>
              <a:t>Direttive 2006/66/CE</a:t>
            </a:r>
          </a:p>
          <a:p>
            <a:pPr algn="ctr"/>
            <a:r>
              <a:rPr lang="it-IT" dirty="0"/>
              <a:t>Legislazione Italiana</a:t>
            </a:r>
          </a:p>
        </p:txBody>
      </p:sp>
      <p:sp>
        <p:nvSpPr>
          <p:cNvPr id="897" name="Google Shape;1368;p65">
            <a:extLst>
              <a:ext uri="{FF2B5EF4-FFF2-40B4-BE49-F238E27FC236}">
                <a16:creationId xmlns:a16="http://schemas.microsoft.com/office/drawing/2014/main" id="{868A42C9-1552-2472-D36E-EAB346A7F3B3}"/>
              </a:ext>
            </a:extLst>
          </p:cNvPr>
          <p:cNvSpPr/>
          <p:nvPr/>
        </p:nvSpPr>
        <p:spPr>
          <a:xfrm flipH="1">
            <a:off x="2657907" y="6508074"/>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369;p65">
            <a:extLst>
              <a:ext uri="{FF2B5EF4-FFF2-40B4-BE49-F238E27FC236}">
                <a16:creationId xmlns:a16="http://schemas.microsoft.com/office/drawing/2014/main" id="{6C801377-15C9-52B6-CC0A-E3E1E7500258}"/>
              </a:ext>
            </a:extLst>
          </p:cNvPr>
          <p:cNvSpPr/>
          <p:nvPr/>
        </p:nvSpPr>
        <p:spPr>
          <a:xfrm flipH="1">
            <a:off x="2762141" y="6508074"/>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370;p65">
            <a:extLst>
              <a:ext uri="{FF2B5EF4-FFF2-40B4-BE49-F238E27FC236}">
                <a16:creationId xmlns:a16="http://schemas.microsoft.com/office/drawing/2014/main" id="{4BF30E2D-BE0F-4043-2985-192AAE525079}"/>
              </a:ext>
            </a:extLst>
          </p:cNvPr>
          <p:cNvSpPr/>
          <p:nvPr/>
        </p:nvSpPr>
        <p:spPr>
          <a:xfrm flipH="1">
            <a:off x="2556770" y="6508074"/>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1371;p65">
            <a:extLst>
              <a:ext uri="{FF2B5EF4-FFF2-40B4-BE49-F238E27FC236}">
                <a16:creationId xmlns:a16="http://schemas.microsoft.com/office/drawing/2014/main" id="{BFE95AE2-E8B6-25ED-8111-E1DDD2A73443}"/>
              </a:ext>
            </a:extLst>
          </p:cNvPr>
          <p:cNvSpPr/>
          <p:nvPr/>
        </p:nvSpPr>
        <p:spPr>
          <a:xfrm flipH="1">
            <a:off x="6305907" y="6508074"/>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1372;p65">
            <a:extLst>
              <a:ext uri="{FF2B5EF4-FFF2-40B4-BE49-F238E27FC236}">
                <a16:creationId xmlns:a16="http://schemas.microsoft.com/office/drawing/2014/main" id="{F0375F1D-7667-2861-DEB5-FAAEB279A1D4}"/>
              </a:ext>
            </a:extLst>
          </p:cNvPr>
          <p:cNvSpPr/>
          <p:nvPr/>
        </p:nvSpPr>
        <p:spPr>
          <a:xfrm flipH="1">
            <a:off x="6410141" y="6508074"/>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1373;p65">
            <a:extLst>
              <a:ext uri="{FF2B5EF4-FFF2-40B4-BE49-F238E27FC236}">
                <a16:creationId xmlns:a16="http://schemas.microsoft.com/office/drawing/2014/main" id="{6499F826-9997-2484-EF93-49068379CE98}"/>
              </a:ext>
            </a:extLst>
          </p:cNvPr>
          <p:cNvSpPr/>
          <p:nvPr/>
        </p:nvSpPr>
        <p:spPr>
          <a:xfrm flipH="1">
            <a:off x="6204770" y="6508074"/>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1374;p65">
            <a:extLst>
              <a:ext uri="{FF2B5EF4-FFF2-40B4-BE49-F238E27FC236}">
                <a16:creationId xmlns:a16="http://schemas.microsoft.com/office/drawing/2014/main" id="{84FF815E-F26A-5186-81DE-921CB758272F}"/>
              </a:ext>
            </a:extLst>
          </p:cNvPr>
          <p:cNvGrpSpPr/>
          <p:nvPr/>
        </p:nvGrpSpPr>
        <p:grpSpPr>
          <a:xfrm>
            <a:off x="6067096" y="5506357"/>
            <a:ext cx="540002" cy="540001"/>
            <a:chOff x="6235380" y="2098418"/>
            <a:chExt cx="379989" cy="381357"/>
          </a:xfrm>
        </p:grpSpPr>
        <p:sp>
          <p:nvSpPr>
            <p:cNvPr id="904" name="Google Shape;1375;p65">
              <a:extLst>
                <a:ext uri="{FF2B5EF4-FFF2-40B4-BE49-F238E27FC236}">
                  <a16:creationId xmlns:a16="http://schemas.microsoft.com/office/drawing/2014/main" id="{9F07E5F7-8AD2-0382-088D-DB74C8EC8DA9}"/>
                </a:ext>
              </a:extLst>
            </p:cNvPr>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1376;p65">
              <a:extLst>
                <a:ext uri="{FF2B5EF4-FFF2-40B4-BE49-F238E27FC236}">
                  <a16:creationId xmlns:a16="http://schemas.microsoft.com/office/drawing/2014/main" id="{43B31B9A-9D5A-D144-576B-7079975C4B36}"/>
                </a:ext>
              </a:extLst>
            </p:cNvPr>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1377;p65">
              <a:extLst>
                <a:ext uri="{FF2B5EF4-FFF2-40B4-BE49-F238E27FC236}">
                  <a16:creationId xmlns:a16="http://schemas.microsoft.com/office/drawing/2014/main" id="{011B610E-5912-8C2C-FB87-D0D2EE700865}"/>
                </a:ext>
              </a:extLst>
            </p:cNvPr>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1378;p65">
              <a:extLst>
                <a:ext uri="{FF2B5EF4-FFF2-40B4-BE49-F238E27FC236}">
                  <a16:creationId xmlns:a16="http://schemas.microsoft.com/office/drawing/2014/main" id="{3241ADE5-004C-3410-400E-36648DAAF383}"/>
                </a:ext>
              </a:extLst>
            </p:cNvPr>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1379;p65">
              <a:extLst>
                <a:ext uri="{FF2B5EF4-FFF2-40B4-BE49-F238E27FC236}">
                  <a16:creationId xmlns:a16="http://schemas.microsoft.com/office/drawing/2014/main" id="{A404D65F-E40A-2880-CC0A-80F01D25B44D}"/>
                </a:ext>
              </a:extLst>
            </p:cNvPr>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1380;p65">
              <a:extLst>
                <a:ext uri="{FF2B5EF4-FFF2-40B4-BE49-F238E27FC236}">
                  <a16:creationId xmlns:a16="http://schemas.microsoft.com/office/drawing/2014/main" id="{E885D0ED-8BC3-AC8B-8A0E-0BEA26BAB62C}"/>
                </a:ext>
              </a:extLst>
            </p:cNvPr>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1381;p65">
              <a:extLst>
                <a:ext uri="{FF2B5EF4-FFF2-40B4-BE49-F238E27FC236}">
                  <a16:creationId xmlns:a16="http://schemas.microsoft.com/office/drawing/2014/main" id="{88D43F18-D68F-CB56-A26C-7F3DE58B15C9}"/>
                </a:ext>
              </a:extLst>
            </p:cNvPr>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1382;p65">
            <a:extLst>
              <a:ext uri="{FF2B5EF4-FFF2-40B4-BE49-F238E27FC236}">
                <a16:creationId xmlns:a16="http://schemas.microsoft.com/office/drawing/2014/main" id="{3F80E835-731B-617D-C42A-98B1BCF8930A}"/>
              </a:ext>
            </a:extLst>
          </p:cNvPr>
          <p:cNvGrpSpPr/>
          <p:nvPr/>
        </p:nvGrpSpPr>
        <p:grpSpPr>
          <a:xfrm>
            <a:off x="2447384" y="5506374"/>
            <a:ext cx="483426" cy="539982"/>
            <a:chOff x="1197275" y="1095600"/>
            <a:chExt cx="369225" cy="417975"/>
          </a:xfrm>
        </p:grpSpPr>
        <p:sp>
          <p:nvSpPr>
            <p:cNvPr id="912" name="Google Shape;1383;p65">
              <a:extLst>
                <a:ext uri="{FF2B5EF4-FFF2-40B4-BE49-F238E27FC236}">
                  <a16:creationId xmlns:a16="http://schemas.microsoft.com/office/drawing/2014/main" id="{D45C13FB-2E64-AB8E-8EBE-DCD897680961}"/>
                </a:ext>
              </a:extLst>
            </p:cNvPr>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1384;p65">
              <a:extLst>
                <a:ext uri="{FF2B5EF4-FFF2-40B4-BE49-F238E27FC236}">
                  <a16:creationId xmlns:a16="http://schemas.microsoft.com/office/drawing/2014/main" id="{60AA9141-FFC7-A41A-E632-7008E08D88D4}"/>
                </a:ext>
              </a:extLst>
            </p:cNvPr>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1385;p65">
              <a:extLst>
                <a:ext uri="{FF2B5EF4-FFF2-40B4-BE49-F238E27FC236}">
                  <a16:creationId xmlns:a16="http://schemas.microsoft.com/office/drawing/2014/main" id="{F125A38D-2C70-6809-6ABA-DA73ACC4413A}"/>
                </a:ext>
              </a:extLst>
            </p:cNvPr>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1386;p65">
              <a:extLst>
                <a:ext uri="{FF2B5EF4-FFF2-40B4-BE49-F238E27FC236}">
                  <a16:creationId xmlns:a16="http://schemas.microsoft.com/office/drawing/2014/main" id="{9839DDD9-04FB-1E7D-9339-F094720056FF}"/>
                </a:ext>
              </a:extLst>
            </p:cNvPr>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1387;p65">
              <a:extLst>
                <a:ext uri="{FF2B5EF4-FFF2-40B4-BE49-F238E27FC236}">
                  <a16:creationId xmlns:a16="http://schemas.microsoft.com/office/drawing/2014/main" id="{E0996570-F934-EE6D-0AB3-05AF265A36B3}"/>
                </a:ext>
              </a:extLst>
            </p:cNvPr>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1388;p65">
              <a:extLst>
                <a:ext uri="{FF2B5EF4-FFF2-40B4-BE49-F238E27FC236}">
                  <a16:creationId xmlns:a16="http://schemas.microsoft.com/office/drawing/2014/main" id="{0D0E068D-24BE-0ADA-83EA-209A51A5355A}"/>
                </a:ext>
              </a:extLst>
            </p:cNvPr>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1389;p65">
              <a:extLst>
                <a:ext uri="{FF2B5EF4-FFF2-40B4-BE49-F238E27FC236}">
                  <a16:creationId xmlns:a16="http://schemas.microsoft.com/office/drawing/2014/main" id="{3C5BBE57-9256-16CA-C46C-D29644D60EA5}"/>
                </a:ext>
              </a:extLst>
            </p:cNvPr>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1390;p65">
              <a:extLst>
                <a:ext uri="{FF2B5EF4-FFF2-40B4-BE49-F238E27FC236}">
                  <a16:creationId xmlns:a16="http://schemas.microsoft.com/office/drawing/2014/main" id="{DB6C6F1C-4827-0866-8BD3-C592B284C974}"/>
                </a:ext>
              </a:extLst>
            </p:cNvPr>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746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4776000" y="1616400"/>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Politiche</a:t>
            </a:r>
            <a:r>
              <a:rPr lang="en" dirty="0"/>
              <a:t> </a:t>
            </a:r>
            <a:r>
              <a:rPr lang="en" dirty="0" err="1"/>
              <a:t>Fiscali</a:t>
            </a:r>
            <a:endParaRPr dirty="0"/>
          </a:p>
        </p:txBody>
      </p:sp>
      <p:sp>
        <p:nvSpPr>
          <p:cNvPr id="1364" name="Google Shape;1364;p65"/>
          <p:cNvSpPr txBox="1">
            <a:spLocks noGrp="1"/>
          </p:cNvSpPr>
          <p:nvPr>
            <p:ph type="subTitle" idx="4"/>
          </p:nvPr>
        </p:nvSpPr>
        <p:spPr>
          <a:xfrm>
            <a:off x="4956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Incentivi Fiscali</a:t>
            </a:r>
            <a:endParaRPr dirty="0"/>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Regolamenti</a:t>
            </a:r>
            <a:r>
              <a:rPr lang="en" dirty="0"/>
              <a:t> </a:t>
            </a:r>
            <a:r>
              <a:rPr lang="en" dirty="0" err="1"/>
              <a:t>Ambientali</a:t>
            </a:r>
            <a:endParaRPr dirty="0"/>
          </a:p>
        </p:txBody>
      </p:sp>
      <p:sp>
        <p:nvSpPr>
          <p:cNvPr id="1366" name="Google Shape;1366;p65"/>
          <p:cNvSpPr txBox="1">
            <a:spLocks noGrp="1"/>
          </p:cNvSpPr>
          <p:nvPr>
            <p:ph type="subTitle" idx="1"/>
          </p:nvPr>
        </p:nvSpPr>
        <p:spPr>
          <a:xfrm>
            <a:off x="1308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Smaltimento delle batterie</a:t>
            </a:r>
          </a:p>
          <a:p>
            <a:pPr marL="0" indent="0"/>
            <a:r>
              <a:rPr lang="it-IT" dirty="0"/>
              <a:t>Direttive </a:t>
            </a:r>
            <a:r>
              <a:rPr lang="en-GB" dirty="0"/>
              <a:t>2006/66/CE</a:t>
            </a:r>
          </a:p>
          <a:p>
            <a:pPr marL="0" lvl="0" indent="0" algn="ctr" rtl="0">
              <a:spcBef>
                <a:spcPts val="0"/>
              </a:spcBef>
              <a:spcAft>
                <a:spcPts val="0"/>
              </a:spcAft>
              <a:buNone/>
            </a:pPr>
            <a:r>
              <a:rPr lang="it-IT" dirty="0"/>
              <a:t>Legislazione Italiana</a:t>
            </a:r>
            <a:endParaRPr dirty="0"/>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7" name="Google Shape;962;p57">
            <a:extLst>
              <a:ext uri="{FF2B5EF4-FFF2-40B4-BE49-F238E27FC236}">
                <a16:creationId xmlns:a16="http://schemas.microsoft.com/office/drawing/2014/main" id="{7FEF87F1-60F1-9A26-5841-638FFD6A5DF4}"/>
              </a:ext>
            </a:extLst>
          </p:cNvPr>
          <p:cNvSpPr txBox="1">
            <a:spLocks/>
          </p:cNvSpPr>
          <p:nvPr/>
        </p:nvSpPr>
        <p:spPr>
          <a:xfrm>
            <a:off x="4018081" y="408860"/>
            <a:ext cx="1107838" cy="5223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a:t>Politico</a:t>
            </a:r>
            <a:endParaRPr lang="en-GB" sz="1800" dirty="0"/>
          </a:p>
        </p:txBody>
      </p:sp>
      <p:sp>
        <p:nvSpPr>
          <p:cNvPr id="22" name="Google Shape;965;p57">
            <a:extLst>
              <a:ext uri="{FF2B5EF4-FFF2-40B4-BE49-F238E27FC236}">
                <a16:creationId xmlns:a16="http://schemas.microsoft.com/office/drawing/2014/main" id="{F9419D59-0FE6-8379-FE28-677AFD3F1E11}"/>
              </a:ext>
            </a:extLst>
          </p:cNvPr>
          <p:cNvSpPr/>
          <p:nvPr/>
        </p:nvSpPr>
        <p:spPr>
          <a:xfrm>
            <a:off x="1115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24" name="Google Shape;961;p57">
            <a:extLst>
              <a:ext uri="{FF2B5EF4-FFF2-40B4-BE49-F238E27FC236}">
                <a16:creationId xmlns:a16="http://schemas.microsoft.com/office/drawing/2014/main" id="{46AB654B-54A4-3CF4-2262-C020625868AA}"/>
              </a:ext>
            </a:extLst>
          </p:cNvPr>
          <p:cNvCxnSpPr>
            <a:cxnSpLocks/>
          </p:cNvCxnSpPr>
          <p:nvPr/>
        </p:nvCxnSpPr>
        <p:spPr>
          <a:xfrm>
            <a:off x="944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5" name="Google Shape;962;p57">
            <a:extLst>
              <a:ext uri="{FF2B5EF4-FFF2-40B4-BE49-F238E27FC236}">
                <a16:creationId xmlns:a16="http://schemas.microsoft.com/office/drawing/2014/main" id="{51563F8E-7ED0-9725-73EB-ABE673BF4A58}"/>
              </a:ext>
            </a:extLst>
          </p:cNvPr>
          <p:cNvSpPr txBox="1">
            <a:spLocks/>
          </p:cNvSpPr>
          <p:nvPr/>
        </p:nvSpPr>
        <p:spPr>
          <a:xfrm>
            <a:off x="1036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6" name="Google Shape;962;p57">
            <a:extLst>
              <a:ext uri="{FF2B5EF4-FFF2-40B4-BE49-F238E27FC236}">
                <a16:creationId xmlns:a16="http://schemas.microsoft.com/office/drawing/2014/main" id="{893DE5F4-3AD3-BFDA-1B37-A224C69A7FC1}"/>
              </a:ext>
            </a:extLst>
          </p:cNvPr>
          <p:cNvSpPr txBox="1">
            <a:spLocks/>
          </p:cNvSpPr>
          <p:nvPr/>
        </p:nvSpPr>
        <p:spPr>
          <a:xfrm>
            <a:off x="1161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27" name="Google Shape;962;p57">
            <a:extLst>
              <a:ext uri="{FF2B5EF4-FFF2-40B4-BE49-F238E27FC236}">
                <a16:creationId xmlns:a16="http://schemas.microsoft.com/office/drawing/2014/main" id="{B91E8D1F-E1AD-DDE6-3A5A-7F88B4B7232C}"/>
              </a:ext>
            </a:extLst>
          </p:cNvPr>
          <p:cNvSpPr txBox="1">
            <a:spLocks/>
          </p:cNvSpPr>
          <p:nvPr/>
        </p:nvSpPr>
        <p:spPr>
          <a:xfrm>
            <a:off x="1247859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28" name="Google Shape;962;p57">
            <a:extLst>
              <a:ext uri="{FF2B5EF4-FFF2-40B4-BE49-F238E27FC236}">
                <a16:creationId xmlns:a16="http://schemas.microsoft.com/office/drawing/2014/main" id="{B5C7E6C3-79B2-1D6E-90AB-CF298F67B22A}"/>
              </a:ext>
            </a:extLst>
          </p:cNvPr>
          <p:cNvSpPr txBox="1">
            <a:spLocks/>
          </p:cNvSpPr>
          <p:nvPr/>
        </p:nvSpPr>
        <p:spPr>
          <a:xfrm>
            <a:off x="1512259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9" name="Google Shape;962;p57">
            <a:extLst>
              <a:ext uri="{FF2B5EF4-FFF2-40B4-BE49-F238E27FC236}">
                <a16:creationId xmlns:a16="http://schemas.microsoft.com/office/drawing/2014/main" id="{E8CAA6E2-2F7D-2CE0-4231-993D31E64064}"/>
              </a:ext>
            </a:extLst>
          </p:cNvPr>
          <p:cNvSpPr txBox="1">
            <a:spLocks/>
          </p:cNvSpPr>
          <p:nvPr/>
        </p:nvSpPr>
        <p:spPr>
          <a:xfrm>
            <a:off x="1381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30" name="Straight Connector 29">
            <a:extLst>
              <a:ext uri="{FF2B5EF4-FFF2-40B4-BE49-F238E27FC236}">
                <a16:creationId xmlns:a16="http://schemas.microsoft.com/office/drawing/2014/main" id="{CDBD9F1E-B5E8-F5A0-227F-2FA6B0A09ABA}"/>
              </a:ext>
            </a:extLst>
          </p:cNvPr>
          <p:cNvCxnSpPr>
            <a:cxnSpLocks/>
          </p:cNvCxnSpPr>
          <p:nvPr/>
        </p:nvCxnSpPr>
        <p:spPr>
          <a:xfrm>
            <a:off x="977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FDEFBFF-83D7-7005-B6F0-58B98DF18C1A}"/>
              </a:ext>
            </a:extLst>
          </p:cNvPr>
          <p:cNvCxnSpPr>
            <a:cxnSpLocks/>
            <a:endCxn id="25" idx="0"/>
          </p:cNvCxnSpPr>
          <p:nvPr/>
        </p:nvCxnSpPr>
        <p:spPr>
          <a:xfrm flipH="1">
            <a:off x="1092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0018AA-FFFD-8901-BC9C-B3F61FCC0114}"/>
              </a:ext>
            </a:extLst>
          </p:cNvPr>
          <p:cNvCxnSpPr>
            <a:cxnSpLocks/>
            <a:endCxn id="26" idx="0"/>
          </p:cNvCxnSpPr>
          <p:nvPr/>
        </p:nvCxnSpPr>
        <p:spPr>
          <a:xfrm flipH="1">
            <a:off x="1202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300655-F7FC-F402-80FD-A1C29F972412}"/>
              </a:ext>
            </a:extLst>
          </p:cNvPr>
          <p:cNvCxnSpPr>
            <a:cxnSpLocks/>
            <a:endCxn id="27" idx="0"/>
          </p:cNvCxnSpPr>
          <p:nvPr/>
        </p:nvCxnSpPr>
        <p:spPr>
          <a:xfrm>
            <a:off x="1309250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7BAB5F-ECEC-620E-EA3B-5A12F3C365EE}"/>
              </a:ext>
            </a:extLst>
          </p:cNvPr>
          <p:cNvCxnSpPr>
            <a:cxnSpLocks/>
          </p:cNvCxnSpPr>
          <p:nvPr/>
        </p:nvCxnSpPr>
        <p:spPr>
          <a:xfrm flipH="1">
            <a:off x="1437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3DED17-007E-6719-6B38-94D3D8CA324C}"/>
              </a:ext>
            </a:extLst>
          </p:cNvPr>
          <p:cNvCxnSpPr>
            <a:cxnSpLocks/>
          </p:cNvCxnSpPr>
          <p:nvPr/>
        </p:nvCxnSpPr>
        <p:spPr>
          <a:xfrm flipH="1">
            <a:off x="1549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238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682699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65"/>
          <p:cNvSpPr/>
          <p:nvPr/>
        </p:nvSpPr>
        <p:spPr>
          <a:xfrm>
            <a:off x="4719556" y="5454623"/>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65"/>
          <p:cNvSpPr txBox="1">
            <a:spLocks noGrp="1"/>
          </p:cNvSpPr>
          <p:nvPr>
            <p:ph type="title" idx="3"/>
          </p:nvPr>
        </p:nvSpPr>
        <p:spPr>
          <a:xfrm>
            <a:off x="4899556" y="6173187"/>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Politiche</a:t>
            </a:r>
            <a:r>
              <a:rPr lang="en" dirty="0"/>
              <a:t> </a:t>
            </a:r>
            <a:r>
              <a:rPr lang="en" dirty="0" err="1"/>
              <a:t>Fiscali</a:t>
            </a:r>
            <a:endParaRPr dirty="0"/>
          </a:p>
        </p:txBody>
      </p:sp>
      <p:sp>
        <p:nvSpPr>
          <p:cNvPr id="1364" name="Google Shape;1364;p65"/>
          <p:cNvSpPr txBox="1">
            <a:spLocks noGrp="1"/>
          </p:cNvSpPr>
          <p:nvPr>
            <p:ph type="subTitle" idx="4"/>
          </p:nvPr>
        </p:nvSpPr>
        <p:spPr>
          <a:xfrm>
            <a:off x="4899556" y="6680873"/>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Incentivi Fiscali</a:t>
            </a:r>
            <a:endParaRPr dirty="0"/>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Regolamenti</a:t>
            </a:r>
            <a:r>
              <a:rPr lang="en" dirty="0"/>
              <a:t> </a:t>
            </a:r>
            <a:r>
              <a:rPr lang="en" dirty="0" err="1"/>
              <a:t>Ambientali</a:t>
            </a:r>
            <a:endParaRPr dirty="0"/>
          </a:p>
        </p:txBody>
      </p:sp>
      <p:sp>
        <p:nvSpPr>
          <p:cNvPr id="1366" name="Google Shape;1366;p65"/>
          <p:cNvSpPr txBox="1">
            <a:spLocks noGrp="1"/>
          </p:cNvSpPr>
          <p:nvPr>
            <p:ph type="subTitle" idx="1"/>
          </p:nvPr>
        </p:nvSpPr>
        <p:spPr>
          <a:xfrm>
            <a:off x="1308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Smaltimento delle batterie</a:t>
            </a:r>
          </a:p>
          <a:p>
            <a:pPr marL="0" indent="0"/>
            <a:r>
              <a:rPr lang="it-IT" dirty="0"/>
              <a:t>Direttive </a:t>
            </a:r>
            <a:r>
              <a:rPr lang="en-GB" dirty="0"/>
              <a:t>2006/66/CE</a:t>
            </a:r>
          </a:p>
          <a:p>
            <a:pPr marL="0" lvl="0" indent="0" algn="ctr" rtl="0">
              <a:spcBef>
                <a:spcPts val="0"/>
              </a:spcBef>
              <a:spcAft>
                <a:spcPts val="0"/>
              </a:spcAft>
              <a:buNone/>
            </a:pPr>
            <a:r>
              <a:rPr lang="it-IT" dirty="0"/>
              <a:t>Legislazione Italiana</a:t>
            </a:r>
            <a:endParaRPr dirty="0"/>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08366" y="663490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12600" y="663490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07229" y="6634909"/>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069555" y="5633192"/>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7" name="Google Shape;962;p57">
            <a:extLst>
              <a:ext uri="{FF2B5EF4-FFF2-40B4-BE49-F238E27FC236}">
                <a16:creationId xmlns:a16="http://schemas.microsoft.com/office/drawing/2014/main" id="{7FEF87F1-60F1-9A26-5841-638FFD6A5DF4}"/>
              </a:ext>
            </a:extLst>
          </p:cNvPr>
          <p:cNvSpPr txBox="1">
            <a:spLocks/>
          </p:cNvSpPr>
          <p:nvPr/>
        </p:nvSpPr>
        <p:spPr>
          <a:xfrm>
            <a:off x="4018081" y="408860"/>
            <a:ext cx="1107838" cy="5223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a:t>Politico</a:t>
            </a:r>
            <a:endParaRPr lang="en-GB" sz="1800" dirty="0"/>
          </a:p>
        </p:txBody>
      </p:sp>
      <p:sp>
        <p:nvSpPr>
          <p:cNvPr id="22" name="Google Shape;965;p57">
            <a:extLst>
              <a:ext uri="{FF2B5EF4-FFF2-40B4-BE49-F238E27FC236}">
                <a16:creationId xmlns:a16="http://schemas.microsoft.com/office/drawing/2014/main" id="{F9419D59-0FE6-8379-FE28-677AFD3F1E11}"/>
              </a:ext>
            </a:extLst>
          </p:cNvPr>
          <p:cNvSpPr/>
          <p:nvPr/>
        </p:nvSpPr>
        <p:spPr>
          <a:xfrm>
            <a:off x="1115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24" name="Google Shape;961;p57">
            <a:extLst>
              <a:ext uri="{FF2B5EF4-FFF2-40B4-BE49-F238E27FC236}">
                <a16:creationId xmlns:a16="http://schemas.microsoft.com/office/drawing/2014/main" id="{46AB654B-54A4-3CF4-2262-C020625868AA}"/>
              </a:ext>
            </a:extLst>
          </p:cNvPr>
          <p:cNvCxnSpPr>
            <a:cxnSpLocks/>
          </p:cNvCxnSpPr>
          <p:nvPr/>
        </p:nvCxnSpPr>
        <p:spPr>
          <a:xfrm>
            <a:off x="944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5" name="Google Shape;962;p57">
            <a:extLst>
              <a:ext uri="{FF2B5EF4-FFF2-40B4-BE49-F238E27FC236}">
                <a16:creationId xmlns:a16="http://schemas.microsoft.com/office/drawing/2014/main" id="{51563F8E-7ED0-9725-73EB-ABE673BF4A58}"/>
              </a:ext>
            </a:extLst>
          </p:cNvPr>
          <p:cNvSpPr txBox="1">
            <a:spLocks/>
          </p:cNvSpPr>
          <p:nvPr/>
        </p:nvSpPr>
        <p:spPr>
          <a:xfrm>
            <a:off x="1036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6" name="Google Shape;962;p57">
            <a:extLst>
              <a:ext uri="{FF2B5EF4-FFF2-40B4-BE49-F238E27FC236}">
                <a16:creationId xmlns:a16="http://schemas.microsoft.com/office/drawing/2014/main" id="{893DE5F4-3AD3-BFDA-1B37-A224C69A7FC1}"/>
              </a:ext>
            </a:extLst>
          </p:cNvPr>
          <p:cNvSpPr txBox="1">
            <a:spLocks/>
          </p:cNvSpPr>
          <p:nvPr/>
        </p:nvSpPr>
        <p:spPr>
          <a:xfrm>
            <a:off x="1161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27" name="Google Shape;962;p57">
            <a:extLst>
              <a:ext uri="{FF2B5EF4-FFF2-40B4-BE49-F238E27FC236}">
                <a16:creationId xmlns:a16="http://schemas.microsoft.com/office/drawing/2014/main" id="{B91E8D1F-E1AD-DDE6-3A5A-7F88B4B7232C}"/>
              </a:ext>
            </a:extLst>
          </p:cNvPr>
          <p:cNvSpPr txBox="1">
            <a:spLocks/>
          </p:cNvSpPr>
          <p:nvPr/>
        </p:nvSpPr>
        <p:spPr>
          <a:xfrm>
            <a:off x="1247859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28" name="Google Shape;962;p57">
            <a:extLst>
              <a:ext uri="{FF2B5EF4-FFF2-40B4-BE49-F238E27FC236}">
                <a16:creationId xmlns:a16="http://schemas.microsoft.com/office/drawing/2014/main" id="{B5C7E6C3-79B2-1D6E-90AB-CF298F67B22A}"/>
              </a:ext>
            </a:extLst>
          </p:cNvPr>
          <p:cNvSpPr txBox="1">
            <a:spLocks/>
          </p:cNvSpPr>
          <p:nvPr/>
        </p:nvSpPr>
        <p:spPr>
          <a:xfrm>
            <a:off x="1512259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9" name="Google Shape;962;p57">
            <a:extLst>
              <a:ext uri="{FF2B5EF4-FFF2-40B4-BE49-F238E27FC236}">
                <a16:creationId xmlns:a16="http://schemas.microsoft.com/office/drawing/2014/main" id="{E8CAA6E2-2F7D-2CE0-4231-993D31E64064}"/>
              </a:ext>
            </a:extLst>
          </p:cNvPr>
          <p:cNvSpPr txBox="1">
            <a:spLocks/>
          </p:cNvSpPr>
          <p:nvPr/>
        </p:nvSpPr>
        <p:spPr>
          <a:xfrm>
            <a:off x="1381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30" name="Straight Connector 29">
            <a:extLst>
              <a:ext uri="{FF2B5EF4-FFF2-40B4-BE49-F238E27FC236}">
                <a16:creationId xmlns:a16="http://schemas.microsoft.com/office/drawing/2014/main" id="{CDBD9F1E-B5E8-F5A0-227F-2FA6B0A09ABA}"/>
              </a:ext>
            </a:extLst>
          </p:cNvPr>
          <p:cNvCxnSpPr>
            <a:cxnSpLocks/>
          </p:cNvCxnSpPr>
          <p:nvPr/>
        </p:nvCxnSpPr>
        <p:spPr>
          <a:xfrm>
            <a:off x="977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FDEFBFF-83D7-7005-B6F0-58B98DF18C1A}"/>
              </a:ext>
            </a:extLst>
          </p:cNvPr>
          <p:cNvCxnSpPr>
            <a:cxnSpLocks/>
            <a:endCxn id="25" idx="0"/>
          </p:cNvCxnSpPr>
          <p:nvPr/>
        </p:nvCxnSpPr>
        <p:spPr>
          <a:xfrm flipH="1">
            <a:off x="1092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0018AA-FFFD-8901-BC9C-B3F61FCC0114}"/>
              </a:ext>
            </a:extLst>
          </p:cNvPr>
          <p:cNvCxnSpPr>
            <a:cxnSpLocks/>
            <a:endCxn id="26" idx="0"/>
          </p:cNvCxnSpPr>
          <p:nvPr/>
        </p:nvCxnSpPr>
        <p:spPr>
          <a:xfrm flipH="1">
            <a:off x="1202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300655-F7FC-F402-80FD-A1C29F972412}"/>
              </a:ext>
            </a:extLst>
          </p:cNvPr>
          <p:cNvCxnSpPr>
            <a:cxnSpLocks/>
            <a:endCxn id="27" idx="0"/>
          </p:cNvCxnSpPr>
          <p:nvPr/>
        </p:nvCxnSpPr>
        <p:spPr>
          <a:xfrm>
            <a:off x="1309250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7BAB5F-ECEC-620E-EA3B-5A12F3C365EE}"/>
              </a:ext>
            </a:extLst>
          </p:cNvPr>
          <p:cNvCxnSpPr>
            <a:cxnSpLocks/>
          </p:cNvCxnSpPr>
          <p:nvPr/>
        </p:nvCxnSpPr>
        <p:spPr>
          <a:xfrm flipH="1">
            <a:off x="1437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3DED17-007E-6719-6B38-94D3D8CA324C}"/>
              </a:ext>
            </a:extLst>
          </p:cNvPr>
          <p:cNvCxnSpPr>
            <a:cxnSpLocks/>
          </p:cNvCxnSpPr>
          <p:nvPr/>
        </p:nvCxnSpPr>
        <p:spPr>
          <a:xfrm flipH="1">
            <a:off x="1549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CA37DB1-4115-BA3A-1CE2-0F58F79CACD4}"/>
              </a:ext>
            </a:extLst>
          </p:cNvPr>
          <p:cNvSpPr txBox="1"/>
          <p:nvPr/>
        </p:nvSpPr>
        <p:spPr>
          <a:xfrm>
            <a:off x="4572000" y="2130590"/>
            <a:ext cx="3207556" cy="2462213"/>
          </a:xfrm>
          <a:prstGeom prst="rect">
            <a:avLst/>
          </a:prstGeom>
          <a:noFill/>
        </p:spPr>
        <p:txBody>
          <a:bodyPr wrap="square" rtlCol="0">
            <a:spAutoFit/>
          </a:bodyPr>
          <a:lstStyle/>
          <a:p>
            <a:r>
              <a:rPr lang="it-IT"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La Direttiva stabilisce requisiti specifici per la gestione delle batterie e degli accumulatori, compresa la raccolta differenziata, il riciclaggio, la limitazione dell'uso di sostanze pericolose e l'informazione ai consumatori. Inoltre, stabilisce obblighi per i produttori di batterie e accumulatori, come la registrazione, la gestione dei rifiuti e la copertura dei costi del riciclaggio.</a:t>
            </a:r>
            <a:r>
              <a:rPr lang="en-IT" sz="11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endParaRPr lang="en-IT"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56155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4776000" y="1616400"/>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Politiche</a:t>
            </a:r>
            <a:r>
              <a:rPr lang="en" dirty="0"/>
              <a:t> </a:t>
            </a:r>
            <a:r>
              <a:rPr lang="en" dirty="0" err="1"/>
              <a:t>Fiscali</a:t>
            </a:r>
            <a:endParaRPr dirty="0"/>
          </a:p>
        </p:txBody>
      </p:sp>
      <p:sp>
        <p:nvSpPr>
          <p:cNvPr id="1364" name="Google Shape;1364;p65"/>
          <p:cNvSpPr txBox="1">
            <a:spLocks noGrp="1"/>
          </p:cNvSpPr>
          <p:nvPr>
            <p:ph type="subTitle" idx="4"/>
          </p:nvPr>
        </p:nvSpPr>
        <p:spPr>
          <a:xfrm>
            <a:off x="4956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Incentivi Fiscali</a:t>
            </a:r>
            <a:endParaRPr dirty="0"/>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Regolamenti</a:t>
            </a:r>
            <a:r>
              <a:rPr lang="en" dirty="0"/>
              <a:t> </a:t>
            </a:r>
            <a:r>
              <a:rPr lang="en" dirty="0" err="1"/>
              <a:t>Ambientali</a:t>
            </a:r>
            <a:endParaRPr dirty="0"/>
          </a:p>
        </p:txBody>
      </p:sp>
      <p:sp>
        <p:nvSpPr>
          <p:cNvPr id="1366" name="Google Shape;1366;p65"/>
          <p:cNvSpPr txBox="1">
            <a:spLocks noGrp="1"/>
          </p:cNvSpPr>
          <p:nvPr>
            <p:ph type="subTitle" idx="1"/>
          </p:nvPr>
        </p:nvSpPr>
        <p:spPr>
          <a:xfrm>
            <a:off x="1308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Smaltimento delle batterie</a:t>
            </a:r>
          </a:p>
          <a:p>
            <a:pPr marL="0" indent="0"/>
            <a:r>
              <a:rPr lang="it-IT" dirty="0"/>
              <a:t>Direttive </a:t>
            </a:r>
            <a:r>
              <a:rPr lang="en-GB" dirty="0"/>
              <a:t>2006/66/CE</a:t>
            </a:r>
          </a:p>
          <a:p>
            <a:pPr marL="0" lvl="0" indent="0" algn="ctr" rtl="0">
              <a:spcBef>
                <a:spcPts val="0"/>
              </a:spcBef>
              <a:spcAft>
                <a:spcPts val="0"/>
              </a:spcAft>
              <a:buNone/>
            </a:pPr>
            <a:r>
              <a:rPr lang="it-IT" dirty="0"/>
              <a:t>Legislazione Italiana</a:t>
            </a:r>
            <a:endParaRPr dirty="0"/>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7" name="Google Shape;962;p57">
            <a:extLst>
              <a:ext uri="{FF2B5EF4-FFF2-40B4-BE49-F238E27FC236}">
                <a16:creationId xmlns:a16="http://schemas.microsoft.com/office/drawing/2014/main" id="{7FEF87F1-60F1-9A26-5841-638FFD6A5DF4}"/>
              </a:ext>
            </a:extLst>
          </p:cNvPr>
          <p:cNvSpPr txBox="1">
            <a:spLocks/>
          </p:cNvSpPr>
          <p:nvPr/>
        </p:nvSpPr>
        <p:spPr>
          <a:xfrm>
            <a:off x="4018081" y="408860"/>
            <a:ext cx="1107838" cy="5223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a:t>Politico</a:t>
            </a:r>
            <a:endParaRPr lang="en-GB" sz="1800" dirty="0"/>
          </a:p>
        </p:txBody>
      </p:sp>
      <p:sp>
        <p:nvSpPr>
          <p:cNvPr id="22" name="Google Shape;965;p57">
            <a:extLst>
              <a:ext uri="{FF2B5EF4-FFF2-40B4-BE49-F238E27FC236}">
                <a16:creationId xmlns:a16="http://schemas.microsoft.com/office/drawing/2014/main" id="{F9419D59-0FE6-8379-FE28-677AFD3F1E11}"/>
              </a:ext>
            </a:extLst>
          </p:cNvPr>
          <p:cNvSpPr/>
          <p:nvPr/>
        </p:nvSpPr>
        <p:spPr>
          <a:xfrm>
            <a:off x="1115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24" name="Google Shape;961;p57">
            <a:extLst>
              <a:ext uri="{FF2B5EF4-FFF2-40B4-BE49-F238E27FC236}">
                <a16:creationId xmlns:a16="http://schemas.microsoft.com/office/drawing/2014/main" id="{46AB654B-54A4-3CF4-2262-C020625868AA}"/>
              </a:ext>
            </a:extLst>
          </p:cNvPr>
          <p:cNvCxnSpPr>
            <a:cxnSpLocks/>
          </p:cNvCxnSpPr>
          <p:nvPr/>
        </p:nvCxnSpPr>
        <p:spPr>
          <a:xfrm>
            <a:off x="944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5" name="Google Shape;962;p57">
            <a:extLst>
              <a:ext uri="{FF2B5EF4-FFF2-40B4-BE49-F238E27FC236}">
                <a16:creationId xmlns:a16="http://schemas.microsoft.com/office/drawing/2014/main" id="{51563F8E-7ED0-9725-73EB-ABE673BF4A58}"/>
              </a:ext>
            </a:extLst>
          </p:cNvPr>
          <p:cNvSpPr txBox="1">
            <a:spLocks/>
          </p:cNvSpPr>
          <p:nvPr/>
        </p:nvSpPr>
        <p:spPr>
          <a:xfrm>
            <a:off x="1036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6" name="Google Shape;962;p57">
            <a:extLst>
              <a:ext uri="{FF2B5EF4-FFF2-40B4-BE49-F238E27FC236}">
                <a16:creationId xmlns:a16="http://schemas.microsoft.com/office/drawing/2014/main" id="{893DE5F4-3AD3-BFDA-1B37-A224C69A7FC1}"/>
              </a:ext>
            </a:extLst>
          </p:cNvPr>
          <p:cNvSpPr txBox="1">
            <a:spLocks/>
          </p:cNvSpPr>
          <p:nvPr/>
        </p:nvSpPr>
        <p:spPr>
          <a:xfrm>
            <a:off x="1161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27" name="Google Shape;962;p57">
            <a:extLst>
              <a:ext uri="{FF2B5EF4-FFF2-40B4-BE49-F238E27FC236}">
                <a16:creationId xmlns:a16="http://schemas.microsoft.com/office/drawing/2014/main" id="{B91E8D1F-E1AD-DDE6-3A5A-7F88B4B7232C}"/>
              </a:ext>
            </a:extLst>
          </p:cNvPr>
          <p:cNvSpPr txBox="1">
            <a:spLocks/>
          </p:cNvSpPr>
          <p:nvPr/>
        </p:nvSpPr>
        <p:spPr>
          <a:xfrm>
            <a:off x="1247859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28" name="Google Shape;962;p57">
            <a:extLst>
              <a:ext uri="{FF2B5EF4-FFF2-40B4-BE49-F238E27FC236}">
                <a16:creationId xmlns:a16="http://schemas.microsoft.com/office/drawing/2014/main" id="{B5C7E6C3-79B2-1D6E-90AB-CF298F67B22A}"/>
              </a:ext>
            </a:extLst>
          </p:cNvPr>
          <p:cNvSpPr txBox="1">
            <a:spLocks/>
          </p:cNvSpPr>
          <p:nvPr/>
        </p:nvSpPr>
        <p:spPr>
          <a:xfrm>
            <a:off x="1512259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9" name="Google Shape;962;p57">
            <a:extLst>
              <a:ext uri="{FF2B5EF4-FFF2-40B4-BE49-F238E27FC236}">
                <a16:creationId xmlns:a16="http://schemas.microsoft.com/office/drawing/2014/main" id="{E8CAA6E2-2F7D-2CE0-4231-993D31E64064}"/>
              </a:ext>
            </a:extLst>
          </p:cNvPr>
          <p:cNvSpPr txBox="1">
            <a:spLocks/>
          </p:cNvSpPr>
          <p:nvPr/>
        </p:nvSpPr>
        <p:spPr>
          <a:xfrm>
            <a:off x="1381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30" name="Straight Connector 29">
            <a:extLst>
              <a:ext uri="{FF2B5EF4-FFF2-40B4-BE49-F238E27FC236}">
                <a16:creationId xmlns:a16="http://schemas.microsoft.com/office/drawing/2014/main" id="{CDBD9F1E-B5E8-F5A0-227F-2FA6B0A09ABA}"/>
              </a:ext>
            </a:extLst>
          </p:cNvPr>
          <p:cNvCxnSpPr>
            <a:cxnSpLocks/>
          </p:cNvCxnSpPr>
          <p:nvPr/>
        </p:nvCxnSpPr>
        <p:spPr>
          <a:xfrm>
            <a:off x="977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FDEFBFF-83D7-7005-B6F0-58B98DF18C1A}"/>
              </a:ext>
            </a:extLst>
          </p:cNvPr>
          <p:cNvCxnSpPr>
            <a:cxnSpLocks/>
            <a:endCxn id="25" idx="0"/>
          </p:cNvCxnSpPr>
          <p:nvPr/>
        </p:nvCxnSpPr>
        <p:spPr>
          <a:xfrm flipH="1">
            <a:off x="1092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0018AA-FFFD-8901-BC9C-B3F61FCC0114}"/>
              </a:ext>
            </a:extLst>
          </p:cNvPr>
          <p:cNvCxnSpPr>
            <a:cxnSpLocks/>
            <a:endCxn id="26" idx="0"/>
          </p:cNvCxnSpPr>
          <p:nvPr/>
        </p:nvCxnSpPr>
        <p:spPr>
          <a:xfrm flipH="1">
            <a:off x="1202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300655-F7FC-F402-80FD-A1C29F972412}"/>
              </a:ext>
            </a:extLst>
          </p:cNvPr>
          <p:cNvCxnSpPr>
            <a:cxnSpLocks/>
            <a:endCxn id="27" idx="0"/>
          </p:cNvCxnSpPr>
          <p:nvPr/>
        </p:nvCxnSpPr>
        <p:spPr>
          <a:xfrm>
            <a:off x="1309250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7BAB5F-ECEC-620E-EA3B-5A12F3C365EE}"/>
              </a:ext>
            </a:extLst>
          </p:cNvPr>
          <p:cNvCxnSpPr>
            <a:cxnSpLocks/>
          </p:cNvCxnSpPr>
          <p:nvPr/>
        </p:nvCxnSpPr>
        <p:spPr>
          <a:xfrm flipH="1">
            <a:off x="1437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3DED17-007E-6719-6B38-94D3D8CA324C}"/>
              </a:ext>
            </a:extLst>
          </p:cNvPr>
          <p:cNvCxnSpPr>
            <a:cxnSpLocks/>
          </p:cNvCxnSpPr>
          <p:nvPr/>
        </p:nvCxnSpPr>
        <p:spPr>
          <a:xfrm flipH="1">
            <a:off x="1549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342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082844" y="5296578"/>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1082844" y="1616400"/>
            <a:ext cx="6933156"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Politiche</a:t>
            </a:r>
            <a:r>
              <a:rPr lang="en" dirty="0"/>
              <a:t> </a:t>
            </a:r>
            <a:r>
              <a:rPr lang="en" dirty="0" err="1"/>
              <a:t>Fiscali</a:t>
            </a:r>
            <a:endParaRPr dirty="0"/>
          </a:p>
        </p:txBody>
      </p:sp>
      <p:sp>
        <p:nvSpPr>
          <p:cNvPr id="1364" name="Google Shape;1364;p65"/>
          <p:cNvSpPr txBox="1">
            <a:spLocks noGrp="1"/>
          </p:cNvSpPr>
          <p:nvPr>
            <p:ph type="subTitle" idx="4"/>
          </p:nvPr>
        </p:nvSpPr>
        <p:spPr>
          <a:xfrm>
            <a:off x="4956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Incentivi Fiscali</a:t>
            </a:r>
            <a:endParaRPr dirty="0"/>
          </a:p>
        </p:txBody>
      </p:sp>
      <p:sp>
        <p:nvSpPr>
          <p:cNvPr id="1365" name="Google Shape;1365;p65"/>
          <p:cNvSpPr txBox="1">
            <a:spLocks noGrp="1"/>
          </p:cNvSpPr>
          <p:nvPr>
            <p:ph type="title" idx="2"/>
          </p:nvPr>
        </p:nvSpPr>
        <p:spPr>
          <a:xfrm>
            <a:off x="1262844" y="6015153"/>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Regolamenti</a:t>
            </a:r>
            <a:r>
              <a:rPr lang="en" dirty="0"/>
              <a:t> </a:t>
            </a:r>
            <a:r>
              <a:rPr lang="en" dirty="0" err="1"/>
              <a:t>Ambientali</a:t>
            </a:r>
            <a:endParaRPr dirty="0"/>
          </a:p>
        </p:txBody>
      </p:sp>
      <p:sp>
        <p:nvSpPr>
          <p:cNvPr id="1366" name="Google Shape;1366;p65"/>
          <p:cNvSpPr txBox="1">
            <a:spLocks noGrp="1"/>
          </p:cNvSpPr>
          <p:nvPr>
            <p:ph type="subTitle" idx="1"/>
          </p:nvPr>
        </p:nvSpPr>
        <p:spPr>
          <a:xfrm>
            <a:off x="1262844" y="6522828"/>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Smaltimento delle batterie</a:t>
            </a:r>
          </a:p>
          <a:p>
            <a:pPr marL="0" indent="0"/>
            <a:r>
              <a:rPr lang="it-IT" dirty="0"/>
              <a:t>Direttive </a:t>
            </a:r>
            <a:r>
              <a:rPr lang="en-GB" dirty="0"/>
              <a:t>2006/66/CE</a:t>
            </a:r>
          </a:p>
          <a:p>
            <a:pPr marL="0" lvl="0" indent="0" algn="ctr" rtl="0">
              <a:spcBef>
                <a:spcPts val="0"/>
              </a:spcBef>
              <a:spcAft>
                <a:spcPts val="0"/>
              </a:spcAft>
              <a:buNone/>
            </a:pPr>
            <a:r>
              <a:rPr lang="it-IT" dirty="0"/>
              <a:t>Legislazione Italiana</a:t>
            </a:r>
            <a:endParaRPr dirty="0"/>
          </a:p>
        </p:txBody>
      </p:sp>
      <p:sp>
        <p:nvSpPr>
          <p:cNvPr id="1368" name="Google Shape;1368;p65"/>
          <p:cNvSpPr/>
          <p:nvPr/>
        </p:nvSpPr>
        <p:spPr>
          <a:xfrm flipH="1">
            <a:off x="2671654" y="6476864"/>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775888" y="6476864"/>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570517" y="6476864"/>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461131" y="5475164"/>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7" name="Google Shape;962;p57">
            <a:extLst>
              <a:ext uri="{FF2B5EF4-FFF2-40B4-BE49-F238E27FC236}">
                <a16:creationId xmlns:a16="http://schemas.microsoft.com/office/drawing/2014/main" id="{7FEF87F1-60F1-9A26-5841-638FFD6A5DF4}"/>
              </a:ext>
            </a:extLst>
          </p:cNvPr>
          <p:cNvSpPr txBox="1">
            <a:spLocks/>
          </p:cNvSpPr>
          <p:nvPr/>
        </p:nvSpPr>
        <p:spPr>
          <a:xfrm>
            <a:off x="4018081" y="408860"/>
            <a:ext cx="1107838" cy="5223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a:t>Politico</a:t>
            </a:r>
            <a:endParaRPr lang="en-GB" sz="1800" dirty="0"/>
          </a:p>
        </p:txBody>
      </p:sp>
      <p:sp>
        <p:nvSpPr>
          <p:cNvPr id="22" name="Google Shape;965;p57">
            <a:extLst>
              <a:ext uri="{FF2B5EF4-FFF2-40B4-BE49-F238E27FC236}">
                <a16:creationId xmlns:a16="http://schemas.microsoft.com/office/drawing/2014/main" id="{F9419D59-0FE6-8379-FE28-677AFD3F1E11}"/>
              </a:ext>
            </a:extLst>
          </p:cNvPr>
          <p:cNvSpPr/>
          <p:nvPr/>
        </p:nvSpPr>
        <p:spPr>
          <a:xfrm>
            <a:off x="1115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24" name="Google Shape;961;p57">
            <a:extLst>
              <a:ext uri="{FF2B5EF4-FFF2-40B4-BE49-F238E27FC236}">
                <a16:creationId xmlns:a16="http://schemas.microsoft.com/office/drawing/2014/main" id="{46AB654B-54A4-3CF4-2262-C020625868AA}"/>
              </a:ext>
            </a:extLst>
          </p:cNvPr>
          <p:cNvCxnSpPr>
            <a:cxnSpLocks/>
          </p:cNvCxnSpPr>
          <p:nvPr/>
        </p:nvCxnSpPr>
        <p:spPr>
          <a:xfrm>
            <a:off x="944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5" name="Google Shape;962;p57">
            <a:extLst>
              <a:ext uri="{FF2B5EF4-FFF2-40B4-BE49-F238E27FC236}">
                <a16:creationId xmlns:a16="http://schemas.microsoft.com/office/drawing/2014/main" id="{51563F8E-7ED0-9725-73EB-ABE673BF4A58}"/>
              </a:ext>
            </a:extLst>
          </p:cNvPr>
          <p:cNvSpPr txBox="1">
            <a:spLocks/>
          </p:cNvSpPr>
          <p:nvPr/>
        </p:nvSpPr>
        <p:spPr>
          <a:xfrm>
            <a:off x="1036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6" name="Google Shape;962;p57">
            <a:extLst>
              <a:ext uri="{FF2B5EF4-FFF2-40B4-BE49-F238E27FC236}">
                <a16:creationId xmlns:a16="http://schemas.microsoft.com/office/drawing/2014/main" id="{893DE5F4-3AD3-BFDA-1B37-A224C69A7FC1}"/>
              </a:ext>
            </a:extLst>
          </p:cNvPr>
          <p:cNvSpPr txBox="1">
            <a:spLocks/>
          </p:cNvSpPr>
          <p:nvPr/>
        </p:nvSpPr>
        <p:spPr>
          <a:xfrm>
            <a:off x="1161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27" name="Google Shape;962;p57">
            <a:extLst>
              <a:ext uri="{FF2B5EF4-FFF2-40B4-BE49-F238E27FC236}">
                <a16:creationId xmlns:a16="http://schemas.microsoft.com/office/drawing/2014/main" id="{B91E8D1F-E1AD-DDE6-3A5A-7F88B4B7232C}"/>
              </a:ext>
            </a:extLst>
          </p:cNvPr>
          <p:cNvSpPr txBox="1">
            <a:spLocks/>
          </p:cNvSpPr>
          <p:nvPr/>
        </p:nvSpPr>
        <p:spPr>
          <a:xfrm>
            <a:off x="1247859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28" name="Google Shape;962;p57">
            <a:extLst>
              <a:ext uri="{FF2B5EF4-FFF2-40B4-BE49-F238E27FC236}">
                <a16:creationId xmlns:a16="http://schemas.microsoft.com/office/drawing/2014/main" id="{B5C7E6C3-79B2-1D6E-90AB-CF298F67B22A}"/>
              </a:ext>
            </a:extLst>
          </p:cNvPr>
          <p:cNvSpPr txBox="1">
            <a:spLocks/>
          </p:cNvSpPr>
          <p:nvPr/>
        </p:nvSpPr>
        <p:spPr>
          <a:xfrm>
            <a:off x="1512259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9" name="Google Shape;962;p57">
            <a:extLst>
              <a:ext uri="{FF2B5EF4-FFF2-40B4-BE49-F238E27FC236}">
                <a16:creationId xmlns:a16="http://schemas.microsoft.com/office/drawing/2014/main" id="{E8CAA6E2-2F7D-2CE0-4231-993D31E64064}"/>
              </a:ext>
            </a:extLst>
          </p:cNvPr>
          <p:cNvSpPr txBox="1">
            <a:spLocks/>
          </p:cNvSpPr>
          <p:nvPr/>
        </p:nvSpPr>
        <p:spPr>
          <a:xfrm>
            <a:off x="1381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30" name="Straight Connector 29">
            <a:extLst>
              <a:ext uri="{FF2B5EF4-FFF2-40B4-BE49-F238E27FC236}">
                <a16:creationId xmlns:a16="http://schemas.microsoft.com/office/drawing/2014/main" id="{CDBD9F1E-B5E8-F5A0-227F-2FA6B0A09ABA}"/>
              </a:ext>
            </a:extLst>
          </p:cNvPr>
          <p:cNvCxnSpPr>
            <a:cxnSpLocks/>
          </p:cNvCxnSpPr>
          <p:nvPr/>
        </p:nvCxnSpPr>
        <p:spPr>
          <a:xfrm>
            <a:off x="977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FDEFBFF-83D7-7005-B6F0-58B98DF18C1A}"/>
              </a:ext>
            </a:extLst>
          </p:cNvPr>
          <p:cNvCxnSpPr>
            <a:cxnSpLocks/>
            <a:endCxn id="25" idx="0"/>
          </p:cNvCxnSpPr>
          <p:nvPr/>
        </p:nvCxnSpPr>
        <p:spPr>
          <a:xfrm flipH="1">
            <a:off x="1092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0018AA-FFFD-8901-BC9C-B3F61FCC0114}"/>
              </a:ext>
            </a:extLst>
          </p:cNvPr>
          <p:cNvCxnSpPr>
            <a:cxnSpLocks/>
            <a:endCxn id="26" idx="0"/>
          </p:cNvCxnSpPr>
          <p:nvPr/>
        </p:nvCxnSpPr>
        <p:spPr>
          <a:xfrm flipH="1">
            <a:off x="1202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300655-F7FC-F402-80FD-A1C29F972412}"/>
              </a:ext>
            </a:extLst>
          </p:cNvPr>
          <p:cNvCxnSpPr>
            <a:cxnSpLocks/>
            <a:endCxn id="27" idx="0"/>
          </p:cNvCxnSpPr>
          <p:nvPr/>
        </p:nvCxnSpPr>
        <p:spPr>
          <a:xfrm>
            <a:off x="1309250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7BAB5F-ECEC-620E-EA3B-5A12F3C365EE}"/>
              </a:ext>
            </a:extLst>
          </p:cNvPr>
          <p:cNvCxnSpPr>
            <a:cxnSpLocks/>
          </p:cNvCxnSpPr>
          <p:nvPr/>
        </p:nvCxnSpPr>
        <p:spPr>
          <a:xfrm flipH="1">
            <a:off x="1437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3DED17-007E-6719-6B38-94D3D8CA324C}"/>
              </a:ext>
            </a:extLst>
          </p:cNvPr>
          <p:cNvCxnSpPr>
            <a:cxnSpLocks/>
          </p:cNvCxnSpPr>
          <p:nvPr/>
        </p:nvCxnSpPr>
        <p:spPr>
          <a:xfrm flipH="1">
            <a:off x="1549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C755A6A-9058-2046-BE43-DE2218BAB17D}"/>
              </a:ext>
            </a:extLst>
          </p:cNvPr>
          <p:cNvSpPr txBox="1"/>
          <p:nvPr/>
        </p:nvSpPr>
        <p:spPr>
          <a:xfrm>
            <a:off x="1591259" y="2142854"/>
            <a:ext cx="3207556" cy="1569660"/>
          </a:xfrm>
          <a:prstGeom prst="rect">
            <a:avLst/>
          </a:prstGeom>
          <a:noFill/>
        </p:spPr>
        <p:txBody>
          <a:bodyPr wrap="square" rtlCol="0">
            <a:spAutoFit/>
          </a:bodyPr>
          <a:lstStyle/>
          <a:p>
            <a:r>
              <a:rPr lang="en-IT"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La direttiva nominata in precedenza non cita alcun modo alcun tipo di incentivo fiscale per il riciclaggio delle batterie e l’utilizzo di batterie ricondizionata. </a:t>
            </a:r>
          </a:p>
        </p:txBody>
      </p:sp>
    </p:spTree>
    <p:extLst>
      <p:ext uri="{BB962C8B-B14F-4D97-AF65-F5344CB8AC3E}">
        <p14:creationId xmlns:p14="http://schemas.microsoft.com/office/powerpoint/2010/main" val="1524635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4776000" y="1616400"/>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Politiche</a:t>
            </a:r>
            <a:r>
              <a:rPr lang="en" dirty="0"/>
              <a:t> </a:t>
            </a:r>
            <a:r>
              <a:rPr lang="en" dirty="0" err="1"/>
              <a:t>Fiscali</a:t>
            </a:r>
            <a:endParaRPr dirty="0"/>
          </a:p>
        </p:txBody>
      </p:sp>
      <p:sp>
        <p:nvSpPr>
          <p:cNvPr id="1364" name="Google Shape;1364;p65"/>
          <p:cNvSpPr txBox="1">
            <a:spLocks noGrp="1"/>
          </p:cNvSpPr>
          <p:nvPr>
            <p:ph type="subTitle" idx="4"/>
          </p:nvPr>
        </p:nvSpPr>
        <p:spPr>
          <a:xfrm>
            <a:off x="4956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Incentivi Fiscali</a:t>
            </a:r>
            <a:endParaRPr dirty="0"/>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Regolamenti</a:t>
            </a:r>
            <a:r>
              <a:rPr lang="en" dirty="0"/>
              <a:t> </a:t>
            </a:r>
            <a:r>
              <a:rPr lang="en" dirty="0" err="1"/>
              <a:t>Ambientali</a:t>
            </a:r>
            <a:endParaRPr dirty="0"/>
          </a:p>
        </p:txBody>
      </p:sp>
      <p:sp>
        <p:nvSpPr>
          <p:cNvPr id="1366" name="Google Shape;1366;p65"/>
          <p:cNvSpPr txBox="1">
            <a:spLocks noGrp="1"/>
          </p:cNvSpPr>
          <p:nvPr>
            <p:ph type="subTitle" idx="1"/>
          </p:nvPr>
        </p:nvSpPr>
        <p:spPr>
          <a:xfrm>
            <a:off x="1308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Smaltimento delle batterie</a:t>
            </a:r>
          </a:p>
          <a:p>
            <a:pPr marL="0" indent="0"/>
            <a:r>
              <a:rPr lang="it-IT" dirty="0"/>
              <a:t>Direttive </a:t>
            </a:r>
            <a:r>
              <a:rPr lang="en-GB" dirty="0"/>
              <a:t>2006/66/CE</a:t>
            </a:r>
          </a:p>
          <a:p>
            <a:pPr marL="0" lvl="0" indent="0" algn="ctr" rtl="0">
              <a:spcBef>
                <a:spcPts val="0"/>
              </a:spcBef>
              <a:spcAft>
                <a:spcPts val="0"/>
              </a:spcAft>
              <a:buNone/>
            </a:pPr>
            <a:r>
              <a:rPr lang="it-IT" dirty="0"/>
              <a:t>Legislazione Italiana</a:t>
            </a:r>
            <a:endParaRPr dirty="0"/>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7" name="Google Shape;962;p57">
            <a:extLst>
              <a:ext uri="{FF2B5EF4-FFF2-40B4-BE49-F238E27FC236}">
                <a16:creationId xmlns:a16="http://schemas.microsoft.com/office/drawing/2014/main" id="{7FEF87F1-60F1-9A26-5841-638FFD6A5DF4}"/>
              </a:ext>
            </a:extLst>
          </p:cNvPr>
          <p:cNvSpPr txBox="1">
            <a:spLocks/>
          </p:cNvSpPr>
          <p:nvPr/>
        </p:nvSpPr>
        <p:spPr>
          <a:xfrm>
            <a:off x="4018081" y="408860"/>
            <a:ext cx="1107838" cy="5223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a:t>Politico</a:t>
            </a:r>
            <a:endParaRPr lang="en-GB" sz="1800" dirty="0"/>
          </a:p>
        </p:txBody>
      </p:sp>
      <p:sp>
        <p:nvSpPr>
          <p:cNvPr id="22" name="Google Shape;965;p57">
            <a:extLst>
              <a:ext uri="{FF2B5EF4-FFF2-40B4-BE49-F238E27FC236}">
                <a16:creationId xmlns:a16="http://schemas.microsoft.com/office/drawing/2014/main" id="{F9419D59-0FE6-8379-FE28-677AFD3F1E11}"/>
              </a:ext>
            </a:extLst>
          </p:cNvPr>
          <p:cNvSpPr/>
          <p:nvPr/>
        </p:nvSpPr>
        <p:spPr>
          <a:xfrm>
            <a:off x="1115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24" name="Google Shape;961;p57">
            <a:extLst>
              <a:ext uri="{FF2B5EF4-FFF2-40B4-BE49-F238E27FC236}">
                <a16:creationId xmlns:a16="http://schemas.microsoft.com/office/drawing/2014/main" id="{46AB654B-54A4-3CF4-2262-C020625868AA}"/>
              </a:ext>
            </a:extLst>
          </p:cNvPr>
          <p:cNvCxnSpPr>
            <a:cxnSpLocks/>
          </p:cNvCxnSpPr>
          <p:nvPr/>
        </p:nvCxnSpPr>
        <p:spPr>
          <a:xfrm>
            <a:off x="944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5" name="Google Shape;962;p57">
            <a:extLst>
              <a:ext uri="{FF2B5EF4-FFF2-40B4-BE49-F238E27FC236}">
                <a16:creationId xmlns:a16="http://schemas.microsoft.com/office/drawing/2014/main" id="{51563F8E-7ED0-9725-73EB-ABE673BF4A58}"/>
              </a:ext>
            </a:extLst>
          </p:cNvPr>
          <p:cNvSpPr txBox="1">
            <a:spLocks/>
          </p:cNvSpPr>
          <p:nvPr/>
        </p:nvSpPr>
        <p:spPr>
          <a:xfrm>
            <a:off x="1036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6" name="Google Shape;962;p57">
            <a:extLst>
              <a:ext uri="{FF2B5EF4-FFF2-40B4-BE49-F238E27FC236}">
                <a16:creationId xmlns:a16="http://schemas.microsoft.com/office/drawing/2014/main" id="{893DE5F4-3AD3-BFDA-1B37-A224C69A7FC1}"/>
              </a:ext>
            </a:extLst>
          </p:cNvPr>
          <p:cNvSpPr txBox="1">
            <a:spLocks/>
          </p:cNvSpPr>
          <p:nvPr/>
        </p:nvSpPr>
        <p:spPr>
          <a:xfrm>
            <a:off x="1161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27" name="Google Shape;962;p57">
            <a:extLst>
              <a:ext uri="{FF2B5EF4-FFF2-40B4-BE49-F238E27FC236}">
                <a16:creationId xmlns:a16="http://schemas.microsoft.com/office/drawing/2014/main" id="{B91E8D1F-E1AD-DDE6-3A5A-7F88B4B7232C}"/>
              </a:ext>
            </a:extLst>
          </p:cNvPr>
          <p:cNvSpPr txBox="1">
            <a:spLocks/>
          </p:cNvSpPr>
          <p:nvPr/>
        </p:nvSpPr>
        <p:spPr>
          <a:xfrm>
            <a:off x="1247859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28" name="Google Shape;962;p57">
            <a:extLst>
              <a:ext uri="{FF2B5EF4-FFF2-40B4-BE49-F238E27FC236}">
                <a16:creationId xmlns:a16="http://schemas.microsoft.com/office/drawing/2014/main" id="{B5C7E6C3-79B2-1D6E-90AB-CF298F67B22A}"/>
              </a:ext>
            </a:extLst>
          </p:cNvPr>
          <p:cNvSpPr txBox="1">
            <a:spLocks/>
          </p:cNvSpPr>
          <p:nvPr/>
        </p:nvSpPr>
        <p:spPr>
          <a:xfrm>
            <a:off x="1512259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9" name="Google Shape;962;p57">
            <a:extLst>
              <a:ext uri="{FF2B5EF4-FFF2-40B4-BE49-F238E27FC236}">
                <a16:creationId xmlns:a16="http://schemas.microsoft.com/office/drawing/2014/main" id="{E8CAA6E2-2F7D-2CE0-4231-993D31E64064}"/>
              </a:ext>
            </a:extLst>
          </p:cNvPr>
          <p:cNvSpPr txBox="1">
            <a:spLocks/>
          </p:cNvSpPr>
          <p:nvPr/>
        </p:nvSpPr>
        <p:spPr>
          <a:xfrm>
            <a:off x="1381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30" name="Straight Connector 29">
            <a:extLst>
              <a:ext uri="{FF2B5EF4-FFF2-40B4-BE49-F238E27FC236}">
                <a16:creationId xmlns:a16="http://schemas.microsoft.com/office/drawing/2014/main" id="{CDBD9F1E-B5E8-F5A0-227F-2FA6B0A09ABA}"/>
              </a:ext>
            </a:extLst>
          </p:cNvPr>
          <p:cNvCxnSpPr>
            <a:cxnSpLocks/>
          </p:cNvCxnSpPr>
          <p:nvPr/>
        </p:nvCxnSpPr>
        <p:spPr>
          <a:xfrm>
            <a:off x="977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FDEFBFF-83D7-7005-B6F0-58B98DF18C1A}"/>
              </a:ext>
            </a:extLst>
          </p:cNvPr>
          <p:cNvCxnSpPr>
            <a:cxnSpLocks/>
            <a:endCxn id="25" idx="0"/>
          </p:cNvCxnSpPr>
          <p:nvPr/>
        </p:nvCxnSpPr>
        <p:spPr>
          <a:xfrm flipH="1">
            <a:off x="1092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0018AA-FFFD-8901-BC9C-B3F61FCC0114}"/>
              </a:ext>
            </a:extLst>
          </p:cNvPr>
          <p:cNvCxnSpPr>
            <a:cxnSpLocks/>
            <a:endCxn id="26" idx="0"/>
          </p:cNvCxnSpPr>
          <p:nvPr/>
        </p:nvCxnSpPr>
        <p:spPr>
          <a:xfrm flipH="1">
            <a:off x="1202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300655-F7FC-F402-80FD-A1C29F972412}"/>
              </a:ext>
            </a:extLst>
          </p:cNvPr>
          <p:cNvCxnSpPr>
            <a:cxnSpLocks/>
            <a:endCxn id="27" idx="0"/>
          </p:cNvCxnSpPr>
          <p:nvPr/>
        </p:nvCxnSpPr>
        <p:spPr>
          <a:xfrm>
            <a:off x="1309250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7BAB5F-ECEC-620E-EA3B-5A12F3C365EE}"/>
              </a:ext>
            </a:extLst>
          </p:cNvPr>
          <p:cNvCxnSpPr>
            <a:cxnSpLocks/>
          </p:cNvCxnSpPr>
          <p:nvPr/>
        </p:nvCxnSpPr>
        <p:spPr>
          <a:xfrm flipH="1">
            <a:off x="1437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3DED17-007E-6719-6B38-94D3D8CA324C}"/>
              </a:ext>
            </a:extLst>
          </p:cNvPr>
          <p:cNvCxnSpPr>
            <a:cxnSpLocks/>
          </p:cNvCxnSpPr>
          <p:nvPr/>
        </p:nvCxnSpPr>
        <p:spPr>
          <a:xfrm flipH="1">
            <a:off x="1549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458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64"/>
          <p:cNvSpPr/>
          <p:nvPr/>
        </p:nvSpPr>
        <p:spPr>
          <a:xfrm flipH="1">
            <a:off x="4539740" y="222743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4"/>
          <p:cNvSpPr/>
          <p:nvPr/>
        </p:nvSpPr>
        <p:spPr>
          <a:xfrm flipH="1">
            <a:off x="4643974" y="222743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4"/>
          <p:cNvSpPr txBox="1">
            <a:spLocks noGrp="1"/>
          </p:cNvSpPr>
          <p:nvPr>
            <p:ph type="title" idx="2"/>
          </p:nvPr>
        </p:nvSpPr>
        <p:spPr>
          <a:xfrm>
            <a:off x="3130930" y="1765728"/>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Domanda</a:t>
            </a:r>
            <a:r>
              <a:rPr lang="en" dirty="0"/>
              <a:t> di batterie</a:t>
            </a:r>
            <a:endParaRPr dirty="0"/>
          </a:p>
        </p:txBody>
      </p:sp>
      <p:sp>
        <p:nvSpPr>
          <p:cNvPr id="1329" name="Google Shape;1329;p64"/>
          <p:cNvSpPr/>
          <p:nvPr/>
        </p:nvSpPr>
        <p:spPr>
          <a:xfrm flipH="1">
            <a:off x="4438603" y="2227439"/>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64"/>
          <p:cNvGrpSpPr/>
          <p:nvPr/>
        </p:nvGrpSpPr>
        <p:grpSpPr>
          <a:xfrm>
            <a:off x="4068016" y="3611625"/>
            <a:ext cx="1005827" cy="1015385"/>
            <a:chOff x="1176090" y="2806348"/>
            <a:chExt cx="376751" cy="381379"/>
          </a:xfrm>
        </p:grpSpPr>
        <p:sp>
          <p:nvSpPr>
            <p:cNvPr id="1349" name="Google Shape;1349;p64"/>
            <p:cNvSpPr/>
            <p:nvPr/>
          </p:nvSpPr>
          <p:spPr>
            <a:xfrm>
              <a:off x="1365970" y="3045699"/>
              <a:ext cx="14750" cy="11194"/>
            </a:xfrm>
            <a:custGeom>
              <a:avLst/>
              <a:gdLst/>
              <a:ahLst/>
              <a:cxnLst/>
              <a:rect l="l" t="t" r="r" b="b"/>
              <a:pathLst>
                <a:path w="647" h="491" extrusionOk="0">
                  <a:moveTo>
                    <a:pt x="246" y="0"/>
                  </a:moveTo>
                  <a:cubicBezTo>
                    <a:pt x="112" y="0"/>
                    <a:pt x="0" y="111"/>
                    <a:pt x="0" y="246"/>
                  </a:cubicBezTo>
                  <a:cubicBezTo>
                    <a:pt x="0" y="382"/>
                    <a:pt x="110" y="490"/>
                    <a:pt x="246" y="490"/>
                  </a:cubicBezTo>
                  <a:lnTo>
                    <a:pt x="401" y="490"/>
                  </a:lnTo>
                  <a:cubicBezTo>
                    <a:pt x="538" y="490"/>
                    <a:pt x="646" y="382"/>
                    <a:pt x="646" y="246"/>
                  </a:cubicBezTo>
                  <a:cubicBezTo>
                    <a:pt x="646" y="111"/>
                    <a:pt x="538"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4"/>
            <p:cNvSpPr/>
            <p:nvPr/>
          </p:nvSpPr>
          <p:spPr>
            <a:xfrm>
              <a:off x="1390660" y="3045699"/>
              <a:ext cx="14773" cy="11194"/>
            </a:xfrm>
            <a:custGeom>
              <a:avLst/>
              <a:gdLst/>
              <a:ahLst/>
              <a:cxnLst/>
              <a:rect l="l" t="t" r="r" b="b"/>
              <a:pathLst>
                <a:path w="648" h="491" extrusionOk="0">
                  <a:moveTo>
                    <a:pt x="246" y="0"/>
                  </a:moveTo>
                  <a:cubicBezTo>
                    <a:pt x="111" y="0"/>
                    <a:pt x="1" y="111"/>
                    <a:pt x="1" y="246"/>
                  </a:cubicBezTo>
                  <a:cubicBezTo>
                    <a:pt x="1" y="382"/>
                    <a:pt x="110" y="490"/>
                    <a:pt x="246" y="490"/>
                  </a:cubicBezTo>
                  <a:lnTo>
                    <a:pt x="402" y="490"/>
                  </a:lnTo>
                  <a:cubicBezTo>
                    <a:pt x="537" y="490"/>
                    <a:pt x="647" y="382"/>
                    <a:pt x="647" y="246"/>
                  </a:cubicBezTo>
                  <a:cubicBezTo>
                    <a:pt x="647" y="111"/>
                    <a:pt x="537"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1415373" y="3045699"/>
              <a:ext cx="14727" cy="11194"/>
            </a:xfrm>
            <a:custGeom>
              <a:avLst/>
              <a:gdLst/>
              <a:ahLst/>
              <a:cxnLst/>
              <a:rect l="l" t="t" r="r" b="b"/>
              <a:pathLst>
                <a:path w="646" h="491" extrusionOk="0">
                  <a:moveTo>
                    <a:pt x="245" y="0"/>
                  </a:moveTo>
                  <a:cubicBezTo>
                    <a:pt x="111" y="0"/>
                    <a:pt x="1" y="111"/>
                    <a:pt x="1" y="246"/>
                  </a:cubicBezTo>
                  <a:cubicBezTo>
                    <a:pt x="1" y="382"/>
                    <a:pt x="109" y="490"/>
                    <a:pt x="245" y="490"/>
                  </a:cubicBezTo>
                  <a:lnTo>
                    <a:pt x="400" y="490"/>
                  </a:lnTo>
                  <a:cubicBezTo>
                    <a:pt x="537" y="490"/>
                    <a:pt x="646" y="382"/>
                    <a:pt x="646" y="246"/>
                  </a:cubicBezTo>
                  <a:cubicBezTo>
                    <a:pt x="644" y="111"/>
                    <a:pt x="534"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1286749" y="3110353"/>
              <a:ext cx="41149" cy="53460"/>
            </a:xfrm>
            <a:custGeom>
              <a:avLst/>
              <a:gdLst/>
              <a:ahLst/>
              <a:cxnLst/>
              <a:rect l="l" t="t" r="r" b="b"/>
              <a:pathLst>
                <a:path w="1805" h="2345" extrusionOk="0">
                  <a:moveTo>
                    <a:pt x="902" y="1"/>
                  </a:moveTo>
                  <a:cubicBezTo>
                    <a:pt x="865" y="1"/>
                    <a:pt x="827" y="9"/>
                    <a:pt x="793" y="26"/>
                  </a:cubicBezTo>
                  <a:lnTo>
                    <a:pt x="170" y="337"/>
                  </a:lnTo>
                  <a:cubicBezTo>
                    <a:pt x="50" y="396"/>
                    <a:pt x="1" y="544"/>
                    <a:pt x="60" y="664"/>
                  </a:cubicBezTo>
                  <a:cubicBezTo>
                    <a:pt x="104" y="750"/>
                    <a:pt x="190" y="800"/>
                    <a:pt x="280" y="800"/>
                  </a:cubicBezTo>
                  <a:cubicBezTo>
                    <a:pt x="317" y="800"/>
                    <a:pt x="354" y="791"/>
                    <a:pt x="389" y="776"/>
                  </a:cubicBezTo>
                  <a:lnTo>
                    <a:pt x="657" y="642"/>
                  </a:lnTo>
                  <a:lnTo>
                    <a:pt x="657" y="642"/>
                  </a:lnTo>
                  <a:cubicBezTo>
                    <a:pt x="656" y="661"/>
                    <a:pt x="674" y="746"/>
                    <a:pt x="587" y="889"/>
                  </a:cubicBezTo>
                  <a:cubicBezTo>
                    <a:pt x="530" y="980"/>
                    <a:pt x="502" y="1082"/>
                    <a:pt x="502" y="1198"/>
                  </a:cubicBezTo>
                  <a:cubicBezTo>
                    <a:pt x="502" y="1452"/>
                    <a:pt x="639" y="1586"/>
                    <a:pt x="730" y="1673"/>
                  </a:cubicBezTo>
                  <a:cubicBezTo>
                    <a:pt x="804" y="1744"/>
                    <a:pt x="812" y="1756"/>
                    <a:pt x="812" y="1799"/>
                  </a:cubicBezTo>
                  <a:cubicBezTo>
                    <a:pt x="812" y="1841"/>
                    <a:pt x="804" y="1854"/>
                    <a:pt x="730" y="1924"/>
                  </a:cubicBezTo>
                  <a:cubicBezTo>
                    <a:pt x="635" y="2017"/>
                    <a:pt x="632" y="2173"/>
                    <a:pt x="726" y="2270"/>
                  </a:cubicBezTo>
                  <a:cubicBezTo>
                    <a:pt x="774" y="2319"/>
                    <a:pt x="838" y="2344"/>
                    <a:pt x="902" y="2344"/>
                  </a:cubicBezTo>
                  <a:cubicBezTo>
                    <a:pt x="963" y="2344"/>
                    <a:pt x="1024" y="2321"/>
                    <a:pt x="1072" y="2274"/>
                  </a:cubicBezTo>
                  <a:cubicBezTo>
                    <a:pt x="1164" y="2187"/>
                    <a:pt x="1301" y="2053"/>
                    <a:pt x="1301" y="1799"/>
                  </a:cubicBezTo>
                  <a:cubicBezTo>
                    <a:pt x="1301" y="1364"/>
                    <a:pt x="910" y="1298"/>
                    <a:pt x="1003" y="1145"/>
                  </a:cubicBezTo>
                  <a:cubicBezTo>
                    <a:pt x="1171" y="874"/>
                    <a:pt x="1144" y="657"/>
                    <a:pt x="1148" y="640"/>
                  </a:cubicBezTo>
                  <a:lnTo>
                    <a:pt x="1148" y="640"/>
                  </a:lnTo>
                  <a:lnTo>
                    <a:pt x="1416" y="774"/>
                  </a:lnTo>
                  <a:cubicBezTo>
                    <a:pt x="1451" y="791"/>
                    <a:pt x="1488" y="799"/>
                    <a:pt x="1524" y="799"/>
                  </a:cubicBezTo>
                  <a:cubicBezTo>
                    <a:pt x="1614" y="799"/>
                    <a:pt x="1700" y="750"/>
                    <a:pt x="1744" y="664"/>
                  </a:cubicBezTo>
                  <a:cubicBezTo>
                    <a:pt x="1804" y="543"/>
                    <a:pt x="1754" y="396"/>
                    <a:pt x="1635" y="337"/>
                  </a:cubicBezTo>
                  <a:lnTo>
                    <a:pt x="1011" y="26"/>
                  </a:lnTo>
                  <a:cubicBezTo>
                    <a:pt x="977" y="9"/>
                    <a:pt x="939" y="1"/>
                    <a:pt x="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1343925" y="3110330"/>
              <a:ext cx="41127" cy="53392"/>
            </a:xfrm>
            <a:custGeom>
              <a:avLst/>
              <a:gdLst/>
              <a:ahLst/>
              <a:cxnLst/>
              <a:rect l="l" t="t" r="r" b="b"/>
              <a:pathLst>
                <a:path w="1804" h="2342" extrusionOk="0">
                  <a:moveTo>
                    <a:pt x="902" y="0"/>
                  </a:moveTo>
                  <a:cubicBezTo>
                    <a:pt x="865" y="0"/>
                    <a:pt x="827" y="8"/>
                    <a:pt x="794" y="24"/>
                  </a:cubicBezTo>
                  <a:lnTo>
                    <a:pt x="170" y="335"/>
                  </a:lnTo>
                  <a:cubicBezTo>
                    <a:pt x="50" y="396"/>
                    <a:pt x="1" y="544"/>
                    <a:pt x="61" y="664"/>
                  </a:cubicBezTo>
                  <a:cubicBezTo>
                    <a:pt x="103" y="750"/>
                    <a:pt x="189" y="799"/>
                    <a:pt x="279" y="799"/>
                  </a:cubicBezTo>
                  <a:cubicBezTo>
                    <a:pt x="316" y="799"/>
                    <a:pt x="353" y="790"/>
                    <a:pt x="389" y="772"/>
                  </a:cubicBezTo>
                  <a:lnTo>
                    <a:pt x="657" y="638"/>
                  </a:lnTo>
                  <a:lnTo>
                    <a:pt x="657" y="638"/>
                  </a:lnTo>
                  <a:cubicBezTo>
                    <a:pt x="655" y="658"/>
                    <a:pt x="675" y="743"/>
                    <a:pt x="586" y="885"/>
                  </a:cubicBezTo>
                  <a:cubicBezTo>
                    <a:pt x="530" y="977"/>
                    <a:pt x="502" y="1080"/>
                    <a:pt x="502" y="1194"/>
                  </a:cubicBezTo>
                  <a:cubicBezTo>
                    <a:pt x="502" y="1448"/>
                    <a:pt x="640" y="1582"/>
                    <a:pt x="732" y="1671"/>
                  </a:cubicBezTo>
                  <a:cubicBezTo>
                    <a:pt x="803" y="1742"/>
                    <a:pt x="812" y="1753"/>
                    <a:pt x="812" y="1795"/>
                  </a:cubicBezTo>
                  <a:cubicBezTo>
                    <a:pt x="812" y="1838"/>
                    <a:pt x="803" y="1851"/>
                    <a:pt x="732" y="1921"/>
                  </a:cubicBezTo>
                  <a:cubicBezTo>
                    <a:pt x="634" y="2014"/>
                    <a:pt x="633" y="2169"/>
                    <a:pt x="726" y="2267"/>
                  </a:cubicBezTo>
                  <a:cubicBezTo>
                    <a:pt x="773" y="2316"/>
                    <a:pt x="837" y="2341"/>
                    <a:pt x="901" y="2341"/>
                  </a:cubicBezTo>
                  <a:cubicBezTo>
                    <a:pt x="962" y="2341"/>
                    <a:pt x="1024" y="2318"/>
                    <a:pt x="1072" y="2272"/>
                  </a:cubicBezTo>
                  <a:cubicBezTo>
                    <a:pt x="1163" y="2184"/>
                    <a:pt x="1302" y="2049"/>
                    <a:pt x="1302" y="1795"/>
                  </a:cubicBezTo>
                  <a:cubicBezTo>
                    <a:pt x="1302" y="1362"/>
                    <a:pt x="909" y="1297"/>
                    <a:pt x="1002" y="1144"/>
                  </a:cubicBezTo>
                  <a:cubicBezTo>
                    <a:pt x="1170" y="875"/>
                    <a:pt x="1146" y="658"/>
                    <a:pt x="1148" y="641"/>
                  </a:cubicBezTo>
                  <a:lnTo>
                    <a:pt x="1148" y="641"/>
                  </a:lnTo>
                  <a:lnTo>
                    <a:pt x="1416" y="775"/>
                  </a:lnTo>
                  <a:cubicBezTo>
                    <a:pt x="1451" y="792"/>
                    <a:pt x="1488" y="799"/>
                    <a:pt x="1525" y="799"/>
                  </a:cubicBezTo>
                  <a:cubicBezTo>
                    <a:pt x="1615" y="799"/>
                    <a:pt x="1701" y="750"/>
                    <a:pt x="1745" y="664"/>
                  </a:cubicBezTo>
                  <a:cubicBezTo>
                    <a:pt x="1804" y="542"/>
                    <a:pt x="1755" y="396"/>
                    <a:pt x="1635" y="335"/>
                  </a:cubicBezTo>
                  <a:lnTo>
                    <a:pt x="1012" y="24"/>
                  </a:lnTo>
                  <a:cubicBezTo>
                    <a:pt x="978" y="8"/>
                    <a:pt x="940"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1401147" y="3110330"/>
              <a:ext cx="41149" cy="53392"/>
            </a:xfrm>
            <a:custGeom>
              <a:avLst/>
              <a:gdLst/>
              <a:ahLst/>
              <a:cxnLst/>
              <a:rect l="l" t="t" r="r" b="b"/>
              <a:pathLst>
                <a:path w="1805" h="2342" extrusionOk="0">
                  <a:moveTo>
                    <a:pt x="903" y="0"/>
                  </a:moveTo>
                  <a:cubicBezTo>
                    <a:pt x="865" y="0"/>
                    <a:pt x="828" y="8"/>
                    <a:pt x="794" y="24"/>
                  </a:cubicBezTo>
                  <a:lnTo>
                    <a:pt x="170" y="335"/>
                  </a:lnTo>
                  <a:cubicBezTo>
                    <a:pt x="49" y="396"/>
                    <a:pt x="1" y="544"/>
                    <a:pt x="62" y="664"/>
                  </a:cubicBezTo>
                  <a:cubicBezTo>
                    <a:pt x="104" y="750"/>
                    <a:pt x="190" y="799"/>
                    <a:pt x="279" y="799"/>
                  </a:cubicBezTo>
                  <a:cubicBezTo>
                    <a:pt x="316" y="799"/>
                    <a:pt x="354" y="790"/>
                    <a:pt x="389" y="772"/>
                  </a:cubicBezTo>
                  <a:lnTo>
                    <a:pt x="657" y="638"/>
                  </a:lnTo>
                  <a:lnTo>
                    <a:pt x="657" y="638"/>
                  </a:lnTo>
                  <a:cubicBezTo>
                    <a:pt x="656" y="658"/>
                    <a:pt x="676" y="743"/>
                    <a:pt x="587" y="885"/>
                  </a:cubicBezTo>
                  <a:cubicBezTo>
                    <a:pt x="530" y="977"/>
                    <a:pt x="502" y="1080"/>
                    <a:pt x="502" y="1194"/>
                  </a:cubicBezTo>
                  <a:cubicBezTo>
                    <a:pt x="502" y="1448"/>
                    <a:pt x="640" y="1582"/>
                    <a:pt x="732" y="1671"/>
                  </a:cubicBezTo>
                  <a:cubicBezTo>
                    <a:pt x="804" y="1742"/>
                    <a:pt x="812" y="1753"/>
                    <a:pt x="812" y="1795"/>
                  </a:cubicBezTo>
                  <a:cubicBezTo>
                    <a:pt x="812" y="1838"/>
                    <a:pt x="804" y="1851"/>
                    <a:pt x="732" y="1921"/>
                  </a:cubicBezTo>
                  <a:cubicBezTo>
                    <a:pt x="635" y="2014"/>
                    <a:pt x="633" y="2169"/>
                    <a:pt x="726" y="2267"/>
                  </a:cubicBezTo>
                  <a:cubicBezTo>
                    <a:pt x="774" y="2316"/>
                    <a:pt x="837" y="2341"/>
                    <a:pt x="901" y="2341"/>
                  </a:cubicBezTo>
                  <a:cubicBezTo>
                    <a:pt x="963" y="2341"/>
                    <a:pt x="1024" y="2318"/>
                    <a:pt x="1072" y="2272"/>
                  </a:cubicBezTo>
                  <a:cubicBezTo>
                    <a:pt x="1164" y="2184"/>
                    <a:pt x="1301" y="2049"/>
                    <a:pt x="1301" y="1795"/>
                  </a:cubicBezTo>
                  <a:cubicBezTo>
                    <a:pt x="1301" y="1406"/>
                    <a:pt x="990" y="1319"/>
                    <a:pt x="990" y="1194"/>
                  </a:cubicBezTo>
                  <a:cubicBezTo>
                    <a:pt x="990" y="1166"/>
                    <a:pt x="996" y="1153"/>
                    <a:pt x="1003" y="1144"/>
                  </a:cubicBezTo>
                  <a:cubicBezTo>
                    <a:pt x="1171" y="875"/>
                    <a:pt x="1144" y="658"/>
                    <a:pt x="1148" y="641"/>
                  </a:cubicBezTo>
                  <a:lnTo>
                    <a:pt x="1148" y="641"/>
                  </a:lnTo>
                  <a:lnTo>
                    <a:pt x="1416" y="775"/>
                  </a:lnTo>
                  <a:cubicBezTo>
                    <a:pt x="1452" y="792"/>
                    <a:pt x="1488" y="799"/>
                    <a:pt x="1525" y="799"/>
                  </a:cubicBezTo>
                  <a:cubicBezTo>
                    <a:pt x="1615" y="799"/>
                    <a:pt x="1701" y="750"/>
                    <a:pt x="1744" y="664"/>
                  </a:cubicBezTo>
                  <a:cubicBezTo>
                    <a:pt x="1804" y="542"/>
                    <a:pt x="1755" y="396"/>
                    <a:pt x="1635" y="335"/>
                  </a:cubicBezTo>
                  <a:lnTo>
                    <a:pt x="1013" y="24"/>
                  </a:lnTo>
                  <a:cubicBezTo>
                    <a:pt x="978" y="8"/>
                    <a:pt x="940" y="0"/>
                    <a:pt x="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1176090" y="2806348"/>
              <a:ext cx="376751" cy="381379"/>
            </a:xfrm>
            <a:custGeom>
              <a:avLst/>
              <a:gdLst/>
              <a:ahLst/>
              <a:cxnLst/>
              <a:rect l="l" t="t" r="r" b="b"/>
              <a:pathLst>
                <a:path w="16526" h="16729" extrusionOk="0">
                  <a:moveTo>
                    <a:pt x="8486" y="5198"/>
                  </a:moveTo>
                  <a:lnTo>
                    <a:pt x="8486" y="6098"/>
                  </a:lnTo>
                  <a:lnTo>
                    <a:pt x="5122" y="6098"/>
                  </a:lnTo>
                  <a:lnTo>
                    <a:pt x="5122" y="5198"/>
                  </a:lnTo>
                  <a:close/>
                  <a:moveTo>
                    <a:pt x="9467" y="8010"/>
                  </a:moveTo>
                  <a:cubicBezTo>
                    <a:pt x="9481" y="8010"/>
                    <a:pt x="9491" y="8022"/>
                    <a:pt x="9491" y="8037"/>
                  </a:cubicBezTo>
                  <a:lnTo>
                    <a:pt x="9491" y="9342"/>
                  </a:lnTo>
                  <a:lnTo>
                    <a:pt x="8355" y="9619"/>
                  </a:lnTo>
                  <a:cubicBezTo>
                    <a:pt x="8329" y="9450"/>
                    <a:pt x="8318" y="9277"/>
                    <a:pt x="8318" y="9105"/>
                  </a:cubicBezTo>
                  <a:lnTo>
                    <a:pt x="8318" y="8012"/>
                  </a:lnTo>
                  <a:lnTo>
                    <a:pt x="9467" y="8012"/>
                  </a:lnTo>
                  <a:lnTo>
                    <a:pt x="9467" y="8010"/>
                  </a:lnTo>
                  <a:close/>
                  <a:moveTo>
                    <a:pt x="7828" y="6588"/>
                  </a:moveTo>
                  <a:lnTo>
                    <a:pt x="7828" y="9104"/>
                  </a:lnTo>
                  <a:cubicBezTo>
                    <a:pt x="7828" y="9314"/>
                    <a:pt x="7845" y="9526"/>
                    <a:pt x="7878" y="9733"/>
                  </a:cubicBezTo>
                  <a:lnTo>
                    <a:pt x="7289" y="9877"/>
                  </a:lnTo>
                  <a:cubicBezTo>
                    <a:pt x="7092" y="9925"/>
                    <a:pt x="6953" y="10102"/>
                    <a:pt x="6953" y="10302"/>
                  </a:cubicBezTo>
                  <a:lnTo>
                    <a:pt x="6953" y="11685"/>
                  </a:lnTo>
                  <a:cubicBezTo>
                    <a:pt x="6335" y="11767"/>
                    <a:pt x="5726" y="11905"/>
                    <a:pt x="5136" y="12101"/>
                  </a:cubicBezTo>
                  <a:lnTo>
                    <a:pt x="5647" y="10140"/>
                  </a:lnTo>
                  <a:cubicBezTo>
                    <a:pt x="5735" y="9801"/>
                    <a:pt x="5779" y="9454"/>
                    <a:pt x="5779" y="9104"/>
                  </a:cubicBezTo>
                  <a:lnTo>
                    <a:pt x="5779" y="6588"/>
                  </a:lnTo>
                  <a:close/>
                  <a:moveTo>
                    <a:pt x="12025" y="9228"/>
                  </a:moveTo>
                  <a:lnTo>
                    <a:pt x="12025" y="12338"/>
                  </a:lnTo>
                  <a:cubicBezTo>
                    <a:pt x="10848" y="11857"/>
                    <a:pt x="9572" y="11602"/>
                    <a:pt x="8265" y="11602"/>
                  </a:cubicBezTo>
                  <a:cubicBezTo>
                    <a:pt x="7992" y="11602"/>
                    <a:pt x="7719" y="11613"/>
                    <a:pt x="7444" y="11635"/>
                  </a:cubicBezTo>
                  <a:lnTo>
                    <a:pt x="7444" y="10344"/>
                  </a:lnTo>
                  <a:lnTo>
                    <a:pt x="12025" y="9228"/>
                  </a:lnTo>
                  <a:close/>
                  <a:moveTo>
                    <a:pt x="11318" y="1"/>
                  </a:moveTo>
                  <a:cubicBezTo>
                    <a:pt x="10564" y="1"/>
                    <a:pt x="9901" y="479"/>
                    <a:pt x="9660" y="1180"/>
                  </a:cubicBezTo>
                  <a:cubicBezTo>
                    <a:pt x="9495" y="1098"/>
                    <a:pt x="9315" y="1056"/>
                    <a:pt x="9133" y="1056"/>
                  </a:cubicBezTo>
                  <a:cubicBezTo>
                    <a:pt x="8901" y="1056"/>
                    <a:pt x="8668" y="1124"/>
                    <a:pt x="8466" y="1262"/>
                  </a:cubicBezTo>
                  <a:cubicBezTo>
                    <a:pt x="8184" y="825"/>
                    <a:pt x="7698" y="558"/>
                    <a:pt x="7173" y="558"/>
                  </a:cubicBezTo>
                  <a:cubicBezTo>
                    <a:pt x="6602" y="558"/>
                    <a:pt x="6076" y="877"/>
                    <a:pt x="5812" y="1381"/>
                  </a:cubicBezTo>
                  <a:cubicBezTo>
                    <a:pt x="5688" y="1343"/>
                    <a:pt x="5560" y="1323"/>
                    <a:pt x="5430" y="1323"/>
                  </a:cubicBezTo>
                  <a:cubicBezTo>
                    <a:pt x="5391" y="1323"/>
                    <a:pt x="5352" y="1325"/>
                    <a:pt x="5312" y="1328"/>
                  </a:cubicBezTo>
                  <a:cubicBezTo>
                    <a:pt x="4679" y="1383"/>
                    <a:pt x="4169" y="1904"/>
                    <a:pt x="4125" y="2539"/>
                  </a:cubicBezTo>
                  <a:cubicBezTo>
                    <a:pt x="4073" y="3317"/>
                    <a:pt x="4692" y="3937"/>
                    <a:pt x="5427" y="3937"/>
                  </a:cubicBezTo>
                  <a:cubicBezTo>
                    <a:pt x="5491" y="3937"/>
                    <a:pt x="5556" y="3932"/>
                    <a:pt x="5621" y="3922"/>
                  </a:cubicBezTo>
                  <a:lnTo>
                    <a:pt x="5621" y="4705"/>
                  </a:lnTo>
                  <a:lnTo>
                    <a:pt x="5071" y="4705"/>
                  </a:lnTo>
                  <a:cubicBezTo>
                    <a:pt x="4828" y="4705"/>
                    <a:pt x="4631" y="4901"/>
                    <a:pt x="4631" y="5144"/>
                  </a:cubicBezTo>
                  <a:lnTo>
                    <a:pt x="4631" y="6147"/>
                  </a:lnTo>
                  <a:cubicBezTo>
                    <a:pt x="4631" y="6390"/>
                    <a:pt x="4827" y="6588"/>
                    <a:pt x="5071" y="6588"/>
                  </a:cubicBezTo>
                  <a:lnTo>
                    <a:pt x="5290" y="6588"/>
                  </a:lnTo>
                  <a:lnTo>
                    <a:pt x="5290" y="9104"/>
                  </a:lnTo>
                  <a:cubicBezTo>
                    <a:pt x="5290" y="9411"/>
                    <a:pt x="5250" y="9718"/>
                    <a:pt x="5172" y="10017"/>
                  </a:cubicBezTo>
                  <a:lnTo>
                    <a:pt x="4577" y="12306"/>
                  </a:lnTo>
                  <a:cubicBezTo>
                    <a:pt x="3936" y="12561"/>
                    <a:pt x="3321" y="12884"/>
                    <a:pt x="2740" y="13272"/>
                  </a:cubicBezTo>
                  <a:cubicBezTo>
                    <a:pt x="2627" y="13347"/>
                    <a:pt x="2597" y="13500"/>
                    <a:pt x="2673" y="13613"/>
                  </a:cubicBezTo>
                  <a:cubicBezTo>
                    <a:pt x="2720" y="13684"/>
                    <a:pt x="2798" y="13722"/>
                    <a:pt x="2877" y="13722"/>
                  </a:cubicBezTo>
                  <a:cubicBezTo>
                    <a:pt x="2924" y="13722"/>
                    <a:pt x="2971" y="13709"/>
                    <a:pt x="3012" y="13682"/>
                  </a:cubicBezTo>
                  <a:cubicBezTo>
                    <a:pt x="4611" y="12614"/>
                    <a:pt x="6441" y="12093"/>
                    <a:pt x="8259" y="12093"/>
                  </a:cubicBezTo>
                  <a:cubicBezTo>
                    <a:pt x="11199" y="12093"/>
                    <a:pt x="14111" y="13454"/>
                    <a:pt x="15976" y="16066"/>
                  </a:cubicBezTo>
                  <a:cubicBezTo>
                    <a:pt x="16010" y="16113"/>
                    <a:pt x="15996" y="16157"/>
                    <a:pt x="15983" y="16178"/>
                  </a:cubicBezTo>
                  <a:cubicBezTo>
                    <a:pt x="15973" y="16199"/>
                    <a:pt x="15947" y="16236"/>
                    <a:pt x="15889" y="16236"/>
                  </a:cubicBezTo>
                  <a:lnTo>
                    <a:pt x="636" y="16236"/>
                  </a:lnTo>
                  <a:cubicBezTo>
                    <a:pt x="579" y="16236"/>
                    <a:pt x="551" y="16201"/>
                    <a:pt x="540" y="16178"/>
                  </a:cubicBezTo>
                  <a:cubicBezTo>
                    <a:pt x="530" y="16157"/>
                    <a:pt x="516" y="16113"/>
                    <a:pt x="547" y="16066"/>
                  </a:cubicBezTo>
                  <a:cubicBezTo>
                    <a:pt x="1001" y="15433"/>
                    <a:pt x="1530" y="14857"/>
                    <a:pt x="2123" y="14352"/>
                  </a:cubicBezTo>
                  <a:cubicBezTo>
                    <a:pt x="2226" y="14264"/>
                    <a:pt x="2239" y="14109"/>
                    <a:pt x="2151" y="14006"/>
                  </a:cubicBezTo>
                  <a:cubicBezTo>
                    <a:pt x="2102" y="13950"/>
                    <a:pt x="2033" y="13921"/>
                    <a:pt x="1963" y="13921"/>
                  </a:cubicBezTo>
                  <a:cubicBezTo>
                    <a:pt x="1907" y="13921"/>
                    <a:pt x="1851" y="13940"/>
                    <a:pt x="1805" y="13979"/>
                  </a:cubicBezTo>
                  <a:cubicBezTo>
                    <a:pt x="1182" y="14511"/>
                    <a:pt x="624" y="15118"/>
                    <a:pt x="149" y="15783"/>
                  </a:cubicBezTo>
                  <a:cubicBezTo>
                    <a:pt x="17" y="15966"/>
                    <a:pt x="1" y="16205"/>
                    <a:pt x="102" y="16404"/>
                  </a:cubicBezTo>
                  <a:cubicBezTo>
                    <a:pt x="205" y="16603"/>
                    <a:pt x="410" y="16728"/>
                    <a:pt x="634" y="16728"/>
                  </a:cubicBezTo>
                  <a:lnTo>
                    <a:pt x="15887" y="16728"/>
                  </a:lnTo>
                  <a:cubicBezTo>
                    <a:pt x="16110" y="16728"/>
                    <a:pt x="16314" y="16604"/>
                    <a:pt x="16418" y="16404"/>
                  </a:cubicBezTo>
                  <a:cubicBezTo>
                    <a:pt x="16525" y="16201"/>
                    <a:pt x="16508" y="15962"/>
                    <a:pt x="16377" y="15781"/>
                  </a:cubicBezTo>
                  <a:cubicBezTo>
                    <a:pt x="15395" y="14406"/>
                    <a:pt x="14054" y="13278"/>
                    <a:pt x="12516" y="12553"/>
                  </a:cubicBezTo>
                  <a:lnTo>
                    <a:pt x="12516" y="9163"/>
                  </a:lnTo>
                  <a:cubicBezTo>
                    <a:pt x="12516" y="8915"/>
                    <a:pt x="12313" y="8724"/>
                    <a:pt x="12078" y="8724"/>
                  </a:cubicBezTo>
                  <a:cubicBezTo>
                    <a:pt x="12044" y="8724"/>
                    <a:pt x="12008" y="8728"/>
                    <a:pt x="11973" y="8737"/>
                  </a:cubicBezTo>
                  <a:lnTo>
                    <a:pt x="9979" y="9222"/>
                  </a:lnTo>
                  <a:lnTo>
                    <a:pt x="9979" y="8037"/>
                  </a:lnTo>
                  <a:cubicBezTo>
                    <a:pt x="9979" y="7753"/>
                    <a:pt x="9749" y="7522"/>
                    <a:pt x="9464" y="7522"/>
                  </a:cubicBezTo>
                  <a:lnTo>
                    <a:pt x="8318" y="7522"/>
                  </a:lnTo>
                  <a:lnTo>
                    <a:pt x="8318" y="6588"/>
                  </a:lnTo>
                  <a:lnTo>
                    <a:pt x="8537" y="6588"/>
                  </a:lnTo>
                  <a:cubicBezTo>
                    <a:pt x="8778" y="6588"/>
                    <a:pt x="8975" y="6390"/>
                    <a:pt x="8975" y="6147"/>
                  </a:cubicBezTo>
                  <a:lnTo>
                    <a:pt x="8975" y="5144"/>
                  </a:lnTo>
                  <a:cubicBezTo>
                    <a:pt x="8975" y="4903"/>
                    <a:pt x="8779" y="4705"/>
                    <a:pt x="8537" y="4705"/>
                  </a:cubicBezTo>
                  <a:lnTo>
                    <a:pt x="7986" y="4705"/>
                  </a:lnTo>
                  <a:lnTo>
                    <a:pt x="7986" y="4083"/>
                  </a:lnTo>
                  <a:cubicBezTo>
                    <a:pt x="8326" y="4056"/>
                    <a:pt x="8641" y="3900"/>
                    <a:pt x="8870" y="3643"/>
                  </a:cubicBezTo>
                  <a:cubicBezTo>
                    <a:pt x="9325" y="3967"/>
                    <a:pt x="9986" y="4154"/>
                    <a:pt x="10697" y="4154"/>
                  </a:cubicBezTo>
                  <a:cubicBezTo>
                    <a:pt x="10981" y="4154"/>
                    <a:pt x="11259" y="4125"/>
                    <a:pt x="11521" y="4065"/>
                  </a:cubicBezTo>
                  <a:cubicBezTo>
                    <a:pt x="11654" y="4036"/>
                    <a:pt x="11736" y="3907"/>
                    <a:pt x="11708" y="3774"/>
                  </a:cubicBezTo>
                  <a:cubicBezTo>
                    <a:pt x="11682" y="3659"/>
                    <a:pt x="11580" y="3581"/>
                    <a:pt x="11467" y="3581"/>
                  </a:cubicBezTo>
                  <a:cubicBezTo>
                    <a:pt x="11450" y="3581"/>
                    <a:pt x="11433" y="3583"/>
                    <a:pt x="11415" y="3586"/>
                  </a:cubicBezTo>
                  <a:cubicBezTo>
                    <a:pt x="11185" y="3638"/>
                    <a:pt x="10945" y="3662"/>
                    <a:pt x="10696" y="3662"/>
                  </a:cubicBezTo>
                  <a:cubicBezTo>
                    <a:pt x="10076" y="3662"/>
                    <a:pt x="9489" y="3497"/>
                    <a:pt x="9122" y="3219"/>
                  </a:cubicBezTo>
                  <a:cubicBezTo>
                    <a:pt x="9043" y="3160"/>
                    <a:pt x="8950" y="3131"/>
                    <a:pt x="8859" y="3131"/>
                  </a:cubicBezTo>
                  <a:cubicBezTo>
                    <a:pt x="8734" y="3131"/>
                    <a:pt x="8612" y="3185"/>
                    <a:pt x="8528" y="3287"/>
                  </a:cubicBezTo>
                  <a:cubicBezTo>
                    <a:pt x="8369" y="3483"/>
                    <a:pt x="8133" y="3593"/>
                    <a:pt x="7880" y="3593"/>
                  </a:cubicBezTo>
                  <a:cubicBezTo>
                    <a:pt x="7776" y="3593"/>
                    <a:pt x="7681" y="3634"/>
                    <a:pt x="7608" y="3706"/>
                  </a:cubicBezTo>
                  <a:cubicBezTo>
                    <a:pt x="7536" y="3777"/>
                    <a:pt x="7498" y="3873"/>
                    <a:pt x="7498" y="3974"/>
                  </a:cubicBezTo>
                  <a:lnTo>
                    <a:pt x="7498" y="4704"/>
                  </a:lnTo>
                  <a:lnTo>
                    <a:pt x="6111" y="4704"/>
                  </a:lnTo>
                  <a:lnTo>
                    <a:pt x="6111" y="3787"/>
                  </a:lnTo>
                  <a:cubicBezTo>
                    <a:pt x="6111" y="3571"/>
                    <a:pt x="5936" y="3404"/>
                    <a:pt x="5733" y="3404"/>
                  </a:cubicBezTo>
                  <a:cubicBezTo>
                    <a:pt x="5701" y="3404"/>
                    <a:pt x="5669" y="3408"/>
                    <a:pt x="5637" y="3417"/>
                  </a:cubicBezTo>
                  <a:cubicBezTo>
                    <a:pt x="5566" y="3435"/>
                    <a:pt x="5496" y="3444"/>
                    <a:pt x="5428" y="3444"/>
                  </a:cubicBezTo>
                  <a:cubicBezTo>
                    <a:pt x="4972" y="3444"/>
                    <a:pt x="4582" y="3058"/>
                    <a:pt x="4615" y="2570"/>
                  </a:cubicBezTo>
                  <a:cubicBezTo>
                    <a:pt x="4642" y="2174"/>
                    <a:pt x="4961" y="1849"/>
                    <a:pt x="5356" y="1815"/>
                  </a:cubicBezTo>
                  <a:cubicBezTo>
                    <a:pt x="5381" y="1813"/>
                    <a:pt x="5406" y="1812"/>
                    <a:pt x="5430" y="1812"/>
                  </a:cubicBezTo>
                  <a:cubicBezTo>
                    <a:pt x="5534" y="1812"/>
                    <a:pt x="5634" y="1831"/>
                    <a:pt x="5730" y="1869"/>
                  </a:cubicBezTo>
                  <a:cubicBezTo>
                    <a:pt x="5775" y="1887"/>
                    <a:pt x="5822" y="1896"/>
                    <a:pt x="5869" y="1896"/>
                  </a:cubicBezTo>
                  <a:cubicBezTo>
                    <a:pt x="6015" y="1896"/>
                    <a:pt x="6153" y="1810"/>
                    <a:pt x="6217" y="1667"/>
                  </a:cubicBezTo>
                  <a:cubicBezTo>
                    <a:pt x="6386" y="1290"/>
                    <a:pt x="6761" y="1046"/>
                    <a:pt x="7175" y="1046"/>
                  </a:cubicBezTo>
                  <a:cubicBezTo>
                    <a:pt x="7560" y="1046"/>
                    <a:pt x="7916" y="1258"/>
                    <a:pt x="8099" y="1601"/>
                  </a:cubicBezTo>
                  <a:cubicBezTo>
                    <a:pt x="8169" y="1731"/>
                    <a:pt x="8302" y="1802"/>
                    <a:pt x="8436" y="1802"/>
                  </a:cubicBezTo>
                  <a:cubicBezTo>
                    <a:pt x="8523" y="1802"/>
                    <a:pt x="8612" y="1773"/>
                    <a:pt x="8685" y="1709"/>
                  </a:cubicBezTo>
                  <a:cubicBezTo>
                    <a:pt x="8811" y="1600"/>
                    <a:pt x="8971" y="1544"/>
                    <a:pt x="9132" y="1544"/>
                  </a:cubicBezTo>
                  <a:cubicBezTo>
                    <a:pt x="9265" y="1544"/>
                    <a:pt x="9398" y="1582"/>
                    <a:pt x="9515" y="1660"/>
                  </a:cubicBezTo>
                  <a:cubicBezTo>
                    <a:pt x="9580" y="1704"/>
                    <a:pt x="9652" y="1724"/>
                    <a:pt x="9723" y="1724"/>
                  </a:cubicBezTo>
                  <a:cubicBezTo>
                    <a:pt x="9889" y="1724"/>
                    <a:pt x="10048" y="1614"/>
                    <a:pt x="10095" y="1437"/>
                  </a:cubicBezTo>
                  <a:cubicBezTo>
                    <a:pt x="10237" y="878"/>
                    <a:pt x="10739" y="487"/>
                    <a:pt x="11318" y="487"/>
                  </a:cubicBezTo>
                  <a:cubicBezTo>
                    <a:pt x="11877" y="487"/>
                    <a:pt x="12376" y="861"/>
                    <a:pt x="12532" y="1398"/>
                  </a:cubicBezTo>
                  <a:cubicBezTo>
                    <a:pt x="12595" y="1616"/>
                    <a:pt x="12798" y="1769"/>
                    <a:pt x="13024" y="1769"/>
                  </a:cubicBezTo>
                  <a:lnTo>
                    <a:pt x="13895" y="1769"/>
                  </a:lnTo>
                  <a:cubicBezTo>
                    <a:pt x="14078" y="1769"/>
                    <a:pt x="14241" y="1918"/>
                    <a:pt x="14239" y="2103"/>
                  </a:cubicBezTo>
                  <a:cubicBezTo>
                    <a:pt x="14236" y="2281"/>
                    <a:pt x="14090" y="2425"/>
                    <a:pt x="13912" y="2425"/>
                  </a:cubicBezTo>
                  <a:lnTo>
                    <a:pt x="13093" y="2425"/>
                  </a:lnTo>
                  <a:cubicBezTo>
                    <a:pt x="12865" y="2425"/>
                    <a:pt x="12666" y="2572"/>
                    <a:pt x="12601" y="2795"/>
                  </a:cubicBezTo>
                  <a:cubicBezTo>
                    <a:pt x="12564" y="2922"/>
                    <a:pt x="12472" y="3050"/>
                    <a:pt x="12338" y="3166"/>
                  </a:cubicBezTo>
                  <a:cubicBezTo>
                    <a:pt x="12235" y="3253"/>
                    <a:pt x="12223" y="3408"/>
                    <a:pt x="12311" y="3511"/>
                  </a:cubicBezTo>
                  <a:cubicBezTo>
                    <a:pt x="12360" y="3567"/>
                    <a:pt x="12428" y="3596"/>
                    <a:pt x="12497" y="3596"/>
                  </a:cubicBezTo>
                  <a:cubicBezTo>
                    <a:pt x="12553" y="3596"/>
                    <a:pt x="12610" y="3577"/>
                    <a:pt x="12657" y="3537"/>
                  </a:cubicBezTo>
                  <a:cubicBezTo>
                    <a:pt x="12867" y="3358"/>
                    <a:pt x="13004" y="3154"/>
                    <a:pt x="13069" y="2934"/>
                  </a:cubicBezTo>
                  <a:cubicBezTo>
                    <a:pt x="13074" y="2923"/>
                    <a:pt x="13082" y="2916"/>
                    <a:pt x="13090" y="2916"/>
                  </a:cubicBezTo>
                  <a:lnTo>
                    <a:pt x="13909" y="2916"/>
                  </a:lnTo>
                  <a:cubicBezTo>
                    <a:pt x="14352" y="2916"/>
                    <a:pt x="14719" y="2556"/>
                    <a:pt x="14727" y="2114"/>
                  </a:cubicBezTo>
                  <a:cubicBezTo>
                    <a:pt x="14737" y="1649"/>
                    <a:pt x="14345" y="1282"/>
                    <a:pt x="13895" y="1282"/>
                  </a:cubicBezTo>
                  <a:lnTo>
                    <a:pt x="13024" y="1282"/>
                  </a:lnTo>
                  <a:cubicBezTo>
                    <a:pt x="13013" y="1282"/>
                    <a:pt x="13004" y="1275"/>
                    <a:pt x="13003" y="1263"/>
                  </a:cubicBezTo>
                  <a:cubicBezTo>
                    <a:pt x="12786" y="521"/>
                    <a:pt x="12093" y="1"/>
                    <a:pt x="1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326;p64">
            <a:extLst>
              <a:ext uri="{FF2B5EF4-FFF2-40B4-BE49-F238E27FC236}">
                <a16:creationId xmlns:a16="http://schemas.microsoft.com/office/drawing/2014/main" id="{1D403DE9-F4C9-D8CD-3068-21928E37522E}"/>
              </a:ext>
            </a:extLst>
          </p:cNvPr>
          <p:cNvSpPr txBox="1">
            <a:spLocks/>
          </p:cNvSpPr>
          <p:nvPr/>
        </p:nvSpPr>
        <p:spPr>
          <a:xfrm>
            <a:off x="3130930" y="2381353"/>
            <a:ext cx="2880000" cy="719417"/>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1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r>
              <a:rPr lang="en-GB" dirty="0"/>
              <a:t>Ma da dove le </a:t>
            </a:r>
            <a:r>
              <a:rPr lang="en-GB" dirty="0" err="1"/>
              <a:t>prendiamo</a:t>
            </a:r>
            <a:r>
              <a:rPr lang="en-GB" dirty="0"/>
              <a:t>?</a:t>
            </a:r>
          </a:p>
          <a:p>
            <a:r>
              <a:rPr lang="en-GB" dirty="0"/>
              <a:t>E </a:t>
            </a:r>
            <a:r>
              <a:rPr lang="en-GB" dirty="0" err="1"/>
              <a:t>quanto</a:t>
            </a:r>
            <a:r>
              <a:rPr lang="en-GB" dirty="0"/>
              <a:t> ci </a:t>
            </a:r>
            <a:r>
              <a:rPr lang="en-GB" dirty="0" err="1"/>
              <a:t>costano</a:t>
            </a:r>
            <a:r>
              <a:rPr lang="en-GB" dirty="0"/>
              <a:t>?</a:t>
            </a:r>
          </a:p>
        </p:txBody>
      </p:sp>
      <p:cxnSp>
        <p:nvCxnSpPr>
          <p:cNvPr id="8" name="Straight Arrow Connector 7">
            <a:extLst>
              <a:ext uri="{FF2B5EF4-FFF2-40B4-BE49-F238E27FC236}">
                <a16:creationId xmlns:a16="http://schemas.microsoft.com/office/drawing/2014/main" id="{0117C4A7-D158-F5E4-067B-A135F687D6C4}"/>
              </a:ext>
            </a:extLst>
          </p:cNvPr>
          <p:cNvCxnSpPr>
            <a:cxnSpLocks/>
            <a:stCxn id="6" idx="2"/>
          </p:cNvCxnSpPr>
          <p:nvPr/>
        </p:nvCxnSpPr>
        <p:spPr>
          <a:xfrm flipH="1">
            <a:off x="4569381" y="3100770"/>
            <a:ext cx="1549" cy="51085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Google Shape;962;p57">
            <a:extLst>
              <a:ext uri="{FF2B5EF4-FFF2-40B4-BE49-F238E27FC236}">
                <a16:creationId xmlns:a16="http://schemas.microsoft.com/office/drawing/2014/main" id="{DC9C5E6E-DCD6-9C71-E264-581767B03FDD}"/>
              </a:ext>
            </a:extLst>
          </p:cNvPr>
          <p:cNvSpPr txBox="1">
            <a:spLocks/>
          </p:cNvSpPr>
          <p:nvPr/>
        </p:nvSpPr>
        <p:spPr>
          <a:xfrm>
            <a:off x="3878300" y="521992"/>
            <a:ext cx="138216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Economico</a:t>
            </a:r>
            <a:endParaRPr lang="en-GB" sz="1800" dirty="0"/>
          </a:p>
          <a:p>
            <a:pPr algn="r"/>
            <a:br>
              <a:rPr lang="en-GB" sz="1800" dirty="0"/>
            </a:br>
            <a:endParaRPr lang="en-GB" sz="1800" dirty="0"/>
          </a:p>
        </p:txBody>
      </p:sp>
      <p:sp>
        <p:nvSpPr>
          <p:cNvPr id="34" name="Google Shape;965;p57">
            <a:extLst>
              <a:ext uri="{FF2B5EF4-FFF2-40B4-BE49-F238E27FC236}">
                <a16:creationId xmlns:a16="http://schemas.microsoft.com/office/drawing/2014/main" id="{A80C58B1-1F6E-ED70-0AB6-2662137F98DB}"/>
              </a:ext>
            </a:extLst>
          </p:cNvPr>
          <p:cNvSpPr/>
          <p:nvPr/>
        </p:nvSpPr>
        <p:spPr>
          <a:xfrm>
            <a:off x="11135645"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5" name="Google Shape;962;p57">
            <a:extLst>
              <a:ext uri="{FF2B5EF4-FFF2-40B4-BE49-F238E27FC236}">
                <a16:creationId xmlns:a16="http://schemas.microsoft.com/office/drawing/2014/main" id="{EA609C07-1A8E-DFD5-E32D-FA44434C5DCA}"/>
              </a:ext>
            </a:extLst>
          </p:cNvPr>
          <p:cNvSpPr txBox="1">
            <a:spLocks/>
          </p:cNvSpPr>
          <p:nvPr/>
        </p:nvSpPr>
        <p:spPr>
          <a:xfrm>
            <a:off x="9344785"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36" name="Google Shape;961;p57">
            <a:extLst>
              <a:ext uri="{FF2B5EF4-FFF2-40B4-BE49-F238E27FC236}">
                <a16:creationId xmlns:a16="http://schemas.microsoft.com/office/drawing/2014/main" id="{87D69D84-50E9-6BF9-8257-7A1D5DF7B5FD}"/>
              </a:ext>
            </a:extLst>
          </p:cNvPr>
          <p:cNvCxnSpPr>
            <a:cxnSpLocks/>
          </p:cNvCxnSpPr>
          <p:nvPr/>
        </p:nvCxnSpPr>
        <p:spPr>
          <a:xfrm>
            <a:off x="9425990"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38" name="Google Shape;962;p57">
            <a:extLst>
              <a:ext uri="{FF2B5EF4-FFF2-40B4-BE49-F238E27FC236}">
                <a16:creationId xmlns:a16="http://schemas.microsoft.com/office/drawing/2014/main" id="{A143A19D-37A1-0C28-9B98-B74F3327EB42}"/>
              </a:ext>
            </a:extLst>
          </p:cNvPr>
          <p:cNvSpPr txBox="1">
            <a:spLocks/>
          </p:cNvSpPr>
          <p:nvPr/>
        </p:nvSpPr>
        <p:spPr>
          <a:xfrm>
            <a:off x="11593989"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39" name="Google Shape;962;p57">
            <a:extLst>
              <a:ext uri="{FF2B5EF4-FFF2-40B4-BE49-F238E27FC236}">
                <a16:creationId xmlns:a16="http://schemas.microsoft.com/office/drawing/2014/main" id="{59CDEAE2-7C95-ECB9-DE18-B8A7FF4F06BF}"/>
              </a:ext>
            </a:extLst>
          </p:cNvPr>
          <p:cNvSpPr txBox="1">
            <a:spLocks/>
          </p:cNvSpPr>
          <p:nvPr/>
        </p:nvSpPr>
        <p:spPr>
          <a:xfrm>
            <a:off x="12457378"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40" name="Google Shape;962;p57">
            <a:extLst>
              <a:ext uri="{FF2B5EF4-FFF2-40B4-BE49-F238E27FC236}">
                <a16:creationId xmlns:a16="http://schemas.microsoft.com/office/drawing/2014/main" id="{A08B58D0-9E7C-0D78-AE37-5358D02D71A6}"/>
              </a:ext>
            </a:extLst>
          </p:cNvPr>
          <p:cNvSpPr txBox="1">
            <a:spLocks/>
          </p:cNvSpPr>
          <p:nvPr/>
        </p:nvSpPr>
        <p:spPr>
          <a:xfrm>
            <a:off x="15101381"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41" name="Google Shape;962;p57">
            <a:extLst>
              <a:ext uri="{FF2B5EF4-FFF2-40B4-BE49-F238E27FC236}">
                <a16:creationId xmlns:a16="http://schemas.microsoft.com/office/drawing/2014/main" id="{7D9318F9-EB69-17D1-7B4B-D2815A1B9C6E}"/>
              </a:ext>
            </a:extLst>
          </p:cNvPr>
          <p:cNvSpPr txBox="1">
            <a:spLocks/>
          </p:cNvSpPr>
          <p:nvPr/>
        </p:nvSpPr>
        <p:spPr>
          <a:xfrm>
            <a:off x="13794205"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42" name="Straight Connector 41">
            <a:extLst>
              <a:ext uri="{FF2B5EF4-FFF2-40B4-BE49-F238E27FC236}">
                <a16:creationId xmlns:a16="http://schemas.microsoft.com/office/drawing/2014/main" id="{669DE082-BD57-F4C7-BDAD-412CC4D1A994}"/>
              </a:ext>
            </a:extLst>
          </p:cNvPr>
          <p:cNvCxnSpPr>
            <a:cxnSpLocks/>
            <a:endCxn id="35" idx="0"/>
          </p:cNvCxnSpPr>
          <p:nvPr/>
        </p:nvCxnSpPr>
        <p:spPr>
          <a:xfrm>
            <a:off x="9753376"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8E2B4C-1557-D046-1448-DD8A91451F95}"/>
              </a:ext>
            </a:extLst>
          </p:cNvPr>
          <p:cNvCxnSpPr>
            <a:cxnSpLocks/>
          </p:cNvCxnSpPr>
          <p:nvPr/>
        </p:nvCxnSpPr>
        <p:spPr>
          <a:xfrm flipH="1">
            <a:off x="10906368"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E7D77F-9571-B5A0-3F64-6518B4AAE94A}"/>
              </a:ext>
            </a:extLst>
          </p:cNvPr>
          <p:cNvCxnSpPr>
            <a:cxnSpLocks/>
            <a:endCxn id="38" idx="0"/>
          </p:cNvCxnSpPr>
          <p:nvPr/>
        </p:nvCxnSpPr>
        <p:spPr>
          <a:xfrm flipH="1">
            <a:off x="12002581"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B46B91-1D63-D7E9-6D8B-E5E895CD0CA2}"/>
              </a:ext>
            </a:extLst>
          </p:cNvPr>
          <p:cNvCxnSpPr>
            <a:cxnSpLocks/>
            <a:endCxn id="39" idx="0"/>
          </p:cNvCxnSpPr>
          <p:nvPr/>
        </p:nvCxnSpPr>
        <p:spPr>
          <a:xfrm>
            <a:off x="13071292"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31B8E4-D3F0-C8B1-A23D-4D45172E7BF8}"/>
              </a:ext>
            </a:extLst>
          </p:cNvPr>
          <p:cNvCxnSpPr>
            <a:cxnSpLocks/>
          </p:cNvCxnSpPr>
          <p:nvPr/>
        </p:nvCxnSpPr>
        <p:spPr>
          <a:xfrm flipH="1">
            <a:off x="14354494"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F02E3B-A321-4F2E-9CB6-B5D5A8E47322}"/>
              </a:ext>
            </a:extLst>
          </p:cNvPr>
          <p:cNvCxnSpPr>
            <a:cxnSpLocks/>
          </p:cNvCxnSpPr>
          <p:nvPr/>
        </p:nvCxnSpPr>
        <p:spPr>
          <a:xfrm flipH="1">
            <a:off x="15469016"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036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64"/>
          <p:cNvSpPr/>
          <p:nvPr/>
        </p:nvSpPr>
        <p:spPr>
          <a:xfrm flipH="1">
            <a:off x="1570762" y="2186611"/>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4"/>
          <p:cNvSpPr/>
          <p:nvPr/>
        </p:nvSpPr>
        <p:spPr>
          <a:xfrm flipH="1">
            <a:off x="1674996" y="2186611"/>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4"/>
          <p:cNvSpPr txBox="1">
            <a:spLocks noGrp="1"/>
          </p:cNvSpPr>
          <p:nvPr>
            <p:ph type="title" idx="2"/>
          </p:nvPr>
        </p:nvSpPr>
        <p:spPr>
          <a:xfrm>
            <a:off x="161952" y="1724900"/>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Domanda</a:t>
            </a:r>
            <a:r>
              <a:rPr lang="en" dirty="0"/>
              <a:t> di batterie</a:t>
            </a:r>
            <a:endParaRPr dirty="0"/>
          </a:p>
        </p:txBody>
      </p:sp>
      <p:sp>
        <p:nvSpPr>
          <p:cNvPr id="1329" name="Google Shape;1329;p64"/>
          <p:cNvSpPr/>
          <p:nvPr/>
        </p:nvSpPr>
        <p:spPr>
          <a:xfrm flipH="1">
            <a:off x="1469625" y="2186611"/>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64"/>
          <p:cNvGrpSpPr/>
          <p:nvPr/>
        </p:nvGrpSpPr>
        <p:grpSpPr>
          <a:xfrm>
            <a:off x="-1942914" y="3510025"/>
            <a:ext cx="1005827" cy="1015385"/>
            <a:chOff x="1176090" y="2806348"/>
            <a:chExt cx="376751" cy="381379"/>
          </a:xfrm>
        </p:grpSpPr>
        <p:sp>
          <p:nvSpPr>
            <p:cNvPr id="1349" name="Google Shape;1349;p64"/>
            <p:cNvSpPr/>
            <p:nvPr/>
          </p:nvSpPr>
          <p:spPr>
            <a:xfrm>
              <a:off x="1365970" y="3045699"/>
              <a:ext cx="14750" cy="11194"/>
            </a:xfrm>
            <a:custGeom>
              <a:avLst/>
              <a:gdLst/>
              <a:ahLst/>
              <a:cxnLst/>
              <a:rect l="l" t="t" r="r" b="b"/>
              <a:pathLst>
                <a:path w="647" h="491" extrusionOk="0">
                  <a:moveTo>
                    <a:pt x="246" y="0"/>
                  </a:moveTo>
                  <a:cubicBezTo>
                    <a:pt x="112" y="0"/>
                    <a:pt x="0" y="111"/>
                    <a:pt x="0" y="246"/>
                  </a:cubicBezTo>
                  <a:cubicBezTo>
                    <a:pt x="0" y="382"/>
                    <a:pt x="110" y="490"/>
                    <a:pt x="246" y="490"/>
                  </a:cubicBezTo>
                  <a:lnTo>
                    <a:pt x="401" y="490"/>
                  </a:lnTo>
                  <a:cubicBezTo>
                    <a:pt x="538" y="490"/>
                    <a:pt x="646" y="382"/>
                    <a:pt x="646" y="246"/>
                  </a:cubicBezTo>
                  <a:cubicBezTo>
                    <a:pt x="646" y="111"/>
                    <a:pt x="538"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4"/>
            <p:cNvSpPr/>
            <p:nvPr/>
          </p:nvSpPr>
          <p:spPr>
            <a:xfrm>
              <a:off x="1390660" y="3045699"/>
              <a:ext cx="14773" cy="11194"/>
            </a:xfrm>
            <a:custGeom>
              <a:avLst/>
              <a:gdLst/>
              <a:ahLst/>
              <a:cxnLst/>
              <a:rect l="l" t="t" r="r" b="b"/>
              <a:pathLst>
                <a:path w="648" h="491" extrusionOk="0">
                  <a:moveTo>
                    <a:pt x="246" y="0"/>
                  </a:moveTo>
                  <a:cubicBezTo>
                    <a:pt x="111" y="0"/>
                    <a:pt x="1" y="111"/>
                    <a:pt x="1" y="246"/>
                  </a:cubicBezTo>
                  <a:cubicBezTo>
                    <a:pt x="1" y="382"/>
                    <a:pt x="110" y="490"/>
                    <a:pt x="246" y="490"/>
                  </a:cubicBezTo>
                  <a:lnTo>
                    <a:pt x="402" y="490"/>
                  </a:lnTo>
                  <a:cubicBezTo>
                    <a:pt x="537" y="490"/>
                    <a:pt x="647" y="382"/>
                    <a:pt x="647" y="246"/>
                  </a:cubicBezTo>
                  <a:cubicBezTo>
                    <a:pt x="647" y="111"/>
                    <a:pt x="537"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1415373" y="3045699"/>
              <a:ext cx="14727" cy="11194"/>
            </a:xfrm>
            <a:custGeom>
              <a:avLst/>
              <a:gdLst/>
              <a:ahLst/>
              <a:cxnLst/>
              <a:rect l="l" t="t" r="r" b="b"/>
              <a:pathLst>
                <a:path w="646" h="491" extrusionOk="0">
                  <a:moveTo>
                    <a:pt x="245" y="0"/>
                  </a:moveTo>
                  <a:cubicBezTo>
                    <a:pt x="111" y="0"/>
                    <a:pt x="1" y="111"/>
                    <a:pt x="1" y="246"/>
                  </a:cubicBezTo>
                  <a:cubicBezTo>
                    <a:pt x="1" y="382"/>
                    <a:pt x="109" y="490"/>
                    <a:pt x="245" y="490"/>
                  </a:cubicBezTo>
                  <a:lnTo>
                    <a:pt x="400" y="490"/>
                  </a:lnTo>
                  <a:cubicBezTo>
                    <a:pt x="537" y="490"/>
                    <a:pt x="646" y="382"/>
                    <a:pt x="646" y="246"/>
                  </a:cubicBezTo>
                  <a:cubicBezTo>
                    <a:pt x="644" y="111"/>
                    <a:pt x="534"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1286749" y="3110353"/>
              <a:ext cx="41149" cy="53460"/>
            </a:xfrm>
            <a:custGeom>
              <a:avLst/>
              <a:gdLst/>
              <a:ahLst/>
              <a:cxnLst/>
              <a:rect l="l" t="t" r="r" b="b"/>
              <a:pathLst>
                <a:path w="1805" h="2345" extrusionOk="0">
                  <a:moveTo>
                    <a:pt x="902" y="1"/>
                  </a:moveTo>
                  <a:cubicBezTo>
                    <a:pt x="865" y="1"/>
                    <a:pt x="827" y="9"/>
                    <a:pt x="793" y="26"/>
                  </a:cubicBezTo>
                  <a:lnTo>
                    <a:pt x="170" y="337"/>
                  </a:lnTo>
                  <a:cubicBezTo>
                    <a:pt x="50" y="396"/>
                    <a:pt x="1" y="544"/>
                    <a:pt x="60" y="664"/>
                  </a:cubicBezTo>
                  <a:cubicBezTo>
                    <a:pt x="104" y="750"/>
                    <a:pt x="190" y="800"/>
                    <a:pt x="280" y="800"/>
                  </a:cubicBezTo>
                  <a:cubicBezTo>
                    <a:pt x="317" y="800"/>
                    <a:pt x="354" y="791"/>
                    <a:pt x="389" y="776"/>
                  </a:cubicBezTo>
                  <a:lnTo>
                    <a:pt x="657" y="642"/>
                  </a:lnTo>
                  <a:lnTo>
                    <a:pt x="657" y="642"/>
                  </a:lnTo>
                  <a:cubicBezTo>
                    <a:pt x="656" y="661"/>
                    <a:pt x="674" y="746"/>
                    <a:pt x="587" y="889"/>
                  </a:cubicBezTo>
                  <a:cubicBezTo>
                    <a:pt x="530" y="980"/>
                    <a:pt x="502" y="1082"/>
                    <a:pt x="502" y="1198"/>
                  </a:cubicBezTo>
                  <a:cubicBezTo>
                    <a:pt x="502" y="1452"/>
                    <a:pt x="639" y="1586"/>
                    <a:pt x="730" y="1673"/>
                  </a:cubicBezTo>
                  <a:cubicBezTo>
                    <a:pt x="804" y="1744"/>
                    <a:pt x="812" y="1756"/>
                    <a:pt x="812" y="1799"/>
                  </a:cubicBezTo>
                  <a:cubicBezTo>
                    <a:pt x="812" y="1841"/>
                    <a:pt x="804" y="1854"/>
                    <a:pt x="730" y="1924"/>
                  </a:cubicBezTo>
                  <a:cubicBezTo>
                    <a:pt x="635" y="2017"/>
                    <a:pt x="632" y="2173"/>
                    <a:pt x="726" y="2270"/>
                  </a:cubicBezTo>
                  <a:cubicBezTo>
                    <a:pt x="774" y="2319"/>
                    <a:pt x="838" y="2344"/>
                    <a:pt x="902" y="2344"/>
                  </a:cubicBezTo>
                  <a:cubicBezTo>
                    <a:pt x="963" y="2344"/>
                    <a:pt x="1024" y="2321"/>
                    <a:pt x="1072" y="2274"/>
                  </a:cubicBezTo>
                  <a:cubicBezTo>
                    <a:pt x="1164" y="2187"/>
                    <a:pt x="1301" y="2053"/>
                    <a:pt x="1301" y="1799"/>
                  </a:cubicBezTo>
                  <a:cubicBezTo>
                    <a:pt x="1301" y="1364"/>
                    <a:pt x="910" y="1298"/>
                    <a:pt x="1003" y="1145"/>
                  </a:cubicBezTo>
                  <a:cubicBezTo>
                    <a:pt x="1171" y="874"/>
                    <a:pt x="1144" y="657"/>
                    <a:pt x="1148" y="640"/>
                  </a:cubicBezTo>
                  <a:lnTo>
                    <a:pt x="1148" y="640"/>
                  </a:lnTo>
                  <a:lnTo>
                    <a:pt x="1416" y="774"/>
                  </a:lnTo>
                  <a:cubicBezTo>
                    <a:pt x="1451" y="791"/>
                    <a:pt x="1488" y="799"/>
                    <a:pt x="1524" y="799"/>
                  </a:cubicBezTo>
                  <a:cubicBezTo>
                    <a:pt x="1614" y="799"/>
                    <a:pt x="1700" y="750"/>
                    <a:pt x="1744" y="664"/>
                  </a:cubicBezTo>
                  <a:cubicBezTo>
                    <a:pt x="1804" y="543"/>
                    <a:pt x="1754" y="396"/>
                    <a:pt x="1635" y="337"/>
                  </a:cubicBezTo>
                  <a:lnTo>
                    <a:pt x="1011" y="26"/>
                  </a:lnTo>
                  <a:cubicBezTo>
                    <a:pt x="977" y="9"/>
                    <a:pt x="939" y="1"/>
                    <a:pt x="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1343925" y="3110330"/>
              <a:ext cx="41127" cy="53392"/>
            </a:xfrm>
            <a:custGeom>
              <a:avLst/>
              <a:gdLst/>
              <a:ahLst/>
              <a:cxnLst/>
              <a:rect l="l" t="t" r="r" b="b"/>
              <a:pathLst>
                <a:path w="1804" h="2342" extrusionOk="0">
                  <a:moveTo>
                    <a:pt x="902" y="0"/>
                  </a:moveTo>
                  <a:cubicBezTo>
                    <a:pt x="865" y="0"/>
                    <a:pt x="827" y="8"/>
                    <a:pt x="794" y="24"/>
                  </a:cubicBezTo>
                  <a:lnTo>
                    <a:pt x="170" y="335"/>
                  </a:lnTo>
                  <a:cubicBezTo>
                    <a:pt x="50" y="396"/>
                    <a:pt x="1" y="544"/>
                    <a:pt x="61" y="664"/>
                  </a:cubicBezTo>
                  <a:cubicBezTo>
                    <a:pt x="103" y="750"/>
                    <a:pt x="189" y="799"/>
                    <a:pt x="279" y="799"/>
                  </a:cubicBezTo>
                  <a:cubicBezTo>
                    <a:pt x="316" y="799"/>
                    <a:pt x="353" y="790"/>
                    <a:pt x="389" y="772"/>
                  </a:cubicBezTo>
                  <a:lnTo>
                    <a:pt x="657" y="638"/>
                  </a:lnTo>
                  <a:lnTo>
                    <a:pt x="657" y="638"/>
                  </a:lnTo>
                  <a:cubicBezTo>
                    <a:pt x="655" y="658"/>
                    <a:pt x="675" y="743"/>
                    <a:pt x="586" y="885"/>
                  </a:cubicBezTo>
                  <a:cubicBezTo>
                    <a:pt x="530" y="977"/>
                    <a:pt x="502" y="1080"/>
                    <a:pt x="502" y="1194"/>
                  </a:cubicBezTo>
                  <a:cubicBezTo>
                    <a:pt x="502" y="1448"/>
                    <a:pt x="640" y="1582"/>
                    <a:pt x="732" y="1671"/>
                  </a:cubicBezTo>
                  <a:cubicBezTo>
                    <a:pt x="803" y="1742"/>
                    <a:pt x="812" y="1753"/>
                    <a:pt x="812" y="1795"/>
                  </a:cubicBezTo>
                  <a:cubicBezTo>
                    <a:pt x="812" y="1838"/>
                    <a:pt x="803" y="1851"/>
                    <a:pt x="732" y="1921"/>
                  </a:cubicBezTo>
                  <a:cubicBezTo>
                    <a:pt x="634" y="2014"/>
                    <a:pt x="633" y="2169"/>
                    <a:pt x="726" y="2267"/>
                  </a:cubicBezTo>
                  <a:cubicBezTo>
                    <a:pt x="773" y="2316"/>
                    <a:pt x="837" y="2341"/>
                    <a:pt x="901" y="2341"/>
                  </a:cubicBezTo>
                  <a:cubicBezTo>
                    <a:pt x="962" y="2341"/>
                    <a:pt x="1024" y="2318"/>
                    <a:pt x="1072" y="2272"/>
                  </a:cubicBezTo>
                  <a:cubicBezTo>
                    <a:pt x="1163" y="2184"/>
                    <a:pt x="1302" y="2049"/>
                    <a:pt x="1302" y="1795"/>
                  </a:cubicBezTo>
                  <a:cubicBezTo>
                    <a:pt x="1302" y="1362"/>
                    <a:pt x="909" y="1297"/>
                    <a:pt x="1002" y="1144"/>
                  </a:cubicBezTo>
                  <a:cubicBezTo>
                    <a:pt x="1170" y="875"/>
                    <a:pt x="1146" y="658"/>
                    <a:pt x="1148" y="641"/>
                  </a:cubicBezTo>
                  <a:lnTo>
                    <a:pt x="1148" y="641"/>
                  </a:lnTo>
                  <a:lnTo>
                    <a:pt x="1416" y="775"/>
                  </a:lnTo>
                  <a:cubicBezTo>
                    <a:pt x="1451" y="792"/>
                    <a:pt x="1488" y="799"/>
                    <a:pt x="1525" y="799"/>
                  </a:cubicBezTo>
                  <a:cubicBezTo>
                    <a:pt x="1615" y="799"/>
                    <a:pt x="1701" y="750"/>
                    <a:pt x="1745" y="664"/>
                  </a:cubicBezTo>
                  <a:cubicBezTo>
                    <a:pt x="1804" y="542"/>
                    <a:pt x="1755" y="396"/>
                    <a:pt x="1635" y="335"/>
                  </a:cubicBezTo>
                  <a:lnTo>
                    <a:pt x="1012" y="24"/>
                  </a:lnTo>
                  <a:cubicBezTo>
                    <a:pt x="978" y="8"/>
                    <a:pt x="940"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1401147" y="3110330"/>
              <a:ext cx="41149" cy="53392"/>
            </a:xfrm>
            <a:custGeom>
              <a:avLst/>
              <a:gdLst/>
              <a:ahLst/>
              <a:cxnLst/>
              <a:rect l="l" t="t" r="r" b="b"/>
              <a:pathLst>
                <a:path w="1805" h="2342" extrusionOk="0">
                  <a:moveTo>
                    <a:pt x="903" y="0"/>
                  </a:moveTo>
                  <a:cubicBezTo>
                    <a:pt x="865" y="0"/>
                    <a:pt x="828" y="8"/>
                    <a:pt x="794" y="24"/>
                  </a:cubicBezTo>
                  <a:lnTo>
                    <a:pt x="170" y="335"/>
                  </a:lnTo>
                  <a:cubicBezTo>
                    <a:pt x="49" y="396"/>
                    <a:pt x="1" y="544"/>
                    <a:pt x="62" y="664"/>
                  </a:cubicBezTo>
                  <a:cubicBezTo>
                    <a:pt x="104" y="750"/>
                    <a:pt x="190" y="799"/>
                    <a:pt x="279" y="799"/>
                  </a:cubicBezTo>
                  <a:cubicBezTo>
                    <a:pt x="316" y="799"/>
                    <a:pt x="354" y="790"/>
                    <a:pt x="389" y="772"/>
                  </a:cubicBezTo>
                  <a:lnTo>
                    <a:pt x="657" y="638"/>
                  </a:lnTo>
                  <a:lnTo>
                    <a:pt x="657" y="638"/>
                  </a:lnTo>
                  <a:cubicBezTo>
                    <a:pt x="656" y="658"/>
                    <a:pt x="676" y="743"/>
                    <a:pt x="587" y="885"/>
                  </a:cubicBezTo>
                  <a:cubicBezTo>
                    <a:pt x="530" y="977"/>
                    <a:pt x="502" y="1080"/>
                    <a:pt x="502" y="1194"/>
                  </a:cubicBezTo>
                  <a:cubicBezTo>
                    <a:pt x="502" y="1448"/>
                    <a:pt x="640" y="1582"/>
                    <a:pt x="732" y="1671"/>
                  </a:cubicBezTo>
                  <a:cubicBezTo>
                    <a:pt x="804" y="1742"/>
                    <a:pt x="812" y="1753"/>
                    <a:pt x="812" y="1795"/>
                  </a:cubicBezTo>
                  <a:cubicBezTo>
                    <a:pt x="812" y="1838"/>
                    <a:pt x="804" y="1851"/>
                    <a:pt x="732" y="1921"/>
                  </a:cubicBezTo>
                  <a:cubicBezTo>
                    <a:pt x="635" y="2014"/>
                    <a:pt x="633" y="2169"/>
                    <a:pt x="726" y="2267"/>
                  </a:cubicBezTo>
                  <a:cubicBezTo>
                    <a:pt x="774" y="2316"/>
                    <a:pt x="837" y="2341"/>
                    <a:pt x="901" y="2341"/>
                  </a:cubicBezTo>
                  <a:cubicBezTo>
                    <a:pt x="963" y="2341"/>
                    <a:pt x="1024" y="2318"/>
                    <a:pt x="1072" y="2272"/>
                  </a:cubicBezTo>
                  <a:cubicBezTo>
                    <a:pt x="1164" y="2184"/>
                    <a:pt x="1301" y="2049"/>
                    <a:pt x="1301" y="1795"/>
                  </a:cubicBezTo>
                  <a:cubicBezTo>
                    <a:pt x="1301" y="1406"/>
                    <a:pt x="990" y="1319"/>
                    <a:pt x="990" y="1194"/>
                  </a:cubicBezTo>
                  <a:cubicBezTo>
                    <a:pt x="990" y="1166"/>
                    <a:pt x="996" y="1153"/>
                    <a:pt x="1003" y="1144"/>
                  </a:cubicBezTo>
                  <a:cubicBezTo>
                    <a:pt x="1171" y="875"/>
                    <a:pt x="1144" y="658"/>
                    <a:pt x="1148" y="641"/>
                  </a:cubicBezTo>
                  <a:lnTo>
                    <a:pt x="1148" y="641"/>
                  </a:lnTo>
                  <a:lnTo>
                    <a:pt x="1416" y="775"/>
                  </a:lnTo>
                  <a:cubicBezTo>
                    <a:pt x="1452" y="792"/>
                    <a:pt x="1488" y="799"/>
                    <a:pt x="1525" y="799"/>
                  </a:cubicBezTo>
                  <a:cubicBezTo>
                    <a:pt x="1615" y="799"/>
                    <a:pt x="1701" y="750"/>
                    <a:pt x="1744" y="664"/>
                  </a:cubicBezTo>
                  <a:cubicBezTo>
                    <a:pt x="1804" y="542"/>
                    <a:pt x="1755" y="396"/>
                    <a:pt x="1635" y="335"/>
                  </a:cubicBezTo>
                  <a:lnTo>
                    <a:pt x="1013" y="24"/>
                  </a:lnTo>
                  <a:cubicBezTo>
                    <a:pt x="978" y="8"/>
                    <a:pt x="940" y="0"/>
                    <a:pt x="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1176090" y="2806348"/>
              <a:ext cx="376751" cy="381379"/>
            </a:xfrm>
            <a:custGeom>
              <a:avLst/>
              <a:gdLst/>
              <a:ahLst/>
              <a:cxnLst/>
              <a:rect l="l" t="t" r="r" b="b"/>
              <a:pathLst>
                <a:path w="16526" h="16729" extrusionOk="0">
                  <a:moveTo>
                    <a:pt x="8486" y="5198"/>
                  </a:moveTo>
                  <a:lnTo>
                    <a:pt x="8486" y="6098"/>
                  </a:lnTo>
                  <a:lnTo>
                    <a:pt x="5122" y="6098"/>
                  </a:lnTo>
                  <a:lnTo>
                    <a:pt x="5122" y="5198"/>
                  </a:lnTo>
                  <a:close/>
                  <a:moveTo>
                    <a:pt x="9467" y="8010"/>
                  </a:moveTo>
                  <a:cubicBezTo>
                    <a:pt x="9481" y="8010"/>
                    <a:pt x="9491" y="8022"/>
                    <a:pt x="9491" y="8037"/>
                  </a:cubicBezTo>
                  <a:lnTo>
                    <a:pt x="9491" y="9342"/>
                  </a:lnTo>
                  <a:lnTo>
                    <a:pt x="8355" y="9619"/>
                  </a:lnTo>
                  <a:cubicBezTo>
                    <a:pt x="8329" y="9450"/>
                    <a:pt x="8318" y="9277"/>
                    <a:pt x="8318" y="9105"/>
                  </a:cubicBezTo>
                  <a:lnTo>
                    <a:pt x="8318" y="8012"/>
                  </a:lnTo>
                  <a:lnTo>
                    <a:pt x="9467" y="8012"/>
                  </a:lnTo>
                  <a:lnTo>
                    <a:pt x="9467" y="8010"/>
                  </a:lnTo>
                  <a:close/>
                  <a:moveTo>
                    <a:pt x="7828" y="6588"/>
                  </a:moveTo>
                  <a:lnTo>
                    <a:pt x="7828" y="9104"/>
                  </a:lnTo>
                  <a:cubicBezTo>
                    <a:pt x="7828" y="9314"/>
                    <a:pt x="7845" y="9526"/>
                    <a:pt x="7878" y="9733"/>
                  </a:cubicBezTo>
                  <a:lnTo>
                    <a:pt x="7289" y="9877"/>
                  </a:lnTo>
                  <a:cubicBezTo>
                    <a:pt x="7092" y="9925"/>
                    <a:pt x="6953" y="10102"/>
                    <a:pt x="6953" y="10302"/>
                  </a:cubicBezTo>
                  <a:lnTo>
                    <a:pt x="6953" y="11685"/>
                  </a:lnTo>
                  <a:cubicBezTo>
                    <a:pt x="6335" y="11767"/>
                    <a:pt x="5726" y="11905"/>
                    <a:pt x="5136" y="12101"/>
                  </a:cubicBezTo>
                  <a:lnTo>
                    <a:pt x="5647" y="10140"/>
                  </a:lnTo>
                  <a:cubicBezTo>
                    <a:pt x="5735" y="9801"/>
                    <a:pt x="5779" y="9454"/>
                    <a:pt x="5779" y="9104"/>
                  </a:cubicBezTo>
                  <a:lnTo>
                    <a:pt x="5779" y="6588"/>
                  </a:lnTo>
                  <a:close/>
                  <a:moveTo>
                    <a:pt x="12025" y="9228"/>
                  </a:moveTo>
                  <a:lnTo>
                    <a:pt x="12025" y="12338"/>
                  </a:lnTo>
                  <a:cubicBezTo>
                    <a:pt x="10848" y="11857"/>
                    <a:pt x="9572" y="11602"/>
                    <a:pt x="8265" y="11602"/>
                  </a:cubicBezTo>
                  <a:cubicBezTo>
                    <a:pt x="7992" y="11602"/>
                    <a:pt x="7719" y="11613"/>
                    <a:pt x="7444" y="11635"/>
                  </a:cubicBezTo>
                  <a:lnTo>
                    <a:pt x="7444" y="10344"/>
                  </a:lnTo>
                  <a:lnTo>
                    <a:pt x="12025" y="9228"/>
                  </a:lnTo>
                  <a:close/>
                  <a:moveTo>
                    <a:pt x="11318" y="1"/>
                  </a:moveTo>
                  <a:cubicBezTo>
                    <a:pt x="10564" y="1"/>
                    <a:pt x="9901" y="479"/>
                    <a:pt x="9660" y="1180"/>
                  </a:cubicBezTo>
                  <a:cubicBezTo>
                    <a:pt x="9495" y="1098"/>
                    <a:pt x="9315" y="1056"/>
                    <a:pt x="9133" y="1056"/>
                  </a:cubicBezTo>
                  <a:cubicBezTo>
                    <a:pt x="8901" y="1056"/>
                    <a:pt x="8668" y="1124"/>
                    <a:pt x="8466" y="1262"/>
                  </a:cubicBezTo>
                  <a:cubicBezTo>
                    <a:pt x="8184" y="825"/>
                    <a:pt x="7698" y="558"/>
                    <a:pt x="7173" y="558"/>
                  </a:cubicBezTo>
                  <a:cubicBezTo>
                    <a:pt x="6602" y="558"/>
                    <a:pt x="6076" y="877"/>
                    <a:pt x="5812" y="1381"/>
                  </a:cubicBezTo>
                  <a:cubicBezTo>
                    <a:pt x="5688" y="1343"/>
                    <a:pt x="5560" y="1323"/>
                    <a:pt x="5430" y="1323"/>
                  </a:cubicBezTo>
                  <a:cubicBezTo>
                    <a:pt x="5391" y="1323"/>
                    <a:pt x="5352" y="1325"/>
                    <a:pt x="5312" y="1328"/>
                  </a:cubicBezTo>
                  <a:cubicBezTo>
                    <a:pt x="4679" y="1383"/>
                    <a:pt x="4169" y="1904"/>
                    <a:pt x="4125" y="2539"/>
                  </a:cubicBezTo>
                  <a:cubicBezTo>
                    <a:pt x="4073" y="3317"/>
                    <a:pt x="4692" y="3937"/>
                    <a:pt x="5427" y="3937"/>
                  </a:cubicBezTo>
                  <a:cubicBezTo>
                    <a:pt x="5491" y="3937"/>
                    <a:pt x="5556" y="3932"/>
                    <a:pt x="5621" y="3922"/>
                  </a:cubicBezTo>
                  <a:lnTo>
                    <a:pt x="5621" y="4705"/>
                  </a:lnTo>
                  <a:lnTo>
                    <a:pt x="5071" y="4705"/>
                  </a:lnTo>
                  <a:cubicBezTo>
                    <a:pt x="4828" y="4705"/>
                    <a:pt x="4631" y="4901"/>
                    <a:pt x="4631" y="5144"/>
                  </a:cubicBezTo>
                  <a:lnTo>
                    <a:pt x="4631" y="6147"/>
                  </a:lnTo>
                  <a:cubicBezTo>
                    <a:pt x="4631" y="6390"/>
                    <a:pt x="4827" y="6588"/>
                    <a:pt x="5071" y="6588"/>
                  </a:cubicBezTo>
                  <a:lnTo>
                    <a:pt x="5290" y="6588"/>
                  </a:lnTo>
                  <a:lnTo>
                    <a:pt x="5290" y="9104"/>
                  </a:lnTo>
                  <a:cubicBezTo>
                    <a:pt x="5290" y="9411"/>
                    <a:pt x="5250" y="9718"/>
                    <a:pt x="5172" y="10017"/>
                  </a:cubicBezTo>
                  <a:lnTo>
                    <a:pt x="4577" y="12306"/>
                  </a:lnTo>
                  <a:cubicBezTo>
                    <a:pt x="3936" y="12561"/>
                    <a:pt x="3321" y="12884"/>
                    <a:pt x="2740" y="13272"/>
                  </a:cubicBezTo>
                  <a:cubicBezTo>
                    <a:pt x="2627" y="13347"/>
                    <a:pt x="2597" y="13500"/>
                    <a:pt x="2673" y="13613"/>
                  </a:cubicBezTo>
                  <a:cubicBezTo>
                    <a:pt x="2720" y="13684"/>
                    <a:pt x="2798" y="13722"/>
                    <a:pt x="2877" y="13722"/>
                  </a:cubicBezTo>
                  <a:cubicBezTo>
                    <a:pt x="2924" y="13722"/>
                    <a:pt x="2971" y="13709"/>
                    <a:pt x="3012" y="13682"/>
                  </a:cubicBezTo>
                  <a:cubicBezTo>
                    <a:pt x="4611" y="12614"/>
                    <a:pt x="6441" y="12093"/>
                    <a:pt x="8259" y="12093"/>
                  </a:cubicBezTo>
                  <a:cubicBezTo>
                    <a:pt x="11199" y="12093"/>
                    <a:pt x="14111" y="13454"/>
                    <a:pt x="15976" y="16066"/>
                  </a:cubicBezTo>
                  <a:cubicBezTo>
                    <a:pt x="16010" y="16113"/>
                    <a:pt x="15996" y="16157"/>
                    <a:pt x="15983" y="16178"/>
                  </a:cubicBezTo>
                  <a:cubicBezTo>
                    <a:pt x="15973" y="16199"/>
                    <a:pt x="15947" y="16236"/>
                    <a:pt x="15889" y="16236"/>
                  </a:cubicBezTo>
                  <a:lnTo>
                    <a:pt x="636" y="16236"/>
                  </a:lnTo>
                  <a:cubicBezTo>
                    <a:pt x="579" y="16236"/>
                    <a:pt x="551" y="16201"/>
                    <a:pt x="540" y="16178"/>
                  </a:cubicBezTo>
                  <a:cubicBezTo>
                    <a:pt x="530" y="16157"/>
                    <a:pt x="516" y="16113"/>
                    <a:pt x="547" y="16066"/>
                  </a:cubicBezTo>
                  <a:cubicBezTo>
                    <a:pt x="1001" y="15433"/>
                    <a:pt x="1530" y="14857"/>
                    <a:pt x="2123" y="14352"/>
                  </a:cubicBezTo>
                  <a:cubicBezTo>
                    <a:pt x="2226" y="14264"/>
                    <a:pt x="2239" y="14109"/>
                    <a:pt x="2151" y="14006"/>
                  </a:cubicBezTo>
                  <a:cubicBezTo>
                    <a:pt x="2102" y="13950"/>
                    <a:pt x="2033" y="13921"/>
                    <a:pt x="1963" y="13921"/>
                  </a:cubicBezTo>
                  <a:cubicBezTo>
                    <a:pt x="1907" y="13921"/>
                    <a:pt x="1851" y="13940"/>
                    <a:pt x="1805" y="13979"/>
                  </a:cubicBezTo>
                  <a:cubicBezTo>
                    <a:pt x="1182" y="14511"/>
                    <a:pt x="624" y="15118"/>
                    <a:pt x="149" y="15783"/>
                  </a:cubicBezTo>
                  <a:cubicBezTo>
                    <a:pt x="17" y="15966"/>
                    <a:pt x="1" y="16205"/>
                    <a:pt x="102" y="16404"/>
                  </a:cubicBezTo>
                  <a:cubicBezTo>
                    <a:pt x="205" y="16603"/>
                    <a:pt x="410" y="16728"/>
                    <a:pt x="634" y="16728"/>
                  </a:cubicBezTo>
                  <a:lnTo>
                    <a:pt x="15887" y="16728"/>
                  </a:lnTo>
                  <a:cubicBezTo>
                    <a:pt x="16110" y="16728"/>
                    <a:pt x="16314" y="16604"/>
                    <a:pt x="16418" y="16404"/>
                  </a:cubicBezTo>
                  <a:cubicBezTo>
                    <a:pt x="16525" y="16201"/>
                    <a:pt x="16508" y="15962"/>
                    <a:pt x="16377" y="15781"/>
                  </a:cubicBezTo>
                  <a:cubicBezTo>
                    <a:pt x="15395" y="14406"/>
                    <a:pt x="14054" y="13278"/>
                    <a:pt x="12516" y="12553"/>
                  </a:cubicBezTo>
                  <a:lnTo>
                    <a:pt x="12516" y="9163"/>
                  </a:lnTo>
                  <a:cubicBezTo>
                    <a:pt x="12516" y="8915"/>
                    <a:pt x="12313" y="8724"/>
                    <a:pt x="12078" y="8724"/>
                  </a:cubicBezTo>
                  <a:cubicBezTo>
                    <a:pt x="12044" y="8724"/>
                    <a:pt x="12008" y="8728"/>
                    <a:pt x="11973" y="8737"/>
                  </a:cubicBezTo>
                  <a:lnTo>
                    <a:pt x="9979" y="9222"/>
                  </a:lnTo>
                  <a:lnTo>
                    <a:pt x="9979" y="8037"/>
                  </a:lnTo>
                  <a:cubicBezTo>
                    <a:pt x="9979" y="7753"/>
                    <a:pt x="9749" y="7522"/>
                    <a:pt x="9464" y="7522"/>
                  </a:cubicBezTo>
                  <a:lnTo>
                    <a:pt x="8318" y="7522"/>
                  </a:lnTo>
                  <a:lnTo>
                    <a:pt x="8318" y="6588"/>
                  </a:lnTo>
                  <a:lnTo>
                    <a:pt x="8537" y="6588"/>
                  </a:lnTo>
                  <a:cubicBezTo>
                    <a:pt x="8778" y="6588"/>
                    <a:pt x="8975" y="6390"/>
                    <a:pt x="8975" y="6147"/>
                  </a:cubicBezTo>
                  <a:lnTo>
                    <a:pt x="8975" y="5144"/>
                  </a:lnTo>
                  <a:cubicBezTo>
                    <a:pt x="8975" y="4903"/>
                    <a:pt x="8779" y="4705"/>
                    <a:pt x="8537" y="4705"/>
                  </a:cubicBezTo>
                  <a:lnTo>
                    <a:pt x="7986" y="4705"/>
                  </a:lnTo>
                  <a:lnTo>
                    <a:pt x="7986" y="4083"/>
                  </a:lnTo>
                  <a:cubicBezTo>
                    <a:pt x="8326" y="4056"/>
                    <a:pt x="8641" y="3900"/>
                    <a:pt x="8870" y="3643"/>
                  </a:cubicBezTo>
                  <a:cubicBezTo>
                    <a:pt x="9325" y="3967"/>
                    <a:pt x="9986" y="4154"/>
                    <a:pt x="10697" y="4154"/>
                  </a:cubicBezTo>
                  <a:cubicBezTo>
                    <a:pt x="10981" y="4154"/>
                    <a:pt x="11259" y="4125"/>
                    <a:pt x="11521" y="4065"/>
                  </a:cubicBezTo>
                  <a:cubicBezTo>
                    <a:pt x="11654" y="4036"/>
                    <a:pt x="11736" y="3907"/>
                    <a:pt x="11708" y="3774"/>
                  </a:cubicBezTo>
                  <a:cubicBezTo>
                    <a:pt x="11682" y="3659"/>
                    <a:pt x="11580" y="3581"/>
                    <a:pt x="11467" y="3581"/>
                  </a:cubicBezTo>
                  <a:cubicBezTo>
                    <a:pt x="11450" y="3581"/>
                    <a:pt x="11433" y="3583"/>
                    <a:pt x="11415" y="3586"/>
                  </a:cubicBezTo>
                  <a:cubicBezTo>
                    <a:pt x="11185" y="3638"/>
                    <a:pt x="10945" y="3662"/>
                    <a:pt x="10696" y="3662"/>
                  </a:cubicBezTo>
                  <a:cubicBezTo>
                    <a:pt x="10076" y="3662"/>
                    <a:pt x="9489" y="3497"/>
                    <a:pt x="9122" y="3219"/>
                  </a:cubicBezTo>
                  <a:cubicBezTo>
                    <a:pt x="9043" y="3160"/>
                    <a:pt x="8950" y="3131"/>
                    <a:pt x="8859" y="3131"/>
                  </a:cubicBezTo>
                  <a:cubicBezTo>
                    <a:pt x="8734" y="3131"/>
                    <a:pt x="8612" y="3185"/>
                    <a:pt x="8528" y="3287"/>
                  </a:cubicBezTo>
                  <a:cubicBezTo>
                    <a:pt x="8369" y="3483"/>
                    <a:pt x="8133" y="3593"/>
                    <a:pt x="7880" y="3593"/>
                  </a:cubicBezTo>
                  <a:cubicBezTo>
                    <a:pt x="7776" y="3593"/>
                    <a:pt x="7681" y="3634"/>
                    <a:pt x="7608" y="3706"/>
                  </a:cubicBezTo>
                  <a:cubicBezTo>
                    <a:pt x="7536" y="3777"/>
                    <a:pt x="7498" y="3873"/>
                    <a:pt x="7498" y="3974"/>
                  </a:cubicBezTo>
                  <a:lnTo>
                    <a:pt x="7498" y="4704"/>
                  </a:lnTo>
                  <a:lnTo>
                    <a:pt x="6111" y="4704"/>
                  </a:lnTo>
                  <a:lnTo>
                    <a:pt x="6111" y="3787"/>
                  </a:lnTo>
                  <a:cubicBezTo>
                    <a:pt x="6111" y="3571"/>
                    <a:pt x="5936" y="3404"/>
                    <a:pt x="5733" y="3404"/>
                  </a:cubicBezTo>
                  <a:cubicBezTo>
                    <a:pt x="5701" y="3404"/>
                    <a:pt x="5669" y="3408"/>
                    <a:pt x="5637" y="3417"/>
                  </a:cubicBezTo>
                  <a:cubicBezTo>
                    <a:pt x="5566" y="3435"/>
                    <a:pt x="5496" y="3444"/>
                    <a:pt x="5428" y="3444"/>
                  </a:cubicBezTo>
                  <a:cubicBezTo>
                    <a:pt x="4972" y="3444"/>
                    <a:pt x="4582" y="3058"/>
                    <a:pt x="4615" y="2570"/>
                  </a:cubicBezTo>
                  <a:cubicBezTo>
                    <a:pt x="4642" y="2174"/>
                    <a:pt x="4961" y="1849"/>
                    <a:pt x="5356" y="1815"/>
                  </a:cubicBezTo>
                  <a:cubicBezTo>
                    <a:pt x="5381" y="1813"/>
                    <a:pt x="5406" y="1812"/>
                    <a:pt x="5430" y="1812"/>
                  </a:cubicBezTo>
                  <a:cubicBezTo>
                    <a:pt x="5534" y="1812"/>
                    <a:pt x="5634" y="1831"/>
                    <a:pt x="5730" y="1869"/>
                  </a:cubicBezTo>
                  <a:cubicBezTo>
                    <a:pt x="5775" y="1887"/>
                    <a:pt x="5822" y="1896"/>
                    <a:pt x="5869" y="1896"/>
                  </a:cubicBezTo>
                  <a:cubicBezTo>
                    <a:pt x="6015" y="1896"/>
                    <a:pt x="6153" y="1810"/>
                    <a:pt x="6217" y="1667"/>
                  </a:cubicBezTo>
                  <a:cubicBezTo>
                    <a:pt x="6386" y="1290"/>
                    <a:pt x="6761" y="1046"/>
                    <a:pt x="7175" y="1046"/>
                  </a:cubicBezTo>
                  <a:cubicBezTo>
                    <a:pt x="7560" y="1046"/>
                    <a:pt x="7916" y="1258"/>
                    <a:pt x="8099" y="1601"/>
                  </a:cubicBezTo>
                  <a:cubicBezTo>
                    <a:pt x="8169" y="1731"/>
                    <a:pt x="8302" y="1802"/>
                    <a:pt x="8436" y="1802"/>
                  </a:cubicBezTo>
                  <a:cubicBezTo>
                    <a:pt x="8523" y="1802"/>
                    <a:pt x="8612" y="1773"/>
                    <a:pt x="8685" y="1709"/>
                  </a:cubicBezTo>
                  <a:cubicBezTo>
                    <a:pt x="8811" y="1600"/>
                    <a:pt x="8971" y="1544"/>
                    <a:pt x="9132" y="1544"/>
                  </a:cubicBezTo>
                  <a:cubicBezTo>
                    <a:pt x="9265" y="1544"/>
                    <a:pt x="9398" y="1582"/>
                    <a:pt x="9515" y="1660"/>
                  </a:cubicBezTo>
                  <a:cubicBezTo>
                    <a:pt x="9580" y="1704"/>
                    <a:pt x="9652" y="1724"/>
                    <a:pt x="9723" y="1724"/>
                  </a:cubicBezTo>
                  <a:cubicBezTo>
                    <a:pt x="9889" y="1724"/>
                    <a:pt x="10048" y="1614"/>
                    <a:pt x="10095" y="1437"/>
                  </a:cubicBezTo>
                  <a:cubicBezTo>
                    <a:pt x="10237" y="878"/>
                    <a:pt x="10739" y="487"/>
                    <a:pt x="11318" y="487"/>
                  </a:cubicBezTo>
                  <a:cubicBezTo>
                    <a:pt x="11877" y="487"/>
                    <a:pt x="12376" y="861"/>
                    <a:pt x="12532" y="1398"/>
                  </a:cubicBezTo>
                  <a:cubicBezTo>
                    <a:pt x="12595" y="1616"/>
                    <a:pt x="12798" y="1769"/>
                    <a:pt x="13024" y="1769"/>
                  </a:cubicBezTo>
                  <a:lnTo>
                    <a:pt x="13895" y="1769"/>
                  </a:lnTo>
                  <a:cubicBezTo>
                    <a:pt x="14078" y="1769"/>
                    <a:pt x="14241" y="1918"/>
                    <a:pt x="14239" y="2103"/>
                  </a:cubicBezTo>
                  <a:cubicBezTo>
                    <a:pt x="14236" y="2281"/>
                    <a:pt x="14090" y="2425"/>
                    <a:pt x="13912" y="2425"/>
                  </a:cubicBezTo>
                  <a:lnTo>
                    <a:pt x="13093" y="2425"/>
                  </a:lnTo>
                  <a:cubicBezTo>
                    <a:pt x="12865" y="2425"/>
                    <a:pt x="12666" y="2572"/>
                    <a:pt x="12601" y="2795"/>
                  </a:cubicBezTo>
                  <a:cubicBezTo>
                    <a:pt x="12564" y="2922"/>
                    <a:pt x="12472" y="3050"/>
                    <a:pt x="12338" y="3166"/>
                  </a:cubicBezTo>
                  <a:cubicBezTo>
                    <a:pt x="12235" y="3253"/>
                    <a:pt x="12223" y="3408"/>
                    <a:pt x="12311" y="3511"/>
                  </a:cubicBezTo>
                  <a:cubicBezTo>
                    <a:pt x="12360" y="3567"/>
                    <a:pt x="12428" y="3596"/>
                    <a:pt x="12497" y="3596"/>
                  </a:cubicBezTo>
                  <a:cubicBezTo>
                    <a:pt x="12553" y="3596"/>
                    <a:pt x="12610" y="3577"/>
                    <a:pt x="12657" y="3537"/>
                  </a:cubicBezTo>
                  <a:cubicBezTo>
                    <a:pt x="12867" y="3358"/>
                    <a:pt x="13004" y="3154"/>
                    <a:pt x="13069" y="2934"/>
                  </a:cubicBezTo>
                  <a:cubicBezTo>
                    <a:pt x="13074" y="2923"/>
                    <a:pt x="13082" y="2916"/>
                    <a:pt x="13090" y="2916"/>
                  </a:cubicBezTo>
                  <a:lnTo>
                    <a:pt x="13909" y="2916"/>
                  </a:lnTo>
                  <a:cubicBezTo>
                    <a:pt x="14352" y="2916"/>
                    <a:pt x="14719" y="2556"/>
                    <a:pt x="14727" y="2114"/>
                  </a:cubicBezTo>
                  <a:cubicBezTo>
                    <a:pt x="14737" y="1649"/>
                    <a:pt x="14345" y="1282"/>
                    <a:pt x="13895" y="1282"/>
                  </a:cubicBezTo>
                  <a:lnTo>
                    <a:pt x="13024" y="1282"/>
                  </a:lnTo>
                  <a:cubicBezTo>
                    <a:pt x="13013" y="1282"/>
                    <a:pt x="13004" y="1275"/>
                    <a:pt x="13003" y="1263"/>
                  </a:cubicBezTo>
                  <a:cubicBezTo>
                    <a:pt x="12786" y="521"/>
                    <a:pt x="12093" y="1"/>
                    <a:pt x="1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326;p64">
            <a:extLst>
              <a:ext uri="{FF2B5EF4-FFF2-40B4-BE49-F238E27FC236}">
                <a16:creationId xmlns:a16="http://schemas.microsoft.com/office/drawing/2014/main" id="{1D403DE9-F4C9-D8CD-3068-21928E37522E}"/>
              </a:ext>
            </a:extLst>
          </p:cNvPr>
          <p:cNvSpPr txBox="1">
            <a:spLocks/>
          </p:cNvSpPr>
          <p:nvPr/>
        </p:nvSpPr>
        <p:spPr>
          <a:xfrm>
            <a:off x="-2880000" y="2279753"/>
            <a:ext cx="2880000" cy="719417"/>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1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r>
              <a:rPr lang="en-GB" dirty="0"/>
              <a:t>Ma da dove le </a:t>
            </a:r>
            <a:r>
              <a:rPr lang="en-GB" dirty="0" err="1"/>
              <a:t>prendiamo</a:t>
            </a:r>
            <a:r>
              <a:rPr lang="en-GB" dirty="0"/>
              <a:t>?</a:t>
            </a:r>
          </a:p>
          <a:p>
            <a:r>
              <a:rPr lang="en-GB" dirty="0"/>
              <a:t>E </a:t>
            </a:r>
            <a:r>
              <a:rPr lang="en-GB" dirty="0" err="1"/>
              <a:t>quanto</a:t>
            </a:r>
            <a:r>
              <a:rPr lang="en-GB" dirty="0"/>
              <a:t> ci </a:t>
            </a:r>
            <a:r>
              <a:rPr lang="en-GB" dirty="0" err="1"/>
              <a:t>costano</a:t>
            </a:r>
            <a:r>
              <a:rPr lang="en-GB" dirty="0"/>
              <a:t>?</a:t>
            </a:r>
          </a:p>
        </p:txBody>
      </p:sp>
      <p:cxnSp>
        <p:nvCxnSpPr>
          <p:cNvPr id="8" name="Straight Arrow Connector 7">
            <a:extLst>
              <a:ext uri="{FF2B5EF4-FFF2-40B4-BE49-F238E27FC236}">
                <a16:creationId xmlns:a16="http://schemas.microsoft.com/office/drawing/2014/main" id="{0117C4A7-D158-F5E4-067B-A135F687D6C4}"/>
              </a:ext>
            </a:extLst>
          </p:cNvPr>
          <p:cNvCxnSpPr>
            <a:cxnSpLocks/>
            <a:stCxn id="6" idx="2"/>
          </p:cNvCxnSpPr>
          <p:nvPr/>
        </p:nvCxnSpPr>
        <p:spPr>
          <a:xfrm flipH="1">
            <a:off x="-1441549" y="2999170"/>
            <a:ext cx="1549" cy="51085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Google Shape;962;p57">
            <a:extLst>
              <a:ext uri="{FF2B5EF4-FFF2-40B4-BE49-F238E27FC236}">
                <a16:creationId xmlns:a16="http://schemas.microsoft.com/office/drawing/2014/main" id="{DC9C5E6E-DCD6-9C71-E264-581767B03FDD}"/>
              </a:ext>
            </a:extLst>
          </p:cNvPr>
          <p:cNvSpPr txBox="1">
            <a:spLocks/>
          </p:cNvSpPr>
          <p:nvPr/>
        </p:nvSpPr>
        <p:spPr>
          <a:xfrm>
            <a:off x="3878300" y="521992"/>
            <a:ext cx="138216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Economico</a:t>
            </a:r>
            <a:endParaRPr lang="en-GB" sz="1800" dirty="0"/>
          </a:p>
          <a:p>
            <a:pPr algn="r"/>
            <a:br>
              <a:rPr lang="en-GB" sz="1800" dirty="0"/>
            </a:br>
            <a:endParaRPr lang="en-GB" sz="1800" dirty="0"/>
          </a:p>
        </p:txBody>
      </p:sp>
      <p:sp>
        <p:nvSpPr>
          <p:cNvPr id="34" name="Google Shape;965;p57">
            <a:extLst>
              <a:ext uri="{FF2B5EF4-FFF2-40B4-BE49-F238E27FC236}">
                <a16:creationId xmlns:a16="http://schemas.microsoft.com/office/drawing/2014/main" id="{A80C58B1-1F6E-ED70-0AB6-2662137F98DB}"/>
              </a:ext>
            </a:extLst>
          </p:cNvPr>
          <p:cNvSpPr/>
          <p:nvPr/>
        </p:nvSpPr>
        <p:spPr>
          <a:xfrm>
            <a:off x="11135645"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5" name="Google Shape;962;p57">
            <a:extLst>
              <a:ext uri="{FF2B5EF4-FFF2-40B4-BE49-F238E27FC236}">
                <a16:creationId xmlns:a16="http://schemas.microsoft.com/office/drawing/2014/main" id="{EA609C07-1A8E-DFD5-E32D-FA44434C5DCA}"/>
              </a:ext>
            </a:extLst>
          </p:cNvPr>
          <p:cNvSpPr txBox="1">
            <a:spLocks/>
          </p:cNvSpPr>
          <p:nvPr/>
        </p:nvSpPr>
        <p:spPr>
          <a:xfrm>
            <a:off x="9344785"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36" name="Google Shape;961;p57">
            <a:extLst>
              <a:ext uri="{FF2B5EF4-FFF2-40B4-BE49-F238E27FC236}">
                <a16:creationId xmlns:a16="http://schemas.microsoft.com/office/drawing/2014/main" id="{87D69D84-50E9-6BF9-8257-7A1D5DF7B5FD}"/>
              </a:ext>
            </a:extLst>
          </p:cNvPr>
          <p:cNvCxnSpPr>
            <a:cxnSpLocks/>
          </p:cNvCxnSpPr>
          <p:nvPr/>
        </p:nvCxnSpPr>
        <p:spPr>
          <a:xfrm>
            <a:off x="9425990"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38" name="Google Shape;962;p57">
            <a:extLst>
              <a:ext uri="{FF2B5EF4-FFF2-40B4-BE49-F238E27FC236}">
                <a16:creationId xmlns:a16="http://schemas.microsoft.com/office/drawing/2014/main" id="{A143A19D-37A1-0C28-9B98-B74F3327EB42}"/>
              </a:ext>
            </a:extLst>
          </p:cNvPr>
          <p:cNvSpPr txBox="1">
            <a:spLocks/>
          </p:cNvSpPr>
          <p:nvPr/>
        </p:nvSpPr>
        <p:spPr>
          <a:xfrm>
            <a:off x="11593989"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39" name="Google Shape;962;p57">
            <a:extLst>
              <a:ext uri="{FF2B5EF4-FFF2-40B4-BE49-F238E27FC236}">
                <a16:creationId xmlns:a16="http://schemas.microsoft.com/office/drawing/2014/main" id="{59CDEAE2-7C95-ECB9-DE18-B8A7FF4F06BF}"/>
              </a:ext>
            </a:extLst>
          </p:cNvPr>
          <p:cNvSpPr txBox="1">
            <a:spLocks/>
          </p:cNvSpPr>
          <p:nvPr/>
        </p:nvSpPr>
        <p:spPr>
          <a:xfrm>
            <a:off x="12457378"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40" name="Google Shape;962;p57">
            <a:extLst>
              <a:ext uri="{FF2B5EF4-FFF2-40B4-BE49-F238E27FC236}">
                <a16:creationId xmlns:a16="http://schemas.microsoft.com/office/drawing/2014/main" id="{A08B58D0-9E7C-0D78-AE37-5358D02D71A6}"/>
              </a:ext>
            </a:extLst>
          </p:cNvPr>
          <p:cNvSpPr txBox="1">
            <a:spLocks/>
          </p:cNvSpPr>
          <p:nvPr/>
        </p:nvSpPr>
        <p:spPr>
          <a:xfrm>
            <a:off x="15101381"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41" name="Google Shape;962;p57">
            <a:extLst>
              <a:ext uri="{FF2B5EF4-FFF2-40B4-BE49-F238E27FC236}">
                <a16:creationId xmlns:a16="http://schemas.microsoft.com/office/drawing/2014/main" id="{7D9318F9-EB69-17D1-7B4B-D2815A1B9C6E}"/>
              </a:ext>
            </a:extLst>
          </p:cNvPr>
          <p:cNvSpPr txBox="1">
            <a:spLocks/>
          </p:cNvSpPr>
          <p:nvPr/>
        </p:nvSpPr>
        <p:spPr>
          <a:xfrm>
            <a:off x="13794205"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42" name="Straight Connector 41">
            <a:extLst>
              <a:ext uri="{FF2B5EF4-FFF2-40B4-BE49-F238E27FC236}">
                <a16:creationId xmlns:a16="http://schemas.microsoft.com/office/drawing/2014/main" id="{669DE082-BD57-F4C7-BDAD-412CC4D1A994}"/>
              </a:ext>
            </a:extLst>
          </p:cNvPr>
          <p:cNvCxnSpPr>
            <a:cxnSpLocks/>
            <a:endCxn id="35" idx="0"/>
          </p:cNvCxnSpPr>
          <p:nvPr/>
        </p:nvCxnSpPr>
        <p:spPr>
          <a:xfrm>
            <a:off x="9753376"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8E2B4C-1557-D046-1448-DD8A91451F95}"/>
              </a:ext>
            </a:extLst>
          </p:cNvPr>
          <p:cNvCxnSpPr>
            <a:cxnSpLocks/>
          </p:cNvCxnSpPr>
          <p:nvPr/>
        </p:nvCxnSpPr>
        <p:spPr>
          <a:xfrm flipH="1">
            <a:off x="10906368"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E7D77F-9571-B5A0-3F64-6518B4AAE94A}"/>
              </a:ext>
            </a:extLst>
          </p:cNvPr>
          <p:cNvCxnSpPr>
            <a:cxnSpLocks/>
            <a:endCxn id="38" idx="0"/>
          </p:cNvCxnSpPr>
          <p:nvPr/>
        </p:nvCxnSpPr>
        <p:spPr>
          <a:xfrm flipH="1">
            <a:off x="12002581"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B46B91-1D63-D7E9-6D8B-E5E895CD0CA2}"/>
              </a:ext>
            </a:extLst>
          </p:cNvPr>
          <p:cNvCxnSpPr>
            <a:cxnSpLocks/>
            <a:endCxn id="39" idx="0"/>
          </p:cNvCxnSpPr>
          <p:nvPr/>
        </p:nvCxnSpPr>
        <p:spPr>
          <a:xfrm>
            <a:off x="13071292"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31B8E4-D3F0-C8B1-A23D-4D45172E7BF8}"/>
              </a:ext>
            </a:extLst>
          </p:cNvPr>
          <p:cNvCxnSpPr>
            <a:cxnSpLocks/>
          </p:cNvCxnSpPr>
          <p:nvPr/>
        </p:nvCxnSpPr>
        <p:spPr>
          <a:xfrm flipH="1">
            <a:off x="14354494"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F02E3B-A321-4F2E-9CB6-B5D5A8E47322}"/>
              </a:ext>
            </a:extLst>
          </p:cNvPr>
          <p:cNvCxnSpPr>
            <a:cxnSpLocks/>
          </p:cNvCxnSpPr>
          <p:nvPr/>
        </p:nvCxnSpPr>
        <p:spPr>
          <a:xfrm flipH="1">
            <a:off x="15469016"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D9C8F0-128F-F046-4826-C4A90C8EA02B}"/>
              </a:ext>
            </a:extLst>
          </p:cNvPr>
          <p:cNvSpPr txBox="1"/>
          <p:nvPr/>
        </p:nvSpPr>
        <p:spPr>
          <a:xfrm>
            <a:off x="3136638" y="1798632"/>
            <a:ext cx="5664607" cy="1815882"/>
          </a:xfrm>
          <a:prstGeom prst="rect">
            <a:avLst/>
          </a:prstGeom>
          <a:noFill/>
        </p:spPr>
        <p:txBody>
          <a:bodyPr wrap="square" rtlCol="0">
            <a:spAutoFit/>
          </a:bodyPr>
          <a:lstStyle/>
          <a:p>
            <a:r>
              <a:rPr lang="en-IT" dirty="0"/>
              <a:t>È importante notare che negli ultimi anni c’è stato un aumento generale dell’interesse dei consumatori europei verso la sostenibilità e la riduzione dell’impatto ambientale. Ciò influenza in maniera positiva la domanda di batterie modificate, perché molte persone potrebbero essere interessate ridurre lo spreco l’impatto ambientale delle batterie. Negli ultimi anni poi si stanno sempre più formando movimenti e comuni dal quale interessa particolarmente del clima, ad esempio le comunità energetiche.</a:t>
            </a:r>
          </a:p>
        </p:txBody>
      </p:sp>
    </p:spTree>
    <p:extLst>
      <p:ext uri="{BB962C8B-B14F-4D97-AF65-F5344CB8AC3E}">
        <p14:creationId xmlns:p14="http://schemas.microsoft.com/office/powerpoint/2010/main" val="2275027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646"/>
        <p:cNvGrpSpPr/>
        <p:nvPr/>
      </p:nvGrpSpPr>
      <p:grpSpPr>
        <a:xfrm>
          <a:off x="0" y="0"/>
          <a:ext cx="0" cy="0"/>
          <a:chOff x="0" y="0"/>
          <a:chExt cx="0" cy="0"/>
        </a:xfrm>
      </p:grpSpPr>
      <p:grpSp>
        <p:nvGrpSpPr>
          <p:cNvPr id="3647" name="Google Shape;3647;p108"/>
          <p:cNvGrpSpPr/>
          <p:nvPr/>
        </p:nvGrpSpPr>
        <p:grpSpPr>
          <a:xfrm>
            <a:off x="1087250" y="1527762"/>
            <a:ext cx="6969500" cy="3615613"/>
            <a:chOff x="1087250" y="1527762"/>
            <a:chExt cx="6969500" cy="3615613"/>
          </a:xfrm>
        </p:grpSpPr>
        <p:sp>
          <p:nvSpPr>
            <p:cNvPr id="3648" name="Google Shape;3648;p108"/>
            <p:cNvSpPr/>
            <p:nvPr/>
          </p:nvSpPr>
          <p:spPr>
            <a:xfrm>
              <a:off x="3504300" y="1915975"/>
              <a:ext cx="2135400" cy="3227400"/>
            </a:xfrm>
            <a:prstGeom prst="round2SameRect">
              <a:avLst>
                <a:gd name="adj1" fmla="val 10984"/>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08"/>
            <p:cNvSpPr/>
            <p:nvPr/>
          </p:nvSpPr>
          <p:spPr>
            <a:xfrm>
              <a:off x="5921350" y="1915975"/>
              <a:ext cx="2135400" cy="3227400"/>
            </a:xfrm>
            <a:prstGeom prst="round2SameRect">
              <a:avLst>
                <a:gd name="adj1" fmla="val 109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08"/>
            <p:cNvSpPr/>
            <p:nvPr/>
          </p:nvSpPr>
          <p:spPr>
            <a:xfrm>
              <a:off x="1087250" y="1915975"/>
              <a:ext cx="2135400" cy="3227400"/>
            </a:xfrm>
            <a:prstGeom prst="round2SameRect">
              <a:avLst>
                <a:gd name="adj1" fmla="val 1098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1" name="Google Shape;3651;p108"/>
            <p:cNvGrpSpPr/>
            <p:nvPr/>
          </p:nvGrpSpPr>
          <p:grpSpPr>
            <a:xfrm flipH="1">
              <a:off x="2022623" y="4276561"/>
              <a:ext cx="264654" cy="45951"/>
              <a:chOff x="6146875" y="1767300"/>
              <a:chExt cx="331025" cy="57475"/>
            </a:xfrm>
          </p:grpSpPr>
          <p:sp>
            <p:nvSpPr>
              <p:cNvPr id="3652" name="Google Shape;3652;p108"/>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08"/>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08"/>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108"/>
            <p:cNvGrpSpPr/>
            <p:nvPr/>
          </p:nvGrpSpPr>
          <p:grpSpPr>
            <a:xfrm flipH="1">
              <a:off x="4432660" y="4276561"/>
              <a:ext cx="264654" cy="45951"/>
              <a:chOff x="6146875" y="1767300"/>
              <a:chExt cx="331025" cy="57475"/>
            </a:xfrm>
          </p:grpSpPr>
          <p:sp>
            <p:nvSpPr>
              <p:cNvPr id="3656" name="Google Shape;3656;p108"/>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08"/>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08"/>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108"/>
            <p:cNvGrpSpPr/>
            <p:nvPr/>
          </p:nvGrpSpPr>
          <p:grpSpPr>
            <a:xfrm flipH="1">
              <a:off x="6856723" y="4276561"/>
              <a:ext cx="264654" cy="45951"/>
              <a:chOff x="6146875" y="1767300"/>
              <a:chExt cx="331025" cy="57475"/>
            </a:xfrm>
          </p:grpSpPr>
          <p:sp>
            <p:nvSpPr>
              <p:cNvPr id="3660" name="Google Shape;3660;p108"/>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08"/>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08"/>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3" name="Google Shape;3663;p108"/>
            <p:cNvGrpSpPr/>
            <p:nvPr/>
          </p:nvGrpSpPr>
          <p:grpSpPr>
            <a:xfrm>
              <a:off x="1988091" y="1527763"/>
              <a:ext cx="333718" cy="572677"/>
              <a:chOff x="916127" y="3807056"/>
              <a:chExt cx="221902" cy="380795"/>
            </a:xfrm>
          </p:grpSpPr>
          <p:sp>
            <p:nvSpPr>
              <p:cNvPr id="3664" name="Google Shape;3664;p108"/>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08"/>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08"/>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08"/>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108"/>
            <p:cNvGrpSpPr/>
            <p:nvPr/>
          </p:nvGrpSpPr>
          <p:grpSpPr>
            <a:xfrm>
              <a:off x="6744893" y="1593006"/>
              <a:ext cx="488313" cy="560748"/>
              <a:chOff x="2212084" y="1960358"/>
              <a:chExt cx="324698" cy="372863"/>
            </a:xfrm>
          </p:grpSpPr>
          <p:sp>
            <p:nvSpPr>
              <p:cNvPr id="3669" name="Google Shape;3669;p108"/>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08"/>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08"/>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108"/>
            <p:cNvGrpSpPr/>
            <p:nvPr/>
          </p:nvGrpSpPr>
          <p:grpSpPr>
            <a:xfrm>
              <a:off x="4313047" y="1527762"/>
              <a:ext cx="517905" cy="572691"/>
              <a:chOff x="7541397" y="2904802"/>
              <a:chExt cx="318495" cy="352209"/>
            </a:xfrm>
          </p:grpSpPr>
          <p:sp>
            <p:nvSpPr>
              <p:cNvPr id="3673" name="Google Shape;3673;p108"/>
              <p:cNvSpPr/>
              <p:nvPr/>
            </p:nvSpPr>
            <p:spPr>
              <a:xfrm>
                <a:off x="7541397" y="2904802"/>
                <a:ext cx="318495" cy="352209"/>
              </a:xfrm>
              <a:custGeom>
                <a:avLst/>
                <a:gdLst/>
                <a:ahLst/>
                <a:cxnLst/>
                <a:rect l="l" t="t" r="r" b="b"/>
                <a:pathLst>
                  <a:path w="10014" h="11074" extrusionOk="0">
                    <a:moveTo>
                      <a:pt x="2287" y="1763"/>
                    </a:moveTo>
                    <a:lnTo>
                      <a:pt x="2453" y="3941"/>
                    </a:lnTo>
                    <a:cubicBezTo>
                      <a:pt x="2501" y="4501"/>
                      <a:pt x="2668" y="5037"/>
                      <a:pt x="2918" y="5537"/>
                    </a:cubicBezTo>
                    <a:lnTo>
                      <a:pt x="2096" y="5120"/>
                    </a:lnTo>
                    <a:cubicBezTo>
                      <a:pt x="1560" y="4846"/>
                      <a:pt x="1120" y="4430"/>
                      <a:pt x="787" y="3929"/>
                    </a:cubicBezTo>
                    <a:cubicBezTo>
                      <a:pt x="477" y="3418"/>
                      <a:pt x="310" y="2822"/>
                      <a:pt x="310" y="2227"/>
                    </a:cubicBezTo>
                    <a:lnTo>
                      <a:pt x="310" y="1977"/>
                    </a:lnTo>
                    <a:cubicBezTo>
                      <a:pt x="310" y="1858"/>
                      <a:pt x="406" y="1763"/>
                      <a:pt x="525" y="1763"/>
                    </a:cubicBezTo>
                    <a:close/>
                    <a:moveTo>
                      <a:pt x="7383" y="1036"/>
                    </a:moveTo>
                    <a:lnTo>
                      <a:pt x="7168" y="3799"/>
                    </a:lnTo>
                    <a:cubicBezTo>
                      <a:pt x="7168" y="3882"/>
                      <a:pt x="7228" y="3953"/>
                      <a:pt x="7323" y="3977"/>
                    </a:cubicBezTo>
                    <a:cubicBezTo>
                      <a:pt x="7406" y="3977"/>
                      <a:pt x="7490" y="3918"/>
                      <a:pt x="7502" y="3822"/>
                    </a:cubicBezTo>
                    <a:lnTo>
                      <a:pt x="7645" y="1751"/>
                    </a:lnTo>
                    <a:lnTo>
                      <a:pt x="9419" y="1751"/>
                    </a:lnTo>
                    <a:cubicBezTo>
                      <a:pt x="9538" y="1751"/>
                      <a:pt x="9633" y="1846"/>
                      <a:pt x="9633" y="1965"/>
                    </a:cubicBezTo>
                    <a:lnTo>
                      <a:pt x="9633" y="2227"/>
                    </a:lnTo>
                    <a:lnTo>
                      <a:pt x="9645" y="2227"/>
                    </a:lnTo>
                    <a:cubicBezTo>
                      <a:pt x="9645" y="2822"/>
                      <a:pt x="9478" y="3418"/>
                      <a:pt x="9169" y="3929"/>
                    </a:cubicBezTo>
                    <a:cubicBezTo>
                      <a:pt x="8859" y="4430"/>
                      <a:pt x="8395" y="4846"/>
                      <a:pt x="7859" y="5120"/>
                    </a:cubicBezTo>
                    <a:lnTo>
                      <a:pt x="7037" y="5525"/>
                    </a:lnTo>
                    <a:cubicBezTo>
                      <a:pt x="7204" y="5239"/>
                      <a:pt x="7323" y="4930"/>
                      <a:pt x="7395" y="4596"/>
                    </a:cubicBezTo>
                    <a:cubicBezTo>
                      <a:pt x="7406" y="4501"/>
                      <a:pt x="7371" y="4418"/>
                      <a:pt x="7275" y="4406"/>
                    </a:cubicBezTo>
                    <a:cubicBezTo>
                      <a:pt x="7265" y="4404"/>
                      <a:pt x="7255" y="4404"/>
                      <a:pt x="7244" y="4404"/>
                    </a:cubicBezTo>
                    <a:cubicBezTo>
                      <a:pt x="7170" y="4404"/>
                      <a:pt x="7095" y="4441"/>
                      <a:pt x="7085" y="4525"/>
                    </a:cubicBezTo>
                    <a:cubicBezTo>
                      <a:pt x="6966" y="5013"/>
                      <a:pt x="6740" y="5477"/>
                      <a:pt x="6430" y="5858"/>
                    </a:cubicBezTo>
                    <a:lnTo>
                      <a:pt x="6418" y="5882"/>
                    </a:lnTo>
                    <a:cubicBezTo>
                      <a:pt x="6240" y="6096"/>
                      <a:pt x="6025" y="6311"/>
                      <a:pt x="5787" y="6489"/>
                    </a:cubicBezTo>
                    <a:lnTo>
                      <a:pt x="4156" y="6489"/>
                    </a:lnTo>
                    <a:cubicBezTo>
                      <a:pt x="3930" y="6311"/>
                      <a:pt x="3715" y="6120"/>
                      <a:pt x="3537" y="5894"/>
                    </a:cubicBezTo>
                    <a:cubicBezTo>
                      <a:pt x="3525" y="5882"/>
                      <a:pt x="3525" y="5858"/>
                      <a:pt x="3513" y="5846"/>
                    </a:cubicBezTo>
                    <a:cubicBezTo>
                      <a:pt x="3084" y="5299"/>
                      <a:pt x="2811" y="4608"/>
                      <a:pt x="2751" y="3894"/>
                    </a:cubicBezTo>
                    <a:lnTo>
                      <a:pt x="2549" y="1036"/>
                    </a:lnTo>
                    <a:close/>
                    <a:moveTo>
                      <a:pt x="5668" y="6811"/>
                    </a:moveTo>
                    <a:cubicBezTo>
                      <a:pt x="5680" y="6811"/>
                      <a:pt x="5692" y="6835"/>
                      <a:pt x="5692" y="6835"/>
                    </a:cubicBezTo>
                    <a:cubicBezTo>
                      <a:pt x="5740" y="6858"/>
                      <a:pt x="5751" y="6906"/>
                      <a:pt x="5751" y="6954"/>
                    </a:cubicBezTo>
                    <a:lnTo>
                      <a:pt x="5751" y="7049"/>
                    </a:lnTo>
                    <a:cubicBezTo>
                      <a:pt x="5787" y="7120"/>
                      <a:pt x="5716" y="7192"/>
                      <a:pt x="5644" y="7192"/>
                    </a:cubicBezTo>
                    <a:lnTo>
                      <a:pt x="4311" y="7192"/>
                    </a:lnTo>
                    <a:cubicBezTo>
                      <a:pt x="4239" y="7192"/>
                      <a:pt x="4180" y="7132"/>
                      <a:pt x="4180" y="7049"/>
                    </a:cubicBezTo>
                    <a:lnTo>
                      <a:pt x="4180" y="6954"/>
                    </a:lnTo>
                    <a:cubicBezTo>
                      <a:pt x="4180" y="6906"/>
                      <a:pt x="4216" y="6858"/>
                      <a:pt x="4239" y="6835"/>
                    </a:cubicBezTo>
                    <a:cubicBezTo>
                      <a:pt x="4251" y="6835"/>
                      <a:pt x="4275" y="6811"/>
                      <a:pt x="4275" y="6811"/>
                    </a:cubicBezTo>
                    <a:close/>
                    <a:moveTo>
                      <a:pt x="5382" y="7513"/>
                    </a:moveTo>
                    <a:cubicBezTo>
                      <a:pt x="5466" y="7787"/>
                      <a:pt x="5656" y="8013"/>
                      <a:pt x="5906" y="8156"/>
                    </a:cubicBezTo>
                    <a:lnTo>
                      <a:pt x="6013" y="8216"/>
                    </a:lnTo>
                    <a:cubicBezTo>
                      <a:pt x="6180" y="8287"/>
                      <a:pt x="6263" y="8454"/>
                      <a:pt x="6263" y="8632"/>
                    </a:cubicBezTo>
                    <a:lnTo>
                      <a:pt x="6263" y="8668"/>
                    </a:lnTo>
                    <a:lnTo>
                      <a:pt x="3680" y="8668"/>
                    </a:lnTo>
                    <a:lnTo>
                      <a:pt x="3680" y="8632"/>
                    </a:lnTo>
                    <a:cubicBezTo>
                      <a:pt x="3680" y="8454"/>
                      <a:pt x="3775" y="8299"/>
                      <a:pt x="3930" y="8216"/>
                    </a:cubicBezTo>
                    <a:lnTo>
                      <a:pt x="4037" y="8156"/>
                    </a:lnTo>
                    <a:cubicBezTo>
                      <a:pt x="4287" y="8025"/>
                      <a:pt x="4477" y="7799"/>
                      <a:pt x="4537" y="7513"/>
                    </a:cubicBezTo>
                    <a:close/>
                    <a:moveTo>
                      <a:pt x="6966" y="8978"/>
                    </a:moveTo>
                    <a:cubicBezTo>
                      <a:pt x="7168" y="8978"/>
                      <a:pt x="7347" y="9156"/>
                      <a:pt x="7347" y="9359"/>
                    </a:cubicBezTo>
                    <a:lnTo>
                      <a:pt x="7347" y="10002"/>
                    </a:lnTo>
                    <a:lnTo>
                      <a:pt x="2572" y="10002"/>
                    </a:lnTo>
                    <a:lnTo>
                      <a:pt x="2572" y="9359"/>
                    </a:lnTo>
                    <a:cubicBezTo>
                      <a:pt x="2572" y="9156"/>
                      <a:pt x="2751" y="8978"/>
                      <a:pt x="2953" y="8978"/>
                    </a:cubicBezTo>
                    <a:close/>
                    <a:moveTo>
                      <a:pt x="7859" y="10347"/>
                    </a:moveTo>
                    <a:lnTo>
                      <a:pt x="7859" y="10716"/>
                    </a:lnTo>
                    <a:lnTo>
                      <a:pt x="2084" y="10716"/>
                    </a:lnTo>
                    <a:lnTo>
                      <a:pt x="2084" y="10347"/>
                    </a:lnTo>
                    <a:close/>
                    <a:moveTo>
                      <a:pt x="2132" y="0"/>
                    </a:moveTo>
                    <a:cubicBezTo>
                      <a:pt x="1930" y="0"/>
                      <a:pt x="1763" y="167"/>
                      <a:pt x="1763" y="358"/>
                    </a:cubicBezTo>
                    <a:lnTo>
                      <a:pt x="1763" y="703"/>
                    </a:lnTo>
                    <a:cubicBezTo>
                      <a:pt x="1763" y="893"/>
                      <a:pt x="1930" y="1060"/>
                      <a:pt x="2132" y="1060"/>
                    </a:cubicBezTo>
                    <a:lnTo>
                      <a:pt x="2251" y="1060"/>
                    </a:lnTo>
                    <a:lnTo>
                      <a:pt x="2275" y="1441"/>
                    </a:lnTo>
                    <a:lnTo>
                      <a:pt x="537" y="1441"/>
                    </a:lnTo>
                    <a:cubicBezTo>
                      <a:pt x="239" y="1441"/>
                      <a:pt x="1" y="1679"/>
                      <a:pt x="1" y="1977"/>
                    </a:cubicBezTo>
                    <a:lnTo>
                      <a:pt x="1" y="2227"/>
                    </a:lnTo>
                    <a:cubicBezTo>
                      <a:pt x="1" y="2882"/>
                      <a:pt x="179" y="3537"/>
                      <a:pt x="537" y="4108"/>
                    </a:cubicBezTo>
                    <a:cubicBezTo>
                      <a:pt x="870" y="4668"/>
                      <a:pt x="1382" y="5120"/>
                      <a:pt x="1965" y="5418"/>
                    </a:cubicBezTo>
                    <a:lnTo>
                      <a:pt x="3239" y="6061"/>
                    </a:lnTo>
                    <a:cubicBezTo>
                      <a:pt x="3251" y="6061"/>
                      <a:pt x="3275" y="6073"/>
                      <a:pt x="3287" y="6085"/>
                    </a:cubicBezTo>
                    <a:cubicBezTo>
                      <a:pt x="3287" y="6085"/>
                      <a:pt x="3287" y="6096"/>
                      <a:pt x="3299" y="6096"/>
                    </a:cubicBezTo>
                    <a:cubicBezTo>
                      <a:pt x="3311" y="6120"/>
                      <a:pt x="3334" y="6144"/>
                      <a:pt x="3334" y="6180"/>
                    </a:cubicBezTo>
                    <a:cubicBezTo>
                      <a:pt x="3334" y="6251"/>
                      <a:pt x="3275" y="6311"/>
                      <a:pt x="3192" y="6311"/>
                    </a:cubicBezTo>
                    <a:lnTo>
                      <a:pt x="3013" y="6311"/>
                    </a:lnTo>
                    <a:cubicBezTo>
                      <a:pt x="2930" y="6311"/>
                      <a:pt x="2858" y="6382"/>
                      <a:pt x="2858" y="6477"/>
                    </a:cubicBezTo>
                    <a:cubicBezTo>
                      <a:pt x="2858" y="6561"/>
                      <a:pt x="2930" y="6632"/>
                      <a:pt x="3013" y="6632"/>
                    </a:cubicBezTo>
                    <a:lnTo>
                      <a:pt x="3192" y="6632"/>
                    </a:lnTo>
                    <a:cubicBezTo>
                      <a:pt x="3358" y="6632"/>
                      <a:pt x="3489" y="6549"/>
                      <a:pt x="3585" y="6430"/>
                    </a:cubicBezTo>
                    <a:cubicBezTo>
                      <a:pt x="3692" y="6537"/>
                      <a:pt x="3811" y="6632"/>
                      <a:pt x="3930" y="6739"/>
                    </a:cubicBezTo>
                    <a:cubicBezTo>
                      <a:pt x="3882" y="6811"/>
                      <a:pt x="3870" y="6894"/>
                      <a:pt x="3870" y="6977"/>
                    </a:cubicBezTo>
                    <a:lnTo>
                      <a:pt x="3870" y="7085"/>
                    </a:lnTo>
                    <a:cubicBezTo>
                      <a:pt x="3870" y="7311"/>
                      <a:pt x="4025" y="7501"/>
                      <a:pt x="4239" y="7549"/>
                    </a:cubicBezTo>
                    <a:cubicBezTo>
                      <a:pt x="4180" y="7692"/>
                      <a:pt x="4073" y="7823"/>
                      <a:pt x="3906" y="7906"/>
                    </a:cubicBezTo>
                    <a:lnTo>
                      <a:pt x="3811" y="7966"/>
                    </a:lnTo>
                    <a:cubicBezTo>
                      <a:pt x="3537" y="8097"/>
                      <a:pt x="3370" y="8359"/>
                      <a:pt x="3370" y="8656"/>
                    </a:cubicBezTo>
                    <a:lnTo>
                      <a:pt x="3370" y="8704"/>
                    </a:lnTo>
                    <a:lnTo>
                      <a:pt x="3001" y="8704"/>
                    </a:lnTo>
                    <a:cubicBezTo>
                      <a:pt x="2620" y="8704"/>
                      <a:pt x="2287" y="9037"/>
                      <a:pt x="2287" y="9418"/>
                    </a:cubicBezTo>
                    <a:lnTo>
                      <a:pt x="2287" y="10061"/>
                    </a:lnTo>
                    <a:lnTo>
                      <a:pt x="2025" y="10061"/>
                    </a:lnTo>
                    <a:cubicBezTo>
                      <a:pt x="1906" y="10061"/>
                      <a:pt x="1799" y="10168"/>
                      <a:pt x="1799" y="10287"/>
                    </a:cubicBezTo>
                    <a:lnTo>
                      <a:pt x="1799" y="10847"/>
                    </a:lnTo>
                    <a:cubicBezTo>
                      <a:pt x="1799" y="10966"/>
                      <a:pt x="1906" y="11073"/>
                      <a:pt x="2025" y="11073"/>
                    </a:cubicBezTo>
                    <a:lnTo>
                      <a:pt x="8002" y="11073"/>
                    </a:lnTo>
                    <a:cubicBezTo>
                      <a:pt x="8121" y="11073"/>
                      <a:pt x="8228" y="10966"/>
                      <a:pt x="8228" y="10847"/>
                    </a:cubicBezTo>
                    <a:lnTo>
                      <a:pt x="8228" y="10287"/>
                    </a:lnTo>
                    <a:cubicBezTo>
                      <a:pt x="8228" y="10168"/>
                      <a:pt x="8121" y="10061"/>
                      <a:pt x="8002" y="10061"/>
                    </a:cubicBezTo>
                    <a:lnTo>
                      <a:pt x="7740" y="10061"/>
                    </a:lnTo>
                    <a:lnTo>
                      <a:pt x="7740" y="9418"/>
                    </a:lnTo>
                    <a:cubicBezTo>
                      <a:pt x="7740" y="9037"/>
                      <a:pt x="7406" y="8704"/>
                      <a:pt x="7025" y="8704"/>
                    </a:cubicBezTo>
                    <a:lnTo>
                      <a:pt x="6644" y="8704"/>
                    </a:lnTo>
                    <a:lnTo>
                      <a:pt x="6644" y="8656"/>
                    </a:lnTo>
                    <a:cubicBezTo>
                      <a:pt x="6644" y="8359"/>
                      <a:pt x="6490" y="8097"/>
                      <a:pt x="6216" y="7966"/>
                    </a:cubicBezTo>
                    <a:lnTo>
                      <a:pt x="6109" y="7906"/>
                    </a:lnTo>
                    <a:cubicBezTo>
                      <a:pt x="5966" y="7823"/>
                      <a:pt x="5847" y="7692"/>
                      <a:pt x="5787" y="7549"/>
                    </a:cubicBezTo>
                    <a:cubicBezTo>
                      <a:pt x="5990" y="7501"/>
                      <a:pt x="6156" y="7323"/>
                      <a:pt x="6156" y="7085"/>
                    </a:cubicBezTo>
                    <a:lnTo>
                      <a:pt x="6156" y="6977"/>
                    </a:lnTo>
                    <a:cubicBezTo>
                      <a:pt x="6156" y="6894"/>
                      <a:pt x="6132" y="6811"/>
                      <a:pt x="6097" y="6739"/>
                    </a:cubicBezTo>
                    <a:cubicBezTo>
                      <a:pt x="6216" y="6656"/>
                      <a:pt x="6335" y="6549"/>
                      <a:pt x="6442" y="6430"/>
                    </a:cubicBezTo>
                    <a:cubicBezTo>
                      <a:pt x="6513" y="6561"/>
                      <a:pt x="6668" y="6632"/>
                      <a:pt x="6823" y="6632"/>
                    </a:cubicBezTo>
                    <a:lnTo>
                      <a:pt x="7002" y="6632"/>
                    </a:lnTo>
                    <a:cubicBezTo>
                      <a:pt x="7097" y="6632"/>
                      <a:pt x="7168" y="6561"/>
                      <a:pt x="7168" y="6477"/>
                    </a:cubicBezTo>
                    <a:cubicBezTo>
                      <a:pt x="7168" y="6382"/>
                      <a:pt x="7097" y="6311"/>
                      <a:pt x="7002" y="6311"/>
                    </a:cubicBezTo>
                    <a:lnTo>
                      <a:pt x="6823" y="6311"/>
                    </a:lnTo>
                    <a:cubicBezTo>
                      <a:pt x="6752" y="6311"/>
                      <a:pt x="6692" y="6251"/>
                      <a:pt x="6692" y="6180"/>
                    </a:cubicBezTo>
                    <a:cubicBezTo>
                      <a:pt x="6692" y="6144"/>
                      <a:pt x="6704" y="6120"/>
                      <a:pt x="6728" y="6085"/>
                    </a:cubicBezTo>
                    <a:cubicBezTo>
                      <a:pt x="6740" y="6073"/>
                      <a:pt x="6752" y="6061"/>
                      <a:pt x="6763" y="6061"/>
                    </a:cubicBezTo>
                    <a:lnTo>
                      <a:pt x="8049" y="5418"/>
                    </a:lnTo>
                    <a:cubicBezTo>
                      <a:pt x="8645" y="5120"/>
                      <a:pt x="9133" y="4668"/>
                      <a:pt x="9478" y="4108"/>
                    </a:cubicBezTo>
                    <a:cubicBezTo>
                      <a:pt x="9823" y="3537"/>
                      <a:pt x="10014" y="2906"/>
                      <a:pt x="10014" y="2227"/>
                    </a:cubicBezTo>
                    <a:lnTo>
                      <a:pt x="10014" y="1977"/>
                    </a:lnTo>
                    <a:cubicBezTo>
                      <a:pt x="9954" y="1679"/>
                      <a:pt x="9716" y="1441"/>
                      <a:pt x="9430" y="1441"/>
                    </a:cubicBezTo>
                    <a:lnTo>
                      <a:pt x="7692" y="1441"/>
                    </a:lnTo>
                    <a:lnTo>
                      <a:pt x="7728" y="1060"/>
                    </a:lnTo>
                    <a:lnTo>
                      <a:pt x="7847" y="1060"/>
                    </a:lnTo>
                    <a:cubicBezTo>
                      <a:pt x="8037" y="1060"/>
                      <a:pt x="8204" y="893"/>
                      <a:pt x="8204" y="703"/>
                    </a:cubicBezTo>
                    <a:lnTo>
                      <a:pt x="8204" y="358"/>
                    </a:lnTo>
                    <a:cubicBezTo>
                      <a:pt x="8204" y="167"/>
                      <a:pt x="8037" y="0"/>
                      <a:pt x="7847" y="0"/>
                    </a:cubicBezTo>
                    <a:lnTo>
                      <a:pt x="3501" y="0"/>
                    </a:lnTo>
                    <a:cubicBezTo>
                      <a:pt x="3406" y="0"/>
                      <a:pt x="3334" y="72"/>
                      <a:pt x="3334" y="167"/>
                    </a:cubicBezTo>
                    <a:cubicBezTo>
                      <a:pt x="3334" y="250"/>
                      <a:pt x="3406" y="322"/>
                      <a:pt x="3501" y="322"/>
                    </a:cubicBezTo>
                    <a:lnTo>
                      <a:pt x="7847" y="322"/>
                    </a:lnTo>
                    <a:cubicBezTo>
                      <a:pt x="7859" y="322"/>
                      <a:pt x="7883" y="346"/>
                      <a:pt x="7883" y="370"/>
                    </a:cubicBezTo>
                    <a:lnTo>
                      <a:pt x="7883" y="715"/>
                    </a:lnTo>
                    <a:cubicBezTo>
                      <a:pt x="7883" y="727"/>
                      <a:pt x="7871" y="762"/>
                      <a:pt x="7847" y="762"/>
                    </a:cubicBezTo>
                    <a:lnTo>
                      <a:pt x="2132" y="762"/>
                    </a:lnTo>
                    <a:cubicBezTo>
                      <a:pt x="2108" y="762"/>
                      <a:pt x="2084" y="739"/>
                      <a:pt x="2084" y="715"/>
                    </a:cubicBezTo>
                    <a:lnTo>
                      <a:pt x="2084" y="370"/>
                    </a:lnTo>
                    <a:cubicBezTo>
                      <a:pt x="2084" y="358"/>
                      <a:pt x="2096" y="322"/>
                      <a:pt x="2132" y="322"/>
                    </a:cubicBezTo>
                    <a:lnTo>
                      <a:pt x="2739" y="322"/>
                    </a:lnTo>
                    <a:cubicBezTo>
                      <a:pt x="2823" y="322"/>
                      <a:pt x="2894" y="250"/>
                      <a:pt x="2894" y="167"/>
                    </a:cubicBezTo>
                    <a:cubicBezTo>
                      <a:pt x="2894" y="72"/>
                      <a:pt x="2823" y="0"/>
                      <a:pt x="2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08"/>
              <p:cNvSpPr/>
              <p:nvPr/>
            </p:nvSpPr>
            <p:spPr>
              <a:xfrm>
                <a:off x="7642505" y="2952128"/>
                <a:ext cx="112876" cy="106451"/>
              </a:xfrm>
              <a:custGeom>
                <a:avLst/>
                <a:gdLst/>
                <a:ahLst/>
                <a:cxnLst/>
                <a:rect l="l" t="t" r="r" b="b"/>
                <a:pathLst>
                  <a:path w="3549" h="3347" extrusionOk="0">
                    <a:moveTo>
                      <a:pt x="1822" y="548"/>
                    </a:moveTo>
                    <a:lnTo>
                      <a:pt x="2084" y="1287"/>
                    </a:lnTo>
                    <a:cubicBezTo>
                      <a:pt x="2120" y="1346"/>
                      <a:pt x="2156" y="1394"/>
                      <a:pt x="2239" y="1394"/>
                    </a:cubicBezTo>
                    <a:lnTo>
                      <a:pt x="3037" y="1429"/>
                    </a:lnTo>
                    <a:lnTo>
                      <a:pt x="2382" y="1918"/>
                    </a:lnTo>
                    <a:cubicBezTo>
                      <a:pt x="2322" y="1965"/>
                      <a:pt x="2311" y="2025"/>
                      <a:pt x="2322" y="2096"/>
                    </a:cubicBezTo>
                    <a:lnTo>
                      <a:pt x="2549" y="2870"/>
                    </a:lnTo>
                    <a:lnTo>
                      <a:pt x="1894" y="2430"/>
                    </a:lnTo>
                    <a:cubicBezTo>
                      <a:pt x="1864" y="2412"/>
                      <a:pt x="1831" y="2403"/>
                      <a:pt x="1800" y="2403"/>
                    </a:cubicBezTo>
                    <a:cubicBezTo>
                      <a:pt x="1769" y="2403"/>
                      <a:pt x="1739" y="2412"/>
                      <a:pt x="1715" y="2430"/>
                    </a:cubicBezTo>
                    <a:lnTo>
                      <a:pt x="1060" y="2870"/>
                    </a:lnTo>
                    <a:lnTo>
                      <a:pt x="1287" y="2096"/>
                    </a:lnTo>
                    <a:cubicBezTo>
                      <a:pt x="1298" y="2037"/>
                      <a:pt x="1287" y="1965"/>
                      <a:pt x="1227" y="1918"/>
                    </a:cubicBezTo>
                    <a:lnTo>
                      <a:pt x="596" y="1429"/>
                    </a:lnTo>
                    <a:lnTo>
                      <a:pt x="1406" y="1394"/>
                    </a:lnTo>
                    <a:cubicBezTo>
                      <a:pt x="1465" y="1394"/>
                      <a:pt x="1525" y="1358"/>
                      <a:pt x="1549" y="1287"/>
                    </a:cubicBezTo>
                    <a:lnTo>
                      <a:pt x="1822" y="548"/>
                    </a:lnTo>
                    <a:close/>
                    <a:moveTo>
                      <a:pt x="1775" y="1"/>
                    </a:moveTo>
                    <a:cubicBezTo>
                      <a:pt x="1691" y="1"/>
                      <a:pt x="1608" y="60"/>
                      <a:pt x="1560" y="144"/>
                    </a:cubicBezTo>
                    <a:lnTo>
                      <a:pt x="1227" y="1084"/>
                    </a:lnTo>
                    <a:lnTo>
                      <a:pt x="227" y="1120"/>
                    </a:lnTo>
                    <a:cubicBezTo>
                      <a:pt x="144" y="1120"/>
                      <a:pt x="60" y="1168"/>
                      <a:pt x="36" y="1263"/>
                    </a:cubicBezTo>
                    <a:cubicBezTo>
                      <a:pt x="1" y="1358"/>
                      <a:pt x="36" y="1441"/>
                      <a:pt x="108" y="1501"/>
                    </a:cubicBezTo>
                    <a:lnTo>
                      <a:pt x="894" y="2108"/>
                    </a:lnTo>
                    <a:lnTo>
                      <a:pt x="632" y="3061"/>
                    </a:lnTo>
                    <a:cubicBezTo>
                      <a:pt x="596" y="3156"/>
                      <a:pt x="632" y="3239"/>
                      <a:pt x="703" y="3299"/>
                    </a:cubicBezTo>
                    <a:cubicBezTo>
                      <a:pt x="739" y="3328"/>
                      <a:pt x="781" y="3343"/>
                      <a:pt x="824" y="3343"/>
                    </a:cubicBezTo>
                    <a:cubicBezTo>
                      <a:pt x="867" y="3343"/>
                      <a:pt x="912" y="3328"/>
                      <a:pt x="953" y="3299"/>
                    </a:cubicBezTo>
                    <a:lnTo>
                      <a:pt x="1775" y="2751"/>
                    </a:lnTo>
                    <a:lnTo>
                      <a:pt x="2596" y="3299"/>
                    </a:lnTo>
                    <a:cubicBezTo>
                      <a:pt x="2620" y="3334"/>
                      <a:pt x="2668" y="3346"/>
                      <a:pt x="2715" y="3346"/>
                    </a:cubicBezTo>
                    <a:cubicBezTo>
                      <a:pt x="2751" y="3346"/>
                      <a:pt x="2799" y="3334"/>
                      <a:pt x="2834" y="3299"/>
                    </a:cubicBezTo>
                    <a:cubicBezTo>
                      <a:pt x="2906" y="3239"/>
                      <a:pt x="2942" y="3156"/>
                      <a:pt x="2906" y="3061"/>
                    </a:cubicBezTo>
                    <a:lnTo>
                      <a:pt x="2644" y="2108"/>
                    </a:lnTo>
                    <a:lnTo>
                      <a:pt x="3430" y="1501"/>
                    </a:lnTo>
                    <a:cubicBezTo>
                      <a:pt x="3513" y="1441"/>
                      <a:pt x="3549" y="1358"/>
                      <a:pt x="3513" y="1263"/>
                    </a:cubicBezTo>
                    <a:cubicBezTo>
                      <a:pt x="3489" y="1168"/>
                      <a:pt x="3418" y="1120"/>
                      <a:pt x="3323" y="1120"/>
                    </a:cubicBezTo>
                    <a:lnTo>
                      <a:pt x="2322" y="1084"/>
                    </a:lnTo>
                    <a:lnTo>
                      <a:pt x="1989" y="144"/>
                    </a:lnTo>
                    <a:cubicBezTo>
                      <a:pt x="1953" y="60"/>
                      <a:pt x="1882" y="1"/>
                      <a:pt x="1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76" name="Google Shape;3676;p108"/>
          <p:cNvSpPr txBox="1">
            <a:spLocks noGrp="1"/>
          </p:cNvSpPr>
          <p:nvPr>
            <p:ph type="subTitle" idx="1"/>
          </p:nvPr>
        </p:nvSpPr>
        <p:spPr>
          <a:xfrm>
            <a:off x="1162550" y="2510361"/>
            <a:ext cx="1984800" cy="1151100"/>
          </a:xfrm>
          <a:prstGeom prst="rect">
            <a:avLst/>
          </a:prstGeom>
        </p:spPr>
        <p:txBody>
          <a:bodyPr spcFirstLastPara="1" wrap="square" lIns="198000" tIns="91425" rIns="198000" bIns="91425" anchor="t" anchorCtr="0">
            <a:noAutofit/>
          </a:bodyPr>
          <a:lstStyle/>
          <a:p>
            <a:pPr marL="0" lvl="0" indent="0" rtl="0">
              <a:spcBef>
                <a:spcPts val="0"/>
              </a:spcBef>
              <a:spcAft>
                <a:spcPts val="1600"/>
              </a:spcAft>
              <a:buNone/>
            </a:pPr>
            <a:r>
              <a:rPr lang="it-IT" sz="1200"/>
              <a:t>Entro il 2030, garantire l'accesso universale ai servizi energetici a prezzi accessibili, affidabili e moderni.</a:t>
            </a:r>
          </a:p>
        </p:txBody>
      </p:sp>
      <p:sp>
        <p:nvSpPr>
          <p:cNvPr id="3678" name="Google Shape;3678;p108"/>
          <p:cNvSpPr txBox="1">
            <a:spLocks noGrp="1"/>
          </p:cNvSpPr>
          <p:nvPr>
            <p:ph type="subTitle" idx="3"/>
          </p:nvPr>
        </p:nvSpPr>
        <p:spPr>
          <a:xfrm>
            <a:off x="3579600" y="2509075"/>
            <a:ext cx="1984800" cy="1151100"/>
          </a:xfrm>
          <a:prstGeom prst="rect">
            <a:avLst/>
          </a:prstGeom>
        </p:spPr>
        <p:txBody>
          <a:bodyPr spcFirstLastPara="1" wrap="square" lIns="198000" tIns="91425" rIns="198000" bIns="91425" anchor="t" anchorCtr="0">
            <a:noAutofit/>
          </a:bodyPr>
          <a:lstStyle/>
          <a:p>
            <a:pPr marL="0" lvl="0" indent="0" algn="ctr" rtl="0">
              <a:spcBef>
                <a:spcPts val="0"/>
              </a:spcBef>
              <a:spcAft>
                <a:spcPts val="1600"/>
              </a:spcAft>
              <a:buNone/>
            </a:pPr>
            <a:r>
              <a:rPr lang="it-IT" sz="1200"/>
              <a:t>Entro il 2030, aumentare notevolmente la quota di energie rinnovabili nel mix energetico globale</a:t>
            </a:r>
            <a:r>
              <a:rPr lang="it-IT"/>
              <a:t>.</a:t>
            </a:r>
          </a:p>
        </p:txBody>
      </p:sp>
      <p:sp>
        <p:nvSpPr>
          <p:cNvPr id="3680" name="Google Shape;3680;p108"/>
          <p:cNvSpPr txBox="1">
            <a:spLocks noGrp="1"/>
          </p:cNvSpPr>
          <p:nvPr>
            <p:ph type="subTitle" idx="5"/>
          </p:nvPr>
        </p:nvSpPr>
        <p:spPr>
          <a:xfrm>
            <a:off x="5996650" y="2509075"/>
            <a:ext cx="1984800" cy="1151100"/>
          </a:xfrm>
          <a:prstGeom prst="rect">
            <a:avLst/>
          </a:prstGeom>
        </p:spPr>
        <p:txBody>
          <a:bodyPr spcFirstLastPara="1" wrap="square" lIns="198000" tIns="91425" rIns="198000" bIns="91425" anchor="t" anchorCtr="0">
            <a:noAutofit/>
          </a:bodyPr>
          <a:lstStyle/>
          <a:p>
            <a:pPr marL="0" lvl="0" indent="0" algn="ctr" rtl="0">
              <a:spcBef>
                <a:spcPts val="0"/>
              </a:spcBef>
              <a:spcAft>
                <a:spcPts val="1600"/>
              </a:spcAft>
              <a:buNone/>
            </a:pPr>
            <a:r>
              <a:rPr lang="it-IT" sz="1200"/>
              <a:t>Entro il 2030, raddoppiare il tasso globale di miglioramento dell’efficienza energetica.</a:t>
            </a:r>
          </a:p>
        </p:txBody>
      </p:sp>
      <p:pic>
        <p:nvPicPr>
          <p:cNvPr id="13" name="Immagine 12">
            <a:extLst>
              <a:ext uri="{FF2B5EF4-FFF2-40B4-BE49-F238E27FC236}">
                <a16:creationId xmlns:a16="http://schemas.microsoft.com/office/drawing/2014/main" id="{7CDB6C92-1D74-FA88-9C0E-B29762FC408C}"/>
              </a:ext>
            </a:extLst>
          </p:cNvPr>
          <p:cNvPicPr>
            <a:picLocks noChangeAspect="1"/>
          </p:cNvPicPr>
          <p:nvPr/>
        </p:nvPicPr>
        <p:blipFill>
          <a:blip r:embed="rId3"/>
          <a:stretch>
            <a:fillRect/>
          </a:stretch>
        </p:blipFill>
        <p:spPr>
          <a:xfrm>
            <a:off x="4082704" y="164313"/>
            <a:ext cx="2353872" cy="1135275"/>
          </a:xfrm>
          <a:prstGeom prst="rect">
            <a:avLst/>
          </a:prstGeom>
        </p:spPr>
      </p:pic>
      <p:pic>
        <p:nvPicPr>
          <p:cNvPr id="15" name="Immagine 14">
            <a:extLst>
              <a:ext uri="{FF2B5EF4-FFF2-40B4-BE49-F238E27FC236}">
                <a16:creationId xmlns:a16="http://schemas.microsoft.com/office/drawing/2014/main" id="{18E4D402-0658-B7CD-4866-8A48D9C255F2}"/>
              </a:ext>
            </a:extLst>
          </p:cNvPr>
          <p:cNvPicPr>
            <a:picLocks noChangeAspect="1"/>
          </p:cNvPicPr>
          <p:nvPr/>
        </p:nvPicPr>
        <p:blipFill>
          <a:blip r:embed="rId4"/>
          <a:stretch>
            <a:fillRect/>
          </a:stretch>
        </p:blipFill>
        <p:spPr>
          <a:xfrm>
            <a:off x="2547191" y="117502"/>
            <a:ext cx="1195536" cy="1224000"/>
          </a:xfrm>
          <a:prstGeom prst="rect">
            <a:avLst/>
          </a:prstGeom>
        </p:spPr>
      </p:pic>
    </p:spTree>
    <p:extLst>
      <p:ext uri="{BB962C8B-B14F-4D97-AF65-F5344CB8AC3E}">
        <p14:creationId xmlns:p14="http://schemas.microsoft.com/office/powerpoint/2010/main" val="4196120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64"/>
          <p:cNvSpPr/>
          <p:nvPr/>
        </p:nvSpPr>
        <p:spPr>
          <a:xfrm flipH="1">
            <a:off x="-1472739" y="2186611"/>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4"/>
          <p:cNvSpPr/>
          <p:nvPr/>
        </p:nvSpPr>
        <p:spPr>
          <a:xfrm flipH="1">
            <a:off x="-1368505" y="2186611"/>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4"/>
          <p:cNvSpPr txBox="1">
            <a:spLocks noGrp="1"/>
          </p:cNvSpPr>
          <p:nvPr>
            <p:ph type="title" idx="2"/>
          </p:nvPr>
        </p:nvSpPr>
        <p:spPr>
          <a:xfrm>
            <a:off x="-2881549" y="1724900"/>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Domanda</a:t>
            </a:r>
            <a:r>
              <a:rPr lang="en" dirty="0"/>
              <a:t> di batterie</a:t>
            </a:r>
            <a:endParaRPr dirty="0"/>
          </a:p>
        </p:txBody>
      </p:sp>
      <p:sp>
        <p:nvSpPr>
          <p:cNvPr id="1329" name="Google Shape;1329;p64"/>
          <p:cNvSpPr/>
          <p:nvPr/>
        </p:nvSpPr>
        <p:spPr>
          <a:xfrm flipH="1">
            <a:off x="-1573876" y="2186611"/>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64"/>
          <p:cNvGrpSpPr/>
          <p:nvPr/>
        </p:nvGrpSpPr>
        <p:grpSpPr>
          <a:xfrm>
            <a:off x="1064172" y="2460158"/>
            <a:ext cx="1005827" cy="1015385"/>
            <a:chOff x="1176090" y="2806348"/>
            <a:chExt cx="376751" cy="381379"/>
          </a:xfrm>
        </p:grpSpPr>
        <p:sp>
          <p:nvSpPr>
            <p:cNvPr id="1349" name="Google Shape;1349;p64"/>
            <p:cNvSpPr/>
            <p:nvPr/>
          </p:nvSpPr>
          <p:spPr>
            <a:xfrm>
              <a:off x="1365970" y="3045699"/>
              <a:ext cx="14750" cy="11194"/>
            </a:xfrm>
            <a:custGeom>
              <a:avLst/>
              <a:gdLst/>
              <a:ahLst/>
              <a:cxnLst/>
              <a:rect l="l" t="t" r="r" b="b"/>
              <a:pathLst>
                <a:path w="647" h="491" extrusionOk="0">
                  <a:moveTo>
                    <a:pt x="246" y="0"/>
                  </a:moveTo>
                  <a:cubicBezTo>
                    <a:pt x="112" y="0"/>
                    <a:pt x="0" y="111"/>
                    <a:pt x="0" y="246"/>
                  </a:cubicBezTo>
                  <a:cubicBezTo>
                    <a:pt x="0" y="382"/>
                    <a:pt x="110" y="490"/>
                    <a:pt x="246" y="490"/>
                  </a:cubicBezTo>
                  <a:lnTo>
                    <a:pt x="401" y="490"/>
                  </a:lnTo>
                  <a:cubicBezTo>
                    <a:pt x="538" y="490"/>
                    <a:pt x="646" y="382"/>
                    <a:pt x="646" y="246"/>
                  </a:cubicBezTo>
                  <a:cubicBezTo>
                    <a:pt x="646" y="111"/>
                    <a:pt x="538"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4"/>
            <p:cNvSpPr/>
            <p:nvPr/>
          </p:nvSpPr>
          <p:spPr>
            <a:xfrm>
              <a:off x="1390660" y="3045699"/>
              <a:ext cx="14773" cy="11194"/>
            </a:xfrm>
            <a:custGeom>
              <a:avLst/>
              <a:gdLst/>
              <a:ahLst/>
              <a:cxnLst/>
              <a:rect l="l" t="t" r="r" b="b"/>
              <a:pathLst>
                <a:path w="648" h="491" extrusionOk="0">
                  <a:moveTo>
                    <a:pt x="246" y="0"/>
                  </a:moveTo>
                  <a:cubicBezTo>
                    <a:pt x="111" y="0"/>
                    <a:pt x="1" y="111"/>
                    <a:pt x="1" y="246"/>
                  </a:cubicBezTo>
                  <a:cubicBezTo>
                    <a:pt x="1" y="382"/>
                    <a:pt x="110" y="490"/>
                    <a:pt x="246" y="490"/>
                  </a:cubicBezTo>
                  <a:lnTo>
                    <a:pt x="402" y="490"/>
                  </a:lnTo>
                  <a:cubicBezTo>
                    <a:pt x="537" y="490"/>
                    <a:pt x="647" y="382"/>
                    <a:pt x="647" y="246"/>
                  </a:cubicBezTo>
                  <a:cubicBezTo>
                    <a:pt x="647" y="111"/>
                    <a:pt x="537"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1415373" y="3045699"/>
              <a:ext cx="14727" cy="11194"/>
            </a:xfrm>
            <a:custGeom>
              <a:avLst/>
              <a:gdLst/>
              <a:ahLst/>
              <a:cxnLst/>
              <a:rect l="l" t="t" r="r" b="b"/>
              <a:pathLst>
                <a:path w="646" h="491" extrusionOk="0">
                  <a:moveTo>
                    <a:pt x="245" y="0"/>
                  </a:moveTo>
                  <a:cubicBezTo>
                    <a:pt x="111" y="0"/>
                    <a:pt x="1" y="111"/>
                    <a:pt x="1" y="246"/>
                  </a:cubicBezTo>
                  <a:cubicBezTo>
                    <a:pt x="1" y="382"/>
                    <a:pt x="109" y="490"/>
                    <a:pt x="245" y="490"/>
                  </a:cubicBezTo>
                  <a:lnTo>
                    <a:pt x="400" y="490"/>
                  </a:lnTo>
                  <a:cubicBezTo>
                    <a:pt x="537" y="490"/>
                    <a:pt x="646" y="382"/>
                    <a:pt x="646" y="246"/>
                  </a:cubicBezTo>
                  <a:cubicBezTo>
                    <a:pt x="644" y="111"/>
                    <a:pt x="534"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1286749" y="3110353"/>
              <a:ext cx="41149" cy="53460"/>
            </a:xfrm>
            <a:custGeom>
              <a:avLst/>
              <a:gdLst/>
              <a:ahLst/>
              <a:cxnLst/>
              <a:rect l="l" t="t" r="r" b="b"/>
              <a:pathLst>
                <a:path w="1805" h="2345" extrusionOk="0">
                  <a:moveTo>
                    <a:pt x="902" y="1"/>
                  </a:moveTo>
                  <a:cubicBezTo>
                    <a:pt x="865" y="1"/>
                    <a:pt x="827" y="9"/>
                    <a:pt x="793" y="26"/>
                  </a:cubicBezTo>
                  <a:lnTo>
                    <a:pt x="170" y="337"/>
                  </a:lnTo>
                  <a:cubicBezTo>
                    <a:pt x="50" y="396"/>
                    <a:pt x="1" y="544"/>
                    <a:pt x="60" y="664"/>
                  </a:cubicBezTo>
                  <a:cubicBezTo>
                    <a:pt x="104" y="750"/>
                    <a:pt x="190" y="800"/>
                    <a:pt x="280" y="800"/>
                  </a:cubicBezTo>
                  <a:cubicBezTo>
                    <a:pt x="317" y="800"/>
                    <a:pt x="354" y="791"/>
                    <a:pt x="389" y="776"/>
                  </a:cubicBezTo>
                  <a:lnTo>
                    <a:pt x="657" y="642"/>
                  </a:lnTo>
                  <a:lnTo>
                    <a:pt x="657" y="642"/>
                  </a:lnTo>
                  <a:cubicBezTo>
                    <a:pt x="656" y="661"/>
                    <a:pt x="674" y="746"/>
                    <a:pt x="587" y="889"/>
                  </a:cubicBezTo>
                  <a:cubicBezTo>
                    <a:pt x="530" y="980"/>
                    <a:pt x="502" y="1082"/>
                    <a:pt x="502" y="1198"/>
                  </a:cubicBezTo>
                  <a:cubicBezTo>
                    <a:pt x="502" y="1452"/>
                    <a:pt x="639" y="1586"/>
                    <a:pt x="730" y="1673"/>
                  </a:cubicBezTo>
                  <a:cubicBezTo>
                    <a:pt x="804" y="1744"/>
                    <a:pt x="812" y="1756"/>
                    <a:pt x="812" y="1799"/>
                  </a:cubicBezTo>
                  <a:cubicBezTo>
                    <a:pt x="812" y="1841"/>
                    <a:pt x="804" y="1854"/>
                    <a:pt x="730" y="1924"/>
                  </a:cubicBezTo>
                  <a:cubicBezTo>
                    <a:pt x="635" y="2017"/>
                    <a:pt x="632" y="2173"/>
                    <a:pt x="726" y="2270"/>
                  </a:cubicBezTo>
                  <a:cubicBezTo>
                    <a:pt x="774" y="2319"/>
                    <a:pt x="838" y="2344"/>
                    <a:pt x="902" y="2344"/>
                  </a:cubicBezTo>
                  <a:cubicBezTo>
                    <a:pt x="963" y="2344"/>
                    <a:pt x="1024" y="2321"/>
                    <a:pt x="1072" y="2274"/>
                  </a:cubicBezTo>
                  <a:cubicBezTo>
                    <a:pt x="1164" y="2187"/>
                    <a:pt x="1301" y="2053"/>
                    <a:pt x="1301" y="1799"/>
                  </a:cubicBezTo>
                  <a:cubicBezTo>
                    <a:pt x="1301" y="1364"/>
                    <a:pt x="910" y="1298"/>
                    <a:pt x="1003" y="1145"/>
                  </a:cubicBezTo>
                  <a:cubicBezTo>
                    <a:pt x="1171" y="874"/>
                    <a:pt x="1144" y="657"/>
                    <a:pt x="1148" y="640"/>
                  </a:cubicBezTo>
                  <a:lnTo>
                    <a:pt x="1148" y="640"/>
                  </a:lnTo>
                  <a:lnTo>
                    <a:pt x="1416" y="774"/>
                  </a:lnTo>
                  <a:cubicBezTo>
                    <a:pt x="1451" y="791"/>
                    <a:pt x="1488" y="799"/>
                    <a:pt x="1524" y="799"/>
                  </a:cubicBezTo>
                  <a:cubicBezTo>
                    <a:pt x="1614" y="799"/>
                    <a:pt x="1700" y="750"/>
                    <a:pt x="1744" y="664"/>
                  </a:cubicBezTo>
                  <a:cubicBezTo>
                    <a:pt x="1804" y="543"/>
                    <a:pt x="1754" y="396"/>
                    <a:pt x="1635" y="337"/>
                  </a:cubicBezTo>
                  <a:lnTo>
                    <a:pt x="1011" y="26"/>
                  </a:lnTo>
                  <a:cubicBezTo>
                    <a:pt x="977" y="9"/>
                    <a:pt x="939" y="1"/>
                    <a:pt x="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1343925" y="3110330"/>
              <a:ext cx="41127" cy="53392"/>
            </a:xfrm>
            <a:custGeom>
              <a:avLst/>
              <a:gdLst/>
              <a:ahLst/>
              <a:cxnLst/>
              <a:rect l="l" t="t" r="r" b="b"/>
              <a:pathLst>
                <a:path w="1804" h="2342" extrusionOk="0">
                  <a:moveTo>
                    <a:pt x="902" y="0"/>
                  </a:moveTo>
                  <a:cubicBezTo>
                    <a:pt x="865" y="0"/>
                    <a:pt x="827" y="8"/>
                    <a:pt x="794" y="24"/>
                  </a:cubicBezTo>
                  <a:lnTo>
                    <a:pt x="170" y="335"/>
                  </a:lnTo>
                  <a:cubicBezTo>
                    <a:pt x="50" y="396"/>
                    <a:pt x="1" y="544"/>
                    <a:pt x="61" y="664"/>
                  </a:cubicBezTo>
                  <a:cubicBezTo>
                    <a:pt x="103" y="750"/>
                    <a:pt x="189" y="799"/>
                    <a:pt x="279" y="799"/>
                  </a:cubicBezTo>
                  <a:cubicBezTo>
                    <a:pt x="316" y="799"/>
                    <a:pt x="353" y="790"/>
                    <a:pt x="389" y="772"/>
                  </a:cubicBezTo>
                  <a:lnTo>
                    <a:pt x="657" y="638"/>
                  </a:lnTo>
                  <a:lnTo>
                    <a:pt x="657" y="638"/>
                  </a:lnTo>
                  <a:cubicBezTo>
                    <a:pt x="655" y="658"/>
                    <a:pt x="675" y="743"/>
                    <a:pt x="586" y="885"/>
                  </a:cubicBezTo>
                  <a:cubicBezTo>
                    <a:pt x="530" y="977"/>
                    <a:pt x="502" y="1080"/>
                    <a:pt x="502" y="1194"/>
                  </a:cubicBezTo>
                  <a:cubicBezTo>
                    <a:pt x="502" y="1448"/>
                    <a:pt x="640" y="1582"/>
                    <a:pt x="732" y="1671"/>
                  </a:cubicBezTo>
                  <a:cubicBezTo>
                    <a:pt x="803" y="1742"/>
                    <a:pt x="812" y="1753"/>
                    <a:pt x="812" y="1795"/>
                  </a:cubicBezTo>
                  <a:cubicBezTo>
                    <a:pt x="812" y="1838"/>
                    <a:pt x="803" y="1851"/>
                    <a:pt x="732" y="1921"/>
                  </a:cubicBezTo>
                  <a:cubicBezTo>
                    <a:pt x="634" y="2014"/>
                    <a:pt x="633" y="2169"/>
                    <a:pt x="726" y="2267"/>
                  </a:cubicBezTo>
                  <a:cubicBezTo>
                    <a:pt x="773" y="2316"/>
                    <a:pt x="837" y="2341"/>
                    <a:pt x="901" y="2341"/>
                  </a:cubicBezTo>
                  <a:cubicBezTo>
                    <a:pt x="962" y="2341"/>
                    <a:pt x="1024" y="2318"/>
                    <a:pt x="1072" y="2272"/>
                  </a:cubicBezTo>
                  <a:cubicBezTo>
                    <a:pt x="1163" y="2184"/>
                    <a:pt x="1302" y="2049"/>
                    <a:pt x="1302" y="1795"/>
                  </a:cubicBezTo>
                  <a:cubicBezTo>
                    <a:pt x="1302" y="1362"/>
                    <a:pt x="909" y="1297"/>
                    <a:pt x="1002" y="1144"/>
                  </a:cubicBezTo>
                  <a:cubicBezTo>
                    <a:pt x="1170" y="875"/>
                    <a:pt x="1146" y="658"/>
                    <a:pt x="1148" y="641"/>
                  </a:cubicBezTo>
                  <a:lnTo>
                    <a:pt x="1148" y="641"/>
                  </a:lnTo>
                  <a:lnTo>
                    <a:pt x="1416" y="775"/>
                  </a:lnTo>
                  <a:cubicBezTo>
                    <a:pt x="1451" y="792"/>
                    <a:pt x="1488" y="799"/>
                    <a:pt x="1525" y="799"/>
                  </a:cubicBezTo>
                  <a:cubicBezTo>
                    <a:pt x="1615" y="799"/>
                    <a:pt x="1701" y="750"/>
                    <a:pt x="1745" y="664"/>
                  </a:cubicBezTo>
                  <a:cubicBezTo>
                    <a:pt x="1804" y="542"/>
                    <a:pt x="1755" y="396"/>
                    <a:pt x="1635" y="335"/>
                  </a:cubicBezTo>
                  <a:lnTo>
                    <a:pt x="1012" y="24"/>
                  </a:lnTo>
                  <a:cubicBezTo>
                    <a:pt x="978" y="8"/>
                    <a:pt x="940"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1401147" y="3110330"/>
              <a:ext cx="41149" cy="53392"/>
            </a:xfrm>
            <a:custGeom>
              <a:avLst/>
              <a:gdLst/>
              <a:ahLst/>
              <a:cxnLst/>
              <a:rect l="l" t="t" r="r" b="b"/>
              <a:pathLst>
                <a:path w="1805" h="2342" extrusionOk="0">
                  <a:moveTo>
                    <a:pt x="903" y="0"/>
                  </a:moveTo>
                  <a:cubicBezTo>
                    <a:pt x="865" y="0"/>
                    <a:pt x="828" y="8"/>
                    <a:pt x="794" y="24"/>
                  </a:cubicBezTo>
                  <a:lnTo>
                    <a:pt x="170" y="335"/>
                  </a:lnTo>
                  <a:cubicBezTo>
                    <a:pt x="49" y="396"/>
                    <a:pt x="1" y="544"/>
                    <a:pt x="62" y="664"/>
                  </a:cubicBezTo>
                  <a:cubicBezTo>
                    <a:pt x="104" y="750"/>
                    <a:pt x="190" y="799"/>
                    <a:pt x="279" y="799"/>
                  </a:cubicBezTo>
                  <a:cubicBezTo>
                    <a:pt x="316" y="799"/>
                    <a:pt x="354" y="790"/>
                    <a:pt x="389" y="772"/>
                  </a:cubicBezTo>
                  <a:lnTo>
                    <a:pt x="657" y="638"/>
                  </a:lnTo>
                  <a:lnTo>
                    <a:pt x="657" y="638"/>
                  </a:lnTo>
                  <a:cubicBezTo>
                    <a:pt x="656" y="658"/>
                    <a:pt x="676" y="743"/>
                    <a:pt x="587" y="885"/>
                  </a:cubicBezTo>
                  <a:cubicBezTo>
                    <a:pt x="530" y="977"/>
                    <a:pt x="502" y="1080"/>
                    <a:pt x="502" y="1194"/>
                  </a:cubicBezTo>
                  <a:cubicBezTo>
                    <a:pt x="502" y="1448"/>
                    <a:pt x="640" y="1582"/>
                    <a:pt x="732" y="1671"/>
                  </a:cubicBezTo>
                  <a:cubicBezTo>
                    <a:pt x="804" y="1742"/>
                    <a:pt x="812" y="1753"/>
                    <a:pt x="812" y="1795"/>
                  </a:cubicBezTo>
                  <a:cubicBezTo>
                    <a:pt x="812" y="1838"/>
                    <a:pt x="804" y="1851"/>
                    <a:pt x="732" y="1921"/>
                  </a:cubicBezTo>
                  <a:cubicBezTo>
                    <a:pt x="635" y="2014"/>
                    <a:pt x="633" y="2169"/>
                    <a:pt x="726" y="2267"/>
                  </a:cubicBezTo>
                  <a:cubicBezTo>
                    <a:pt x="774" y="2316"/>
                    <a:pt x="837" y="2341"/>
                    <a:pt x="901" y="2341"/>
                  </a:cubicBezTo>
                  <a:cubicBezTo>
                    <a:pt x="963" y="2341"/>
                    <a:pt x="1024" y="2318"/>
                    <a:pt x="1072" y="2272"/>
                  </a:cubicBezTo>
                  <a:cubicBezTo>
                    <a:pt x="1164" y="2184"/>
                    <a:pt x="1301" y="2049"/>
                    <a:pt x="1301" y="1795"/>
                  </a:cubicBezTo>
                  <a:cubicBezTo>
                    <a:pt x="1301" y="1406"/>
                    <a:pt x="990" y="1319"/>
                    <a:pt x="990" y="1194"/>
                  </a:cubicBezTo>
                  <a:cubicBezTo>
                    <a:pt x="990" y="1166"/>
                    <a:pt x="996" y="1153"/>
                    <a:pt x="1003" y="1144"/>
                  </a:cubicBezTo>
                  <a:cubicBezTo>
                    <a:pt x="1171" y="875"/>
                    <a:pt x="1144" y="658"/>
                    <a:pt x="1148" y="641"/>
                  </a:cubicBezTo>
                  <a:lnTo>
                    <a:pt x="1148" y="641"/>
                  </a:lnTo>
                  <a:lnTo>
                    <a:pt x="1416" y="775"/>
                  </a:lnTo>
                  <a:cubicBezTo>
                    <a:pt x="1452" y="792"/>
                    <a:pt x="1488" y="799"/>
                    <a:pt x="1525" y="799"/>
                  </a:cubicBezTo>
                  <a:cubicBezTo>
                    <a:pt x="1615" y="799"/>
                    <a:pt x="1701" y="750"/>
                    <a:pt x="1744" y="664"/>
                  </a:cubicBezTo>
                  <a:cubicBezTo>
                    <a:pt x="1804" y="542"/>
                    <a:pt x="1755" y="396"/>
                    <a:pt x="1635" y="335"/>
                  </a:cubicBezTo>
                  <a:lnTo>
                    <a:pt x="1013" y="24"/>
                  </a:lnTo>
                  <a:cubicBezTo>
                    <a:pt x="978" y="8"/>
                    <a:pt x="940" y="0"/>
                    <a:pt x="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1176090" y="2806348"/>
              <a:ext cx="376751" cy="381379"/>
            </a:xfrm>
            <a:custGeom>
              <a:avLst/>
              <a:gdLst/>
              <a:ahLst/>
              <a:cxnLst/>
              <a:rect l="l" t="t" r="r" b="b"/>
              <a:pathLst>
                <a:path w="16526" h="16729" extrusionOk="0">
                  <a:moveTo>
                    <a:pt x="8486" y="5198"/>
                  </a:moveTo>
                  <a:lnTo>
                    <a:pt x="8486" y="6098"/>
                  </a:lnTo>
                  <a:lnTo>
                    <a:pt x="5122" y="6098"/>
                  </a:lnTo>
                  <a:lnTo>
                    <a:pt x="5122" y="5198"/>
                  </a:lnTo>
                  <a:close/>
                  <a:moveTo>
                    <a:pt x="9467" y="8010"/>
                  </a:moveTo>
                  <a:cubicBezTo>
                    <a:pt x="9481" y="8010"/>
                    <a:pt x="9491" y="8022"/>
                    <a:pt x="9491" y="8037"/>
                  </a:cubicBezTo>
                  <a:lnTo>
                    <a:pt x="9491" y="9342"/>
                  </a:lnTo>
                  <a:lnTo>
                    <a:pt x="8355" y="9619"/>
                  </a:lnTo>
                  <a:cubicBezTo>
                    <a:pt x="8329" y="9450"/>
                    <a:pt x="8318" y="9277"/>
                    <a:pt x="8318" y="9105"/>
                  </a:cubicBezTo>
                  <a:lnTo>
                    <a:pt x="8318" y="8012"/>
                  </a:lnTo>
                  <a:lnTo>
                    <a:pt x="9467" y="8012"/>
                  </a:lnTo>
                  <a:lnTo>
                    <a:pt x="9467" y="8010"/>
                  </a:lnTo>
                  <a:close/>
                  <a:moveTo>
                    <a:pt x="7828" y="6588"/>
                  </a:moveTo>
                  <a:lnTo>
                    <a:pt x="7828" y="9104"/>
                  </a:lnTo>
                  <a:cubicBezTo>
                    <a:pt x="7828" y="9314"/>
                    <a:pt x="7845" y="9526"/>
                    <a:pt x="7878" y="9733"/>
                  </a:cubicBezTo>
                  <a:lnTo>
                    <a:pt x="7289" y="9877"/>
                  </a:lnTo>
                  <a:cubicBezTo>
                    <a:pt x="7092" y="9925"/>
                    <a:pt x="6953" y="10102"/>
                    <a:pt x="6953" y="10302"/>
                  </a:cubicBezTo>
                  <a:lnTo>
                    <a:pt x="6953" y="11685"/>
                  </a:lnTo>
                  <a:cubicBezTo>
                    <a:pt x="6335" y="11767"/>
                    <a:pt x="5726" y="11905"/>
                    <a:pt x="5136" y="12101"/>
                  </a:cubicBezTo>
                  <a:lnTo>
                    <a:pt x="5647" y="10140"/>
                  </a:lnTo>
                  <a:cubicBezTo>
                    <a:pt x="5735" y="9801"/>
                    <a:pt x="5779" y="9454"/>
                    <a:pt x="5779" y="9104"/>
                  </a:cubicBezTo>
                  <a:lnTo>
                    <a:pt x="5779" y="6588"/>
                  </a:lnTo>
                  <a:close/>
                  <a:moveTo>
                    <a:pt x="12025" y="9228"/>
                  </a:moveTo>
                  <a:lnTo>
                    <a:pt x="12025" y="12338"/>
                  </a:lnTo>
                  <a:cubicBezTo>
                    <a:pt x="10848" y="11857"/>
                    <a:pt x="9572" y="11602"/>
                    <a:pt x="8265" y="11602"/>
                  </a:cubicBezTo>
                  <a:cubicBezTo>
                    <a:pt x="7992" y="11602"/>
                    <a:pt x="7719" y="11613"/>
                    <a:pt x="7444" y="11635"/>
                  </a:cubicBezTo>
                  <a:lnTo>
                    <a:pt x="7444" y="10344"/>
                  </a:lnTo>
                  <a:lnTo>
                    <a:pt x="12025" y="9228"/>
                  </a:lnTo>
                  <a:close/>
                  <a:moveTo>
                    <a:pt x="11318" y="1"/>
                  </a:moveTo>
                  <a:cubicBezTo>
                    <a:pt x="10564" y="1"/>
                    <a:pt x="9901" y="479"/>
                    <a:pt x="9660" y="1180"/>
                  </a:cubicBezTo>
                  <a:cubicBezTo>
                    <a:pt x="9495" y="1098"/>
                    <a:pt x="9315" y="1056"/>
                    <a:pt x="9133" y="1056"/>
                  </a:cubicBezTo>
                  <a:cubicBezTo>
                    <a:pt x="8901" y="1056"/>
                    <a:pt x="8668" y="1124"/>
                    <a:pt x="8466" y="1262"/>
                  </a:cubicBezTo>
                  <a:cubicBezTo>
                    <a:pt x="8184" y="825"/>
                    <a:pt x="7698" y="558"/>
                    <a:pt x="7173" y="558"/>
                  </a:cubicBezTo>
                  <a:cubicBezTo>
                    <a:pt x="6602" y="558"/>
                    <a:pt x="6076" y="877"/>
                    <a:pt x="5812" y="1381"/>
                  </a:cubicBezTo>
                  <a:cubicBezTo>
                    <a:pt x="5688" y="1343"/>
                    <a:pt x="5560" y="1323"/>
                    <a:pt x="5430" y="1323"/>
                  </a:cubicBezTo>
                  <a:cubicBezTo>
                    <a:pt x="5391" y="1323"/>
                    <a:pt x="5352" y="1325"/>
                    <a:pt x="5312" y="1328"/>
                  </a:cubicBezTo>
                  <a:cubicBezTo>
                    <a:pt x="4679" y="1383"/>
                    <a:pt x="4169" y="1904"/>
                    <a:pt x="4125" y="2539"/>
                  </a:cubicBezTo>
                  <a:cubicBezTo>
                    <a:pt x="4073" y="3317"/>
                    <a:pt x="4692" y="3937"/>
                    <a:pt x="5427" y="3937"/>
                  </a:cubicBezTo>
                  <a:cubicBezTo>
                    <a:pt x="5491" y="3937"/>
                    <a:pt x="5556" y="3932"/>
                    <a:pt x="5621" y="3922"/>
                  </a:cubicBezTo>
                  <a:lnTo>
                    <a:pt x="5621" y="4705"/>
                  </a:lnTo>
                  <a:lnTo>
                    <a:pt x="5071" y="4705"/>
                  </a:lnTo>
                  <a:cubicBezTo>
                    <a:pt x="4828" y="4705"/>
                    <a:pt x="4631" y="4901"/>
                    <a:pt x="4631" y="5144"/>
                  </a:cubicBezTo>
                  <a:lnTo>
                    <a:pt x="4631" y="6147"/>
                  </a:lnTo>
                  <a:cubicBezTo>
                    <a:pt x="4631" y="6390"/>
                    <a:pt x="4827" y="6588"/>
                    <a:pt x="5071" y="6588"/>
                  </a:cubicBezTo>
                  <a:lnTo>
                    <a:pt x="5290" y="6588"/>
                  </a:lnTo>
                  <a:lnTo>
                    <a:pt x="5290" y="9104"/>
                  </a:lnTo>
                  <a:cubicBezTo>
                    <a:pt x="5290" y="9411"/>
                    <a:pt x="5250" y="9718"/>
                    <a:pt x="5172" y="10017"/>
                  </a:cubicBezTo>
                  <a:lnTo>
                    <a:pt x="4577" y="12306"/>
                  </a:lnTo>
                  <a:cubicBezTo>
                    <a:pt x="3936" y="12561"/>
                    <a:pt x="3321" y="12884"/>
                    <a:pt x="2740" y="13272"/>
                  </a:cubicBezTo>
                  <a:cubicBezTo>
                    <a:pt x="2627" y="13347"/>
                    <a:pt x="2597" y="13500"/>
                    <a:pt x="2673" y="13613"/>
                  </a:cubicBezTo>
                  <a:cubicBezTo>
                    <a:pt x="2720" y="13684"/>
                    <a:pt x="2798" y="13722"/>
                    <a:pt x="2877" y="13722"/>
                  </a:cubicBezTo>
                  <a:cubicBezTo>
                    <a:pt x="2924" y="13722"/>
                    <a:pt x="2971" y="13709"/>
                    <a:pt x="3012" y="13682"/>
                  </a:cubicBezTo>
                  <a:cubicBezTo>
                    <a:pt x="4611" y="12614"/>
                    <a:pt x="6441" y="12093"/>
                    <a:pt x="8259" y="12093"/>
                  </a:cubicBezTo>
                  <a:cubicBezTo>
                    <a:pt x="11199" y="12093"/>
                    <a:pt x="14111" y="13454"/>
                    <a:pt x="15976" y="16066"/>
                  </a:cubicBezTo>
                  <a:cubicBezTo>
                    <a:pt x="16010" y="16113"/>
                    <a:pt x="15996" y="16157"/>
                    <a:pt x="15983" y="16178"/>
                  </a:cubicBezTo>
                  <a:cubicBezTo>
                    <a:pt x="15973" y="16199"/>
                    <a:pt x="15947" y="16236"/>
                    <a:pt x="15889" y="16236"/>
                  </a:cubicBezTo>
                  <a:lnTo>
                    <a:pt x="636" y="16236"/>
                  </a:lnTo>
                  <a:cubicBezTo>
                    <a:pt x="579" y="16236"/>
                    <a:pt x="551" y="16201"/>
                    <a:pt x="540" y="16178"/>
                  </a:cubicBezTo>
                  <a:cubicBezTo>
                    <a:pt x="530" y="16157"/>
                    <a:pt x="516" y="16113"/>
                    <a:pt x="547" y="16066"/>
                  </a:cubicBezTo>
                  <a:cubicBezTo>
                    <a:pt x="1001" y="15433"/>
                    <a:pt x="1530" y="14857"/>
                    <a:pt x="2123" y="14352"/>
                  </a:cubicBezTo>
                  <a:cubicBezTo>
                    <a:pt x="2226" y="14264"/>
                    <a:pt x="2239" y="14109"/>
                    <a:pt x="2151" y="14006"/>
                  </a:cubicBezTo>
                  <a:cubicBezTo>
                    <a:pt x="2102" y="13950"/>
                    <a:pt x="2033" y="13921"/>
                    <a:pt x="1963" y="13921"/>
                  </a:cubicBezTo>
                  <a:cubicBezTo>
                    <a:pt x="1907" y="13921"/>
                    <a:pt x="1851" y="13940"/>
                    <a:pt x="1805" y="13979"/>
                  </a:cubicBezTo>
                  <a:cubicBezTo>
                    <a:pt x="1182" y="14511"/>
                    <a:pt x="624" y="15118"/>
                    <a:pt x="149" y="15783"/>
                  </a:cubicBezTo>
                  <a:cubicBezTo>
                    <a:pt x="17" y="15966"/>
                    <a:pt x="1" y="16205"/>
                    <a:pt x="102" y="16404"/>
                  </a:cubicBezTo>
                  <a:cubicBezTo>
                    <a:pt x="205" y="16603"/>
                    <a:pt x="410" y="16728"/>
                    <a:pt x="634" y="16728"/>
                  </a:cubicBezTo>
                  <a:lnTo>
                    <a:pt x="15887" y="16728"/>
                  </a:lnTo>
                  <a:cubicBezTo>
                    <a:pt x="16110" y="16728"/>
                    <a:pt x="16314" y="16604"/>
                    <a:pt x="16418" y="16404"/>
                  </a:cubicBezTo>
                  <a:cubicBezTo>
                    <a:pt x="16525" y="16201"/>
                    <a:pt x="16508" y="15962"/>
                    <a:pt x="16377" y="15781"/>
                  </a:cubicBezTo>
                  <a:cubicBezTo>
                    <a:pt x="15395" y="14406"/>
                    <a:pt x="14054" y="13278"/>
                    <a:pt x="12516" y="12553"/>
                  </a:cubicBezTo>
                  <a:lnTo>
                    <a:pt x="12516" y="9163"/>
                  </a:lnTo>
                  <a:cubicBezTo>
                    <a:pt x="12516" y="8915"/>
                    <a:pt x="12313" y="8724"/>
                    <a:pt x="12078" y="8724"/>
                  </a:cubicBezTo>
                  <a:cubicBezTo>
                    <a:pt x="12044" y="8724"/>
                    <a:pt x="12008" y="8728"/>
                    <a:pt x="11973" y="8737"/>
                  </a:cubicBezTo>
                  <a:lnTo>
                    <a:pt x="9979" y="9222"/>
                  </a:lnTo>
                  <a:lnTo>
                    <a:pt x="9979" y="8037"/>
                  </a:lnTo>
                  <a:cubicBezTo>
                    <a:pt x="9979" y="7753"/>
                    <a:pt x="9749" y="7522"/>
                    <a:pt x="9464" y="7522"/>
                  </a:cubicBezTo>
                  <a:lnTo>
                    <a:pt x="8318" y="7522"/>
                  </a:lnTo>
                  <a:lnTo>
                    <a:pt x="8318" y="6588"/>
                  </a:lnTo>
                  <a:lnTo>
                    <a:pt x="8537" y="6588"/>
                  </a:lnTo>
                  <a:cubicBezTo>
                    <a:pt x="8778" y="6588"/>
                    <a:pt x="8975" y="6390"/>
                    <a:pt x="8975" y="6147"/>
                  </a:cubicBezTo>
                  <a:lnTo>
                    <a:pt x="8975" y="5144"/>
                  </a:lnTo>
                  <a:cubicBezTo>
                    <a:pt x="8975" y="4903"/>
                    <a:pt x="8779" y="4705"/>
                    <a:pt x="8537" y="4705"/>
                  </a:cubicBezTo>
                  <a:lnTo>
                    <a:pt x="7986" y="4705"/>
                  </a:lnTo>
                  <a:lnTo>
                    <a:pt x="7986" y="4083"/>
                  </a:lnTo>
                  <a:cubicBezTo>
                    <a:pt x="8326" y="4056"/>
                    <a:pt x="8641" y="3900"/>
                    <a:pt x="8870" y="3643"/>
                  </a:cubicBezTo>
                  <a:cubicBezTo>
                    <a:pt x="9325" y="3967"/>
                    <a:pt x="9986" y="4154"/>
                    <a:pt x="10697" y="4154"/>
                  </a:cubicBezTo>
                  <a:cubicBezTo>
                    <a:pt x="10981" y="4154"/>
                    <a:pt x="11259" y="4125"/>
                    <a:pt x="11521" y="4065"/>
                  </a:cubicBezTo>
                  <a:cubicBezTo>
                    <a:pt x="11654" y="4036"/>
                    <a:pt x="11736" y="3907"/>
                    <a:pt x="11708" y="3774"/>
                  </a:cubicBezTo>
                  <a:cubicBezTo>
                    <a:pt x="11682" y="3659"/>
                    <a:pt x="11580" y="3581"/>
                    <a:pt x="11467" y="3581"/>
                  </a:cubicBezTo>
                  <a:cubicBezTo>
                    <a:pt x="11450" y="3581"/>
                    <a:pt x="11433" y="3583"/>
                    <a:pt x="11415" y="3586"/>
                  </a:cubicBezTo>
                  <a:cubicBezTo>
                    <a:pt x="11185" y="3638"/>
                    <a:pt x="10945" y="3662"/>
                    <a:pt x="10696" y="3662"/>
                  </a:cubicBezTo>
                  <a:cubicBezTo>
                    <a:pt x="10076" y="3662"/>
                    <a:pt x="9489" y="3497"/>
                    <a:pt x="9122" y="3219"/>
                  </a:cubicBezTo>
                  <a:cubicBezTo>
                    <a:pt x="9043" y="3160"/>
                    <a:pt x="8950" y="3131"/>
                    <a:pt x="8859" y="3131"/>
                  </a:cubicBezTo>
                  <a:cubicBezTo>
                    <a:pt x="8734" y="3131"/>
                    <a:pt x="8612" y="3185"/>
                    <a:pt x="8528" y="3287"/>
                  </a:cubicBezTo>
                  <a:cubicBezTo>
                    <a:pt x="8369" y="3483"/>
                    <a:pt x="8133" y="3593"/>
                    <a:pt x="7880" y="3593"/>
                  </a:cubicBezTo>
                  <a:cubicBezTo>
                    <a:pt x="7776" y="3593"/>
                    <a:pt x="7681" y="3634"/>
                    <a:pt x="7608" y="3706"/>
                  </a:cubicBezTo>
                  <a:cubicBezTo>
                    <a:pt x="7536" y="3777"/>
                    <a:pt x="7498" y="3873"/>
                    <a:pt x="7498" y="3974"/>
                  </a:cubicBezTo>
                  <a:lnTo>
                    <a:pt x="7498" y="4704"/>
                  </a:lnTo>
                  <a:lnTo>
                    <a:pt x="6111" y="4704"/>
                  </a:lnTo>
                  <a:lnTo>
                    <a:pt x="6111" y="3787"/>
                  </a:lnTo>
                  <a:cubicBezTo>
                    <a:pt x="6111" y="3571"/>
                    <a:pt x="5936" y="3404"/>
                    <a:pt x="5733" y="3404"/>
                  </a:cubicBezTo>
                  <a:cubicBezTo>
                    <a:pt x="5701" y="3404"/>
                    <a:pt x="5669" y="3408"/>
                    <a:pt x="5637" y="3417"/>
                  </a:cubicBezTo>
                  <a:cubicBezTo>
                    <a:pt x="5566" y="3435"/>
                    <a:pt x="5496" y="3444"/>
                    <a:pt x="5428" y="3444"/>
                  </a:cubicBezTo>
                  <a:cubicBezTo>
                    <a:pt x="4972" y="3444"/>
                    <a:pt x="4582" y="3058"/>
                    <a:pt x="4615" y="2570"/>
                  </a:cubicBezTo>
                  <a:cubicBezTo>
                    <a:pt x="4642" y="2174"/>
                    <a:pt x="4961" y="1849"/>
                    <a:pt x="5356" y="1815"/>
                  </a:cubicBezTo>
                  <a:cubicBezTo>
                    <a:pt x="5381" y="1813"/>
                    <a:pt x="5406" y="1812"/>
                    <a:pt x="5430" y="1812"/>
                  </a:cubicBezTo>
                  <a:cubicBezTo>
                    <a:pt x="5534" y="1812"/>
                    <a:pt x="5634" y="1831"/>
                    <a:pt x="5730" y="1869"/>
                  </a:cubicBezTo>
                  <a:cubicBezTo>
                    <a:pt x="5775" y="1887"/>
                    <a:pt x="5822" y="1896"/>
                    <a:pt x="5869" y="1896"/>
                  </a:cubicBezTo>
                  <a:cubicBezTo>
                    <a:pt x="6015" y="1896"/>
                    <a:pt x="6153" y="1810"/>
                    <a:pt x="6217" y="1667"/>
                  </a:cubicBezTo>
                  <a:cubicBezTo>
                    <a:pt x="6386" y="1290"/>
                    <a:pt x="6761" y="1046"/>
                    <a:pt x="7175" y="1046"/>
                  </a:cubicBezTo>
                  <a:cubicBezTo>
                    <a:pt x="7560" y="1046"/>
                    <a:pt x="7916" y="1258"/>
                    <a:pt x="8099" y="1601"/>
                  </a:cubicBezTo>
                  <a:cubicBezTo>
                    <a:pt x="8169" y="1731"/>
                    <a:pt x="8302" y="1802"/>
                    <a:pt x="8436" y="1802"/>
                  </a:cubicBezTo>
                  <a:cubicBezTo>
                    <a:pt x="8523" y="1802"/>
                    <a:pt x="8612" y="1773"/>
                    <a:pt x="8685" y="1709"/>
                  </a:cubicBezTo>
                  <a:cubicBezTo>
                    <a:pt x="8811" y="1600"/>
                    <a:pt x="8971" y="1544"/>
                    <a:pt x="9132" y="1544"/>
                  </a:cubicBezTo>
                  <a:cubicBezTo>
                    <a:pt x="9265" y="1544"/>
                    <a:pt x="9398" y="1582"/>
                    <a:pt x="9515" y="1660"/>
                  </a:cubicBezTo>
                  <a:cubicBezTo>
                    <a:pt x="9580" y="1704"/>
                    <a:pt x="9652" y="1724"/>
                    <a:pt x="9723" y="1724"/>
                  </a:cubicBezTo>
                  <a:cubicBezTo>
                    <a:pt x="9889" y="1724"/>
                    <a:pt x="10048" y="1614"/>
                    <a:pt x="10095" y="1437"/>
                  </a:cubicBezTo>
                  <a:cubicBezTo>
                    <a:pt x="10237" y="878"/>
                    <a:pt x="10739" y="487"/>
                    <a:pt x="11318" y="487"/>
                  </a:cubicBezTo>
                  <a:cubicBezTo>
                    <a:pt x="11877" y="487"/>
                    <a:pt x="12376" y="861"/>
                    <a:pt x="12532" y="1398"/>
                  </a:cubicBezTo>
                  <a:cubicBezTo>
                    <a:pt x="12595" y="1616"/>
                    <a:pt x="12798" y="1769"/>
                    <a:pt x="13024" y="1769"/>
                  </a:cubicBezTo>
                  <a:lnTo>
                    <a:pt x="13895" y="1769"/>
                  </a:lnTo>
                  <a:cubicBezTo>
                    <a:pt x="14078" y="1769"/>
                    <a:pt x="14241" y="1918"/>
                    <a:pt x="14239" y="2103"/>
                  </a:cubicBezTo>
                  <a:cubicBezTo>
                    <a:pt x="14236" y="2281"/>
                    <a:pt x="14090" y="2425"/>
                    <a:pt x="13912" y="2425"/>
                  </a:cubicBezTo>
                  <a:lnTo>
                    <a:pt x="13093" y="2425"/>
                  </a:lnTo>
                  <a:cubicBezTo>
                    <a:pt x="12865" y="2425"/>
                    <a:pt x="12666" y="2572"/>
                    <a:pt x="12601" y="2795"/>
                  </a:cubicBezTo>
                  <a:cubicBezTo>
                    <a:pt x="12564" y="2922"/>
                    <a:pt x="12472" y="3050"/>
                    <a:pt x="12338" y="3166"/>
                  </a:cubicBezTo>
                  <a:cubicBezTo>
                    <a:pt x="12235" y="3253"/>
                    <a:pt x="12223" y="3408"/>
                    <a:pt x="12311" y="3511"/>
                  </a:cubicBezTo>
                  <a:cubicBezTo>
                    <a:pt x="12360" y="3567"/>
                    <a:pt x="12428" y="3596"/>
                    <a:pt x="12497" y="3596"/>
                  </a:cubicBezTo>
                  <a:cubicBezTo>
                    <a:pt x="12553" y="3596"/>
                    <a:pt x="12610" y="3577"/>
                    <a:pt x="12657" y="3537"/>
                  </a:cubicBezTo>
                  <a:cubicBezTo>
                    <a:pt x="12867" y="3358"/>
                    <a:pt x="13004" y="3154"/>
                    <a:pt x="13069" y="2934"/>
                  </a:cubicBezTo>
                  <a:cubicBezTo>
                    <a:pt x="13074" y="2923"/>
                    <a:pt x="13082" y="2916"/>
                    <a:pt x="13090" y="2916"/>
                  </a:cubicBezTo>
                  <a:lnTo>
                    <a:pt x="13909" y="2916"/>
                  </a:lnTo>
                  <a:cubicBezTo>
                    <a:pt x="14352" y="2916"/>
                    <a:pt x="14719" y="2556"/>
                    <a:pt x="14727" y="2114"/>
                  </a:cubicBezTo>
                  <a:cubicBezTo>
                    <a:pt x="14737" y="1649"/>
                    <a:pt x="14345" y="1282"/>
                    <a:pt x="13895" y="1282"/>
                  </a:cubicBezTo>
                  <a:lnTo>
                    <a:pt x="13024" y="1282"/>
                  </a:lnTo>
                  <a:cubicBezTo>
                    <a:pt x="13013" y="1282"/>
                    <a:pt x="13004" y="1275"/>
                    <a:pt x="13003" y="1263"/>
                  </a:cubicBezTo>
                  <a:cubicBezTo>
                    <a:pt x="12786" y="521"/>
                    <a:pt x="12093" y="1"/>
                    <a:pt x="1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326;p64">
            <a:extLst>
              <a:ext uri="{FF2B5EF4-FFF2-40B4-BE49-F238E27FC236}">
                <a16:creationId xmlns:a16="http://schemas.microsoft.com/office/drawing/2014/main" id="{1D403DE9-F4C9-D8CD-3068-21928E37522E}"/>
              </a:ext>
            </a:extLst>
          </p:cNvPr>
          <p:cNvSpPr txBox="1">
            <a:spLocks/>
          </p:cNvSpPr>
          <p:nvPr/>
        </p:nvSpPr>
        <p:spPr>
          <a:xfrm>
            <a:off x="127086" y="1229886"/>
            <a:ext cx="2880000" cy="719417"/>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1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r>
              <a:rPr lang="en-GB" dirty="0"/>
              <a:t>Ma da dove le </a:t>
            </a:r>
            <a:r>
              <a:rPr lang="en-GB" dirty="0" err="1"/>
              <a:t>prendiamo</a:t>
            </a:r>
            <a:r>
              <a:rPr lang="en-GB" dirty="0"/>
              <a:t>?</a:t>
            </a:r>
          </a:p>
          <a:p>
            <a:r>
              <a:rPr lang="en-GB" dirty="0"/>
              <a:t>E </a:t>
            </a:r>
            <a:r>
              <a:rPr lang="en-GB" dirty="0" err="1"/>
              <a:t>quanto</a:t>
            </a:r>
            <a:r>
              <a:rPr lang="en-GB" dirty="0"/>
              <a:t> ci </a:t>
            </a:r>
            <a:r>
              <a:rPr lang="en-GB" dirty="0" err="1"/>
              <a:t>costano</a:t>
            </a:r>
            <a:r>
              <a:rPr lang="en-GB" dirty="0"/>
              <a:t>?</a:t>
            </a:r>
          </a:p>
        </p:txBody>
      </p:sp>
      <p:cxnSp>
        <p:nvCxnSpPr>
          <p:cNvPr id="8" name="Straight Arrow Connector 7">
            <a:extLst>
              <a:ext uri="{FF2B5EF4-FFF2-40B4-BE49-F238E27FC236}">
                <a16:creationId xmlns:a16="http://schemas.microsoft.com/office/drawing/2014/main" id="{0117C4A7-D158-F5E4-067B-A135F687D6C4}"/>
              </a:ext>
            </a:extLst>
          </p:cNvPr>
          <p:cNvCxnSpPr>
            <a:cxnSpLocks/>
            <a:stCxn id="6" idx="2"/>
          </p:cNvCxnSpPr>
          <p:nvPr/>
        </p:nvCxnSpPr>
        <p:spPr>
          <a:xfrm flipH="1">
            <a:off x="1565537" y="1949303"/>
            <a:ext cx="1549" cy="51085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Google Shape;962;p57">
            <a:extLst>
              <a:ext uri="{FF2B5EF4-FFF2-40B4-BE49-F238E27FC236}">
                <a16:creationId xmlns:a16="http://schemas.microsoft.com/office/drawing/2014/main" id="{DC9C5E6E-DCD6-9C71-E264-581767B03FDD}"/>
              </a:ext>
            </a:extLst>
          </p:cNvPr>
          <p:cNvSpPr txBox="1">
            <a:spLocks/>
          </p:cNvSpPr>
          <p:nvPr/>
        </p:nvSpPr>
        <p:spPr>
          <a:xfrm>
            <a:off x="3878300" y="521992"/>
            <a:ext cx="138216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Economico</a:t>
            </a:r>
            <a:endParaRPr lang="en-GB" sz="1800" dirty="0"/>
          </a:p>
          <a:p>
            <a:pPr algn="r"/>
            <a:br>
              <a:rPr lang="en-GB" sz="1800" dirty="0"/>
            </a:br>
            <a:endParaRPr lang="en-GB" sz="1800" dirty="0"/>
          </a:p>
        </p:txBody>
      </p:sp>
      <p:sp>
        <p:nvSpPr>
          <p:cNvPr id="34" name="Google Shape;965;p57">
            <a:extLst>
              <a:ext uri="{FF2B5EF4-FFF2-40B4-BE49-F238E27FC236}">
                <a16:creationId xmlns:a16="http://schemas.microsoft.com/office/drawing/2014/main" id="{A80C58B1-1F6E-ED70-0AB6-2662137F98DB}"/>
              </a:ext>
            </a:extLst>
          </p:cNvPr>
          <p:cNvSpPr/>
          <p:nvPr/>
        </p:nvSpPr>
        <p:spPr>
          <a:xfrm>
            <a:off x="11135645"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5" name="Google Shape;962;p57">
            <a:extLst>
              <a:ext uri="{FF2B5EF4-FFF2-40B4-BE49-F238E27FC236}">
                <a16:creationId xmlns:a16="http://schemas.microsoft.com/office/drawing/2014/main" id="{EA609C07-1A8E-DFD5-E32D-FA44434C5DCA}"/>
              </a:ext>
            </a:extLst>
          </p:cNvPr>
          <p:cNvSpPr txBox="1">
            <a:spLocks/>
          </p:cNvSpPr>
          <p:nvPr/>
        </p:nvSpPr>
        <p:spPr>
          <a:xfrm>
            <a:off x="9344785"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36" name="Google Shape;961;p57">
            <a:extLst>
              <a:ext uri="{FF2B5EF4-FFF2-40B4-BE49-F238E27FC236}">
                <a16:creationId xmlns:a16="http://schemas.microsoft.com/office/drawing/2014/main" id="{87D69D84-50E9-6BF9-8257-7A1D5DF7B5FD}"/>
              </a:ext>
            </a:extLst>
          </p:cNvPr>
          <p:cNvCxnSpPr>
            <a:cxnSpLocks/>
          </p:cNvCxnSpPr>
          <p:nvPr/>
        </p:nvCxnSpPr>
        <p:spPr>
          <a:xfrm>
            <a:off x="9425990"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38" name="Google Shape;962;p57">
            <a:extLst>
              <a:ext uri="{FF2B5EF4-FFF2-40B4-BE49-F238E27FC236}">
                <a16:creationId xmlns:a16="http://schemas.microsoft.com/office/drawing/2014/main" id="{A143A19D-37A1-0C28-9B98-B74F3327EB42}"/>
              </a:ext>
            </a:extLst>
          </p:cNvPr>
          <p:cNvSpPr txBox="1">
            <a:spLocks/>
          </p:cNvSpPr>
          <p:nvPr/>
        </p:nvSpPr>
        <p:spPr>
          <a:xfrm>
            <a:off x="11593989"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39" name="Google Shape;962;p57">
            <a:extLst>
              <a:ext uri="{FF2B5EF4-FFF2-40B4-BE49-F238E27FC236}">
                <a16:creationId xmlns:a16="http://schemas.microsoft.com/office/drawing/2014/main" id="{59CDEAE2-7C95-ECB9-DE18-B8A7FF4F06BF}"/>
              </a:ext>
            </a:extLst>
          </p:cNvPr>
          <p:cNvSpPr txBox="1">
            <a:spLocks/>
          </p:cNvSpPr>
          <p:nvPr/>
        </p:nvSpPr>
        <p:spPr>
          <a:xfrm>
            <a:off x="12457378"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40" name="Google Shape;962;p57">
            <a:extLst>
              <a:ext uri="{FF2B5EF4-FFF2-40B4-BE49-F238E27FC236}">
                <a16:creationId xmlns:a16="http://schemas.microsoft.com/office/drawing/2014/main" id="{A08B58D0-9E7C-0D78-AE37-5358D02D71A6}"/>
              </a:ext>
            </a:extLst>
          </p:cNvPr>
          <p:cNvSpPr txBox="1">
            <a:spLocks/>
          </p:cNvSpPr>
          <p:nvPr/>
        </p:nvSpPr>
        <p:spPr>
          <a:xfrm>
            <a:off x="15101381"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41" name="Google Shape;962;p57">
            <a:extLst>
              <a:ext uri="{FF2B5EF4-FFF2-40B4-BE49-F238E27FC236}">
                <a16:creationId xmlns:a16="http://schemas.microsoft.com/office/drawing/2014/main" id="{7D9318F9-EB69-17D1-7B4B-D2815A1B9C6E}"/>
              </a:ext>
            </a:extLst>
          </p:cNvPr>
          <p:cNvSpPr txBox="1">
            <a:spLocks/>
          </p:cNvSpPr>
          <p:nvPr/>
        </p:nvSpPr>
        <p:spPr>
          <a:xfrm>
            <a:off x="13794205"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42" name="Straight Connector 41">
            <a:extLst>
              <a:ext uri="{FF2B5EF4-FFF2-40B4-BE49-F238E27FC236}">
                <a16:creationId xmlns:a16="http://schemas.microsoft.com/office/drawing/2014/main" id="{669DE082-BD57-F4C7-BDAD-412CC4D1A994}"/>
              </a:ext>
            </a:extLst>
          </p:cNvPr>
          <p:cNvCxnSpPr>
            <a:cxnSpLocks/>
            <a:endCxn id="35" idx="0"/>
          </p:cNvCxnSpPr>
          <p:nvPr/>
        </p:nvCxnSpPr>
        <p:spPr>
          <a:xfrm>
            <a:off x="9753376"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8E2B4C-1557-D046-1448-DD8A91451F95}"/>
              </a:ext>
            </a:extLst>
          </p:cNvPr>
          <p:cNvCxnSpPr>
            <a:cxnSpLocks/>
          </p:cNvCxnSpPr>
          <p:nvPr/>
        </p:nvCxnSpPr>
        <p:spPr>
          <a:xfrm flipH="1">
            <a:off x="10906368"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E7D77F-9571-B5A0-3F64-6518B4AAE94A}"/>
              </a:ext>
            </a:extLst>
          </p:cNvPr>
          <p:cNvCxnSpPr>
            <a:cxnSpLocks/>
            <a:endCxn id="38" idx="0"/>
          </p:cNvCxnSpPr>
          <p:nvPr/>
        </p:nvCxnSpPr>
        <p:spPr>
          <a:xfrm flipH="1">
            <a:off x="12002581"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B46B91-1D63-D7E9-6D8B-E5E895CD0CA2}"/>
              </a:ext>
            </a:extLst>
          </p:cNvPr>
          <p:cNvCxnSpPr>
            <a:cxnSpLocks/>
            <a:endCxn id="39" idx="0"/>
          </p:cNvCxnSpPr>
          <p:nvPr/>
        </p:nvCxnSpPr>
        <p:spPr>
          <a:xfrm>
            <a:off x="13071292"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31B8E4-D3F0-C8B1-A23D-4D45172E7BF8}"/>
              </a:ext>
            </a:extLst>
          </p:cNvPr>
          <p:cNvCxnSpPr>
            <a:cxnSpLocks/>
          </p:cNvCxnSpPr>
          <p:nvPr/>
        </p:nvCxnSpPr>
        <p:spPr>
          <a:xfrm flipH="1">
            <a:off x="14354494"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F02E3B-A321-4F2E-9CB6-B5D5A8E47322}"/>
              </a:ext>
            </a:extLst>
          </p:cNvPr>
          <p:cNvCxnSpPr>
            <a:cxnSpLocks/>
          </p:cNvCxnSpPr>
          <p:nvPr/>
        </p:nvCxnSpPr>
        <p:spPr>
          <a:xfrm flipH="1">
            <a:off x="15469016"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D9C8F0-128F-F046-4826-C4A90C8EA02B}"/>
              </a:ext>
            </a:extLst>
          </p:cNvPr>
          <p:cNvSpPr txBox="1"/>
          <p:nvPr/>
        </p:nvSpPr>
        <p:spPr>
          <a:xfrm>
            <a:off x="3136638" y="1798632"/>
            <a:ext cx="5664607" cy="2246769"/>
          </a:xfrm>
          <a:prstGeom prst="rect">
            <a:avLst/>
          </a:prstGeom>
          <a:noFill/>
        </p:spPr>
        <p:txBody>
          <a:bodyPr wrap="square" rtlCol="0">
            <a:spAutoFit/>
          </a:bodyPr>
          <a:lstStyle/>
          <a:p>
            <a:r>
              <a:rPr lang="en-IT" sz="1400" dirty="0"/>
              <a:t>L’adozione dei veicoli elettrici da parte dei privati sta crescendo molto in Europa, queste batterie avranno la necessità di essere smaltite una volta arrivata a circa l’80% della loro capacità massima, smaltimeto adibito alle aziende produttrici dei veicoli stessi. Tali aziende affronteranno dei grossi costi di smaltimento. Andremo ad acquistare le batterie usurate direttamente dalle aziende, trasformando il loro costo in un possibile introito. Il prezzo d’acquisto a noi sarà sicuramente più basso di quello di un nuovo prodotto, permettendo al privato di acquistare ad un prezzo sicuramente conveniente. Oltre </a:t>
            </a:r>
            <a:r>
              <a:rPr lang="en-GB" sz="1400" dirty="0"/>
              <a:t>I</a:t>
            </a:r>
            <a:r>
              <a:rPr lang="en-IT" sz="1400" dirty="0"/>
              <a:t> costi delle modifiche sono praticamente irrisori</a:t>
            </a:r>
          </a:p>
        </p:txBody>
      </p:sp>
    </p:spTree>
    <p:extLst>
      <p:ext uri="{BB962C8B-B14F-4D97-AF65-F5344CB8AC3E}">
        <p14:creationId xmlns:p14="http://schemas.microsoft.com/office/powerpoint/2010/main" val="4007670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64"/>
          <p:cNvSpPr/>
          <p:nvPr/>
        </p:nvSpPr>
        <p:spPr>
          <a:xfrm flipH="1">
            <a:off x="4539740" y="222743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4"/>
          <p:cNvSpPr/>
          <p:nvPr/>
        </p:nvSpPr>
        <p:spPr>
          <a:xfrm flipH="1">
            <a:off x="4643974" y="222743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4"/>
          <p:cNvSpPr txBox="1">
            <a:spLocks noGrp="1"/>
          </p:cNvSpPr>
          <p:nvPr>
            <p:ph type="title" idx="2"/>
          </p:nvPr>
        </p:nvSpPr>
        <p:spPr>
          <a:xfrm>
            <a:off x="3130930" y="1765728"/>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Domanda</a:t>
            </a:r>
            <a:r>
              <a:rPr lang="en" dirty="0"/>
              <a:t> di batterie</a:t>
            </a:r>
            <a:endParaRPr dirty="0"/>
          </a:p>
        </p:txBody>
      </p:sp>
      <p:sp>
        <p:nvSpPr>
          <p:cNvPr id="1329" name="Google Shape;1329;p64"/>
          <p:cNvSpPr/>
          <p:nvPr/>
        </p:nvSpPr>
        <p:spPr>
          <a:xfrm flipH="1">
            <a:off x="4438603" y="2227439"/>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64"/>
          <p:cNvGrpSpPr/>
          <p:nvPr/>
        </p:nvGrpSpPr>
        <p:grpSpPr>
          <a:xfrm>
            <a:off x="4068016" y="3611625"/>
            <a:ext cx="1005827" cy="1015385"/>
            <a:chOff x="1176090" y="2806348"/>
            <a:chExt cx="376751" cy="381379"/>
          </a:xfrm>
        </p:grpSpPr>
        <p:sp>
          <p:nvSpPr>
            <p:cNvPr id="1349" name="Google Shape;1349;p64"/>
            <p:cNvSpPr/>
            <p:nvPr/>
          </p:nvSpPr>
          <p:spPr>
            <a:xfrm>
              <a:off x="1365970" y="3045699"/>
              <a:ext cx="14750" cy="11194"/>
            </a:xfrm>
            <a:custGeom>
              <a:avLst/>
              <a:gdLst/>
              <a:ahLst/>
              <a:cxnLst/>
              <a:rect l="l" t="t" r="r" b="b"/>
              <a:pathLst>
                <a:path w="647" h="491" extrusionOk="0">
                  <a:moveTo>
                    <a:pt x="246" y="0"/>
                  </a:moveTo>
                  <a:cubicBezTo>
                    <a:pt x="112" y="0"/>
                    <a:pt x="0" y="111"/>
                    <a:pt x="0" y="246"/>
                  </a:cubicBezTo>
                  <a:cubicBezTo>
                    <a:pt x="0" y="382"/>
                    <a:pt x="110" y="490"/>
                    <a:pt x="246" y="490"/>
                  </a:cubicBezTo>
                  <a:lnTo>
                    <a:pt x="401" y="490"/>
                  </a:lnTo>
                  <a:cubicBezTo>
                    <a:pt x="538" y="490"/>
                    <a:pt x="646" y="382"/>
                    <a:pt x="646" y="246"/>
                  </a:cubicBezTo>
                  <a:cubicBezTo>
                    <a:pt x="646" y="111"/>
                    <a:pt x="538"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4"/>
            <p:cNvSpPr/>
            <p:nvPr/>
          </p:nvSpPr>
          <p:spPr>
            <a:xfrm>
              <a:off x="1390660" y="3045699"/>
              <a:ext cx="14773" cy="11194"/>
            </a:xfrm>
            <a:custGeom>
              <a:avLst/>
              <a:gdLst/>
              <a:ahLst/>
              <a:cxnLst/>
              <a:rect l="l" t="t" r="r" b="b"/>
              <a:pathLst>
                <a:path w="648" h="491" extrusionOk="0">
                  <a:moveTo>
                    <a:pt x="246" y="0"/>
                  </a:moveTo>
                  <a:cubicBezTo>
                    <a:pt x="111" y="0"/>
                    <a:pt x="1" y="111"/>
                    <a:pt x="1" y="246"/>
                  </a:cubicBezTo>
                  <a:cubicBezTo>
                    <a:pt x="1" y="382"/>
                    <a:pt x="110" y="490"/>
                    <a:pt x="246" y="490"/>
                  </a:cubicBezTo>
                  <a:lnTo>
                    <a:pt x="402" y="490"/>
                  </a:lnTo>
                  <a:cubicBezTo>
                    <a:pt x="537" y="490"/>
                    <a:pt x="647" y="382"/>
                    <a:pt x="647" y="246"/>
                  </a:cubicBezTo>
                  <a:cubicBezTo>
                    <a:pt x="647" y="111"/>
                    <a:pt x="537"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1415373" y="3045699"/>
              <a:ext cx="14727" cy="11194"/>
            </a:xfrm>
            <a:custGeom>
              <a:avLst/>
              <a:gdLst/>
              <a:ahLst/>
              <a:cxnLst/>
              <a:rect l="l" t="t" r="r" b="b"/>
              <a:pathLst>
                <a:path w="646" h="491" extrusionOk="0">
                  <a:moveTo>
                    <a:pt x="245" y="0"/>
                  </a:moveTo>
                  <a:cubicBezTo>
                    <a:pt x="111" y="0"/>
                    <a:pt x="1" y="111"/>
                    <a:pt x="1" y="246"/>
                  </a:cubicBezTo>
                  <a:cubicBezTo>
                    <a:pt x="1" y="382"/>
                    <a:pt x="109" y="490"/>
                    <a:pt x="245" y="490"/>
                  </a:cubicBezTo>
                  <a:lnTo>
                    <a:pt x="400" y="490"/>
                  </a:lnTo>
                  <a:cubicBezTo>
                    <a:pt x="537" y="490"/>
                    <a:pt x="646" y="382"/>
                    <a:pt x="646" y="246"/>
                  </a:cubicBezTo>
                  <a:cubicBezTo>
                    <a:pt x="644" y="111"/>
                    <a:pt x="534"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1286749" y="3110353"/>
              <a:ext cx="41149" cy="53460"/>
            </a:xfrm>
            <a:custGeom>
              <a:avLst/>
              <a:gdLst/>
              <a:ahLst/>
              <a:cxnLst/>
              <a:rect l="l" t="t" r="r" b="b"/>
              <a:pathLst>
                <a:path w="1805" h="2345" extrusionOk="0">
                  <a:moveTo>
                    <a:pt x="902" y="1"/>
                  </a:moveTo>
                  <a:cubicBezTo>
                    <a:pt x="865" y="1"/>
                    <a:pt x="827" y="9"/>
                    <a:pt x="793" y="26"/>
                  </a:cubicBezTo>
                  <a:lnTo>
                    <a:pt x="170" y="337"/>
                  </a:lnTo>
                  <a:cubicBezTo>
                    <a:pt x="50" y="396"/>
                    <a:pt x="1" y="544"/>
                    <a:pt x="60" y="664"/>
                  </a:cubicBezTo>
                  <a:cubicBezTo>
                    <a:pt x="104" y="750"/>
                    <a:pt x="190" y="800"/>
                    <a:pt x="280" y="800"/>
                  </a:cubicBezTo>
                  <a:cubicBezTo>
                    <a:pt x="317" y="800"/>
                    <a:pt x="354" y="791"/>
                    <a:pt x="389" y="776"/>
                  </a:cubicBezTo>
                  <a:lnTo>
                    <a:pt x="657" y="642"/>
                  </a:lnTo>
                  <a:lnTo>
                    <a:pt x="657" y="642"/>
                  </a:lnTo>
                  <a:cubicBezTo>
                    <a:pt x="656" y="661"/>
                    <a:pt x="674" y="746"/>
                    <a:pt x="587" y="889"/>
                  </a:cubicBezTo>
                  <a:cubicBezTo>
                    <a:pt x="530" y="980"/>
                    <a:pt x="502" y="1082"/>
                    <a:pt x="502" y="1198"/>
                  </a:cubicBezTo>
                  <a:cubicBezTo>
                    <a:pt x="502" y="1452"/>
                    <a:pt x="639" y="1586"/>
                    <a:pt x="730" y="1673"/>
                  </a:cubicBezTo>
                  <a:cubicBezTo>
                    <a:pt x="804" y="1744"/>
                    <a:pt x="812" y="1756"/>
                    <a:pt x="812" y="1799"/>
                  </a:cubicBezTo>
                  <a:cubicBezTo>
                    <a:pt x="812" y="1841"/>
                    <a:pt x="804" y="1854"/>
                    <a:pt x="730" y="1924"/>
                  </a:cubicBezTo>
                  <a:cubicBezTo>
                    <a:pt x="635" y="2017"/>
                    <a:pt x="632" y="2173"/>
                    <a:pt x="726" y="2270"/>
                  </a:cubicBezTo>
                  <a:cubicBezTo>
                    <a:pt x="774" y="2319"/>
                    <a:pt x="838" y="2344"/>
                    <a:pt x="902" y="2344"/>
                  </a:cubicBezTo>
                  <a:cubicBezTo>
                    <a:pt x="963" y="2344"/>
                    <a:pt x="1024" y="2321"/>
                    <a:pt x="1072" y="2274"/>
                  </a:cubicBezTo>
                  <a:cubicBezTo>
                    <a:pt x="1164" y="2187"/>
                    <a:pt x="1301" y="2053"/>
                    <a:pt x="1301" y="1799"/>
                  </a:cubicBezTo>
                  <a:cubicBezTo>
                    <a:pt x="1301" y="1364"/>
                    <a:pt x="910" y="1298"/>
                    <a:pt x="1003" y="1145"/>
                  </a:cubicBezTo>
                  <a:cubicBezTo>
                    <a:pt x="1171" y="874"/>
                    <a:pt x="1144" y="657"/>
                    <a:pt x="1148" y="640"/>
                  </a:cubicBezTo>
                  <a:lnTo>
                    <a:pt x="1148" y="640"/>
                  </a:lnTo>
                  <a:lnTo>
                    <a:pt x="1416" y="774"/>
                  </a:lnTo>
                  <a:cubicBezTo>
                    <a:pt x="1451" y="791"/>
                    <a:pt x="1488" y="799"/>
                    <a:pt x="1524" y="799"/>
                  </a:cubicBezTo>
                  <a:cubicBezTo>
                    <a:pt x="1614" y="799"/>
                    <a:pt x="1700" y="750"/>
                    <a:pt x="1744" y="664"/>
                  </a:cubicBezTo>
                  <a:cubicBezTo>
                    <a:pt x="1804" y="543"/>
                    <a:pt x="1754" y="396"/>
                    <a:pt x="1635" y="337"/>
                  </a:cubicBezTo>
                  <a:lnTo>
                    <a:pt x="1011" y="26"/>
                  </a:lnTo>
                  <a:cubicBezTo>
                    <a:pt x="977" y="9"/>
                    <a:pt x="939" y="1"/>
                    <a:pt x="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1343925" y="3110330"/>
              <a:ext cx="41127" cy="53392"/>
            </a:xfrm>
            <a:custGeom>
              <a:avLst/>
              <a:gdLst/>
              <a:ahLst/>
              <a:cxnLst/>
              <a:rect l="l" t="t" r="r" b="b"/>
              <a:pathLst>
                <a:path w="1804" h="2342" extrusionOk="0">
                  <a:moveTo>
                    <a:pt x="902" y="0"/>
                  </a:moveTo>
                  <a:cubicBezTo>
                    <a:pt x="865" y="0"/>
                    <a:pt x="827" y="8"/>
                    <a:pt x="794" y="24"/>
                  </a:cubicBezTo>
                  <a:lnTo>
                    <a:pt x="170" y="335"/>
                  </a:lnTo>
                  <a:cubicBezTo>
                    <a:pt x="50" y="396"/>
                    <a:pt x="1" y="544"/>
                    <a:pt x="61" y="664"/>
                  </a:cubicBezTo>
                  <a:cubicBezTo>
                    <a:pt x="103" y="750"/>
                    <a:pt x="189" y="799"/>
                    <a:pt x="279" y="799"/>
                  </a:cubicBezTo>
                  <a:cubicBezTo>
                    <a:pt x="316" y="799"/>
                    <a:pt x="353" y="790"/>
                    <a:pt x="389" y="772"/>
                  </a:cubicBezTo>
                  <a:lnTo>
                    <a:pt x="657" y="638"/>
                  </a:lnTo>
                  <a:lnTo>
                    <a:pt x="657" y="638"/>
                  </a:lnTo>
                  <a:cubicBezTo>
                    <a:pt x="655" y="658"/>
                    <a:pt x="675" y="743"/>
                    <a:pt x="586" y="885"/>
                  </a:cubicBezTo>
                  <a:cubicBezTo>
                    <a:pt x="530" y="977"/>
                    <a:pt x="502" y="1080"/>
                    <a:pt x="502" y="1194"/>
                  </a:cubicBezTo>
                  <a:cubicBezTo>
                    <a:pt x="502" y="1448"/>
                    <a:pt x="640" y="1582"/>
                    <a:pt x="732" y="1671"/>
                  </a:cubicBezTo>
                  <a:cubicBezTo>
                    <a:pt x="803" y="1742"/>
                    <a:pt x="812" y="1753"/>
                    <a:pt x="812" y="1795"/>
                  </a:cubicBezTo>
                  <a:cubicBezTo>
                    <a:pt x="812" y="1838"/>
                    <a:pt x="803" y="1851"/>
                    <a:pt x="732" y="1921"/>
                  </a:cubicBezTo>
                  <a:cubicBezTo>
                    <a:pt x="634" y="2014"/>
                    <a:pt x="633" y="2169"/>
                    <a:pt x="726" y="2267"/>
                  </a:cubicBezTo>
                  <a:cubicBezTo>
                    <a:pt x="773" y="2316"/>
                    <a:pt x="837" y="2341"/>
                    <a:pt x="901" y="2341"/>
                  </a:cubicBezTo>
                  <a:cubicBezTo>
                    <a:pt x="962" y="2341"/>
                    <a:pt x="1024" y="2318"/>
                    <a:pt x="1072" y="2272"/>
                  </a:cubicBezTo>
                  <a:cubicBezTo>
                    <a:pt x="1163" y="2184"/>
                    <a:pt x="1302" y="2049"/>
                    <a:pt x="1302" y="1795"/>
                  </a:cubicBezTo>
                  <a:cubicBezTo>
                    <a:pt x="1302" y="1362"/>
                    <a:pt x="909" y="1297"/>
                    <a:pt x="1002" y="1144"/>
                  </a:cubicBezTo>
                  <a:cubicBezTo>
                    <a:pt x="1170" y="875"/>
                    <a:pt x="1146" y="658"/>
                    <a:pt x="1148" y="641"/>
                  </a:cubicBezTo>
                  <a:lnTo>
                    <a:pt x="1148" y="641"/>
                  </a:lnTo>
                  <a:lnTo>
                    <a:pt x="1416" y="775"/>
                  </a:lnTo>
                  <a:cubicBezTo>
                    <a:pt x="1451" y="792"/>
                    <a:pt x="1488" y="799"/>
                    <a:pt x="1525" y="799"/>
                  </a:cubicBezTo>
                  <a:cubicBezTo>
                    <a:pt x="1615" y="799"/>
                    <a:pt x="1701" y="750"/>
                    <a:pt x="1745" y="664"/>
                  </a:cubicBezTo>
                  <a:cubicBezTo>
                    <a:pt x="1804" y="542"/>
                    <a:pt x="1755" y="396"/>
                    <a:pt x="1635" y="335"/>
                  </a:cubicBezTo>
                  <a:lnTo>
                    <a:pt x="1012" y="24"/>
                  </a:lnTo>
                  <a:cubicBezTo>
                    <a:pt x="978" y="8"/>
                    <a:pt x="940"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1401147" y="3110330"/>
              <a:ext cx="41149" cy="53392"/>
            </a:xfrm>
            <a:custGeom>
              <a:avLst/>
              <a:gdLst/>
              <a:ahLst/>
              <a:cxnLst/>
              <a:rect l="l" t="t" r="r" b="b"/>
              <a:pathLst>
                <a:path w="1805" h="2342" extrusionOk="0">
                  <a:moveTo>
                    <a:pt x="903" y="0"/>
                  </a:moveTo>
                  <a:cubicBezTo>
                    <a:pt x="865" y="0"/>
                    <a:pt x="828" y="8"/>
                    <a:pt x="794" y="24"/>
                  </a:cubicBezTo>
                  <a:lnTo>
                    <a:pt x="170" y="335"/>
                  </a:lnTo>
                  <a:cubicBezTo>
                    <a:pt x="49" y="396"/>
                    <a:pt x="1" y="544"/>
                    <a:pt x="62" y="664"/>
                  </a:cubicBezTo>
                  <a:cubicBezTo>
                    <a:pt x="104" y="750"/>
                    <a:pt x="190" y="799"/>
                    <a:pt x="279" y="799"/>
                  </a:cubicBezTo>
                  <a:cubicBezTo>
                    <a:pt x="316" y="799"/>
                    <a:pt x="354" y="790"/>
                    <a:pt x="389" y="772"/>
                  </a:cubicBezTo>
                  <a:lnTo>
                    <a:pt x="657" y="638"/>
                  </a:lnTo>
                  <a:lnTo>
                    <a:pt x="657" y="638"/>
                  </a:lnTo>
                  <a:cubicBezTo>
                    <a:pt x="656" y="658"/>
                    <a:pt x="676" y="743"/>
                    <a:pt x="587" y="885"/>
                  </a:cubicBezTo>
                  <a:cubicBezTo>
                    <a:pt x="530" y="977"/>
                    <a:pt x="502" y="1080"/>
                    <a:pt x="502" y="1194"/>
                  </a:cubicBezTo>
                  <a:cubicBezTo>
                    <a:pt x="502" y="1448"/>
                    <a:pt x="640" y="1582"/>
                    <a:pt x="732" y="1671"/>
                  </a:cubicBezTo>
                  <a:cubicBezTo>
                    <a:pt x="804" y="1742"/>
                    <a:pt x="812" y="1753"/>
                    <a:pt x="812" y="1795"/>
                  </a:cubicBezTo>
                  <a:cubicBezTo>
                    <a:pt x="812" y="1838"/>
                    <a:pt x="804" y="1851"/>
                    <a:pt x="732" y="1921"/>
                  </a:cubicBezTo>
                  <a:cubicBezTo>
                    <a:pt x="635" y="2014"/>
                    <a:pt x="633" y="2169"/>
                    <a:pt x="726" y="2267"/>
                  </a:cubicBezTo>
                  <a:cubicBezTo>
                    <a:pt x="774" y="2316"/>
                    <a:pt x="837" y="2341"/>
                    <a:pt x="901" y="2341"/>
                  </a:cubicBezTo>
                  <a:cubicBezTo>
                    <a:pt x="963" y="2341"/>
                    <a:pt x="1024" y="2318"/>
                    <a:pt x="1072" y="2272"/>
                  </a:cubicBezTo>
                  <a:cubicBezTo>
                    <a:pt x="1164" y="2184"/>
                    <a:pt x="1301" y="2049"/>
                    <a:pt x="1301" y="1795"/>
                  </a:cubicBezTo>
                  <a:cubicBezTo>
                    <a:pt x="1301" y="1406"/>
                    <a:pt x="990" y="1319"/>
                    <a:pt x="990" y="1194"/>
                  </a:cubicBezTo>
                  <a:cubicBezTo>
                    <a:pt x="990" y="1166"/>
                    <a:pt x="996" y="1153"/>
                    <a:pt x="1003" y="1144"/>
                  </a:cubicBezTo>
                  <a:cubicBezTo>
                    <a:pt x="1171" y="875"/>
                    <a:pt x="1144" y="658"/>
                    <a:pt x="1148" y="641"/>
                  </a:cubicBezTo>
                  <a:lnTo>
                    <a:pt x="1148" y="641"/>
                  </a:lnTo>
                  <a:lnTo>
                    <a:pt x="1416" y="775"/>
                  </a:lnTo>
                  <a:cubicBezTo>
                    <a:pt x="1452" y="792"/>
                    <a:pt x="1488" y="799"/>
                    <a:pt x="1525" y="799"/>
                  </a:cubicBezTo>
                  <a:cubicBezTo>
                    <a:pt x="1615" y="799"/>
                    <a:pt x="1701" y="750"/>
                    <a:pt x="1744" y="664"/>
                  </a:cubicBezTo>
                  <a:cubicBezTo>
                    <a:pt x="1804" y="542"/>
                    <a:pt x="1755" y="396"/>
                    <a:pt x="1635" y="335"/>
                  </a:cubicBezTo>
                  <a:lnTo>
                    <a:pt x="1013" y="24"/>
                  </a:lnTo>
                  <a:cubicBezTo>
                    <a:pt x="978" y="8"/>
                    <a:pt x="940" y="0"/>
                    <a:pt x="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1176090" y="2806348"/>
              <a:ext cx="376751" cy="381379"/>
            </a:xfrm>
            <a:custGeom>
              <a:avLst/>
              <a:gdLst/>
              <a:ahLst/>
              <a:cxnLst/>
              <a:rect l="l" t="t" r="r" b="b"/>
              <a:pathLst>
                <a:path w="16526" h="16729" extrusionOk="0">
                  <a:moveTo>
                    <a:pt x="8486" y="5198"/>
                  </a:moveTo>
                  <a:lnTo>
                    <a:pt x="8486" y="6098"/>
                  </a:lnTo>
                  <a:lnTo>
                    <a:pt x="5122" y="6098"/>
                  </a:lnTo>
                  <a:lnTo>
                    <a:pt x="5122" y="5198"/>
                  </a:lnTo>
                  <a:close/>
                  <a:moveTo>
                    <a:pt x="9467" y="8010"/>
                  </a:moveTo>
                  <a:cubicBezTo>
                    <a:pt x="9481" y="8010"/>
                    <a:pt x="9491" y="8022"/>
                    <a:pt x="9491" y="8037"/>
                  </a:cubicBezTo>
                  <a:lnTo>
                    <a:pt x="9491" y="9342"/>
                  </a:lnTo>
                  <a:lnTo>
                    <a:pt x="8355" y="9619"/>
                  </a:lnTo>
                  <a:cubicBezTo>
                    <a:pt x="8329" y="9450"/>
                    <a:pt x="8318" y="9277"/>
                    <a:pt x="8318" y="9105"/>
                  </a:cubicBezTo>
                  <a:lnTo>
                    <a:pt x="8318" y="8012"/>
                  </a:lnTo>
                  <a:lnTo>
                    <a:pt x="9467" y="8012"/>
                  </a:lnTo>
                  <a:lnTo>
                    <a:pt x="9467" y="8010"/>
                  </a:lnTo>
                  <a:close/>
                  <a:moveTo>
                    <a:pt x="7828" y="6588"/>
                  </a:moveTo>
                  <a:lnTo>
                    <a:pt x="7828" y="9104"/>
                  </a:lnTo>
                  <a:cubicBezTo>
                    <a:pt x="7828" y="9314"/>
                    <a:pt x="7845" y="9526"/>
                    <a:pt x="7878" y="9733"/>
                  </a:cubicBezTo>
                  <a:lnTo>
                    <a:pt x="7289" y="9877"/>
                  </a:lnTo>
                  <a:cubicBezTo>
                    <a:pt x="7092" y="9925"/>
                    <a:pt x="6953" y="10102"/>
                    <a:pt x="6953" y="10302"/>
                  </a:cubicBezTo>
                  <a:lnTo>
                    <a:pt x="6953" y="11685"/>
                  </a:lnTo>
                  <a:cubicBezTo>
                    <a:pt x="6335" y="11767"/>
                    <a:pt x="5726" y="11905"/>
                    <a:pt x="5136" y="12101"/>
                  </a:cubicBezTo>
                  <a:lnTo>
                    <a:pt x="5647" y="10140"/>
                  </a:lnTo>
                  <a:cubicBezTo>
                    <a:pt x="5735" y="9801"/>
                    <a:pt x="5779" y="9454"/>
                    <a:pt x="5779" y="9104"/>
                  </a:cubicBezTo>
                  <a:lnTo>
                    <a:pt x="5779" y="6588"/>
                  </a:lnTo>
                  <a:close/>
                  <a:moveTo>
                    <a:pt x="12025" y="9228"/>
                  </a:moveTo>
                  <a:lnTo>
                    <a:pt x="12025" y="12338"/>
                  </a:lnTo>
                  <a:cubicBezTo>
                    <a:pt x="10848" y="11857"/>
                    <a:pt x="9572" y="11602"/>
                    <a:pt x="8265" y="11602"/>
                  </a:cubicBezTo>
                  <a:cubicBezTo>
                    <a:pt x="7992" y="11602"/>
                    <a:pt x="7719" y="11613"/>
                    <a:pt x="7444" y="11635"/>
                  </a:cubicBezTo>
                  <a:lnTo>
                    <a:pt x="7444" y="10344"/>
                  </a:lnTo>
                  <a:lnTo>
                    <a:pt x="12025" y="9228"/>
                  </a:lnTo>
                  <a:close/>
                  <a:moveTo>
                    <a:pt x="11318" y="1"/>
                  </a:moveTo>
                  <a:cubicBezTo>
                    <a:pt x="10564" y="1"/>
                    <a:pt x="9901" y="479"/>
                    <a:pt x="9660" y="1180"/>
                  </a:cubicBezTo>
                  <a:cubicBezTo>
                    <a:pt x="9495" y="1098"/>
                    <a:pt x="9315" y="1056"/>
                    <a:pt x="9133" y="1056"/>
                  </a:cubicBezTo>
                  <a:cubicBezTo>
                    <a:pt x="8901" y="1056"/>
                    <a:pt x="8668" y="1124"/>
                    <a:pt x="8466" y="1262"/>
                  </a:cubicBezTo>
                  <a:cubicBezTo>
                    <a:pt x="8184" y="825"/>
                    <a:pt x="7698" y="558"/>
                    <a:pt x="7173" y="558"/>
                  </a:cubicBezTo>
                  <a:cubicBezTo>
                    <a:pt x="6602" y="558"/>
                    <a:pt x="6076" y="877"/>
                    <a:pt x="5812" y="1381"/>
                  </a:cubicBezTo>
                  <a:cubicBezTo>
                    <a:pt x="5688" y="1343"/>
                    <a:pt x="5560" y="1323"/>
                    <a:pt x="5430" y="1323"/>
                  </a:cubicBezTo>
                  <a:cubicBezTo>
                    <a:pt x="5391" y="1323"/>
                    <a:pt x="5352" y="1325"/>
                    <a:pt x="5312" y="1328"/>
                  </a:cubicBezTo>
                  <a:cubicBezTo>
                    <a:pt x="4679" y="1383"/>
                    <a:pt x="4169" y="1904"/>
                    <a:pt x="4125" y="2539"/>
                  </a:cubicBezTo>
                  <a:cubicBezTo>
                    <a:pt x="4073" y="3317"/>
                    <a:pt x="4692" y="3937"/>
                    <a:pt x="5427" y="3937"/>
                  </a:cubicBezTo>
                  <a:cubicBezTo>
                    <a:pt x="5491" y="3937"/>
                    <a:pt x="5556" y="3932"/>
                    <a:pt x="5621" y="3922"/>
                  </a:cubicBezTo>
                  <a:lnTo>
                    <a:pt x="5621" y="4705"/>
                  </a:lnTo>
                  <a:lnTo>
                    <a:pt x="5071" y="4705"/>
                  </a:lnTo>
                  <a:cubicBezTo>
                    <a:pt x="4828" y="4705"/>
                    <a:pt x="4631" y="4901"/>
                    <a:pt x="4631" y="5144"/>
                  </a:cubicBezTo>
                  <a:lnTo>
                    <a:pt x="4631" y="6147"/>
                  </a:lnTo>
                  <a:cubicBezTo>
                    <a:pt x="4631" y="6390"/>
                    <a:pt x="4827" y="6588"/>
                    <a:pt x="5071" y="6588"/>
                  </a:cubicBezTo>
                  <a:lnTo>
                    <a:pt x="5290" y="6588"/>
                  </a:lnTo>
                  <a:lnTo>
                    <a:pt x="5290" y="9104"/>
                  </a:lnTo>
                  <a:cubicBezTo>
                    <a:pt x="5290" y="9411"/>
                    <a:pt x="5250" y="9718"/>
                    <a:pt x="5172" y="10017"/>
                  </a:cubicBezTo>
                  <a:lnTo>
                    <a:pt x="4577" y="12306"/>
                  </a:lnTo>
                  <a:cubicBezTo>
                    <a:pt x="3936" y="12561"/>
                    <a:pt x="3321" y="12884"/>
                    <a:pt x="2740" y="13272"/>
                  </a:cubicBezTo>
                  <a:cubicBezTo>
                    <a:pt x="2627" y="13347"/>
                    <a:pt x="2597" y="13500"/>
                    <a:pt x="2673" y="13613"/>
                  </a:cubicBezTo>
                  <a:cubicBezTo>
                    <a:pt x="2720" y="13684"/>
                    <a:pt x="2798" y="13722"/>
                    <a:pt x="2877" y="13722"/>
                  </a:cubicBezTo>
                  <a:cubicBezTo>
                    <a:pt x="2924" y="13722"/>
                    <a:pt x="2971" y="13709"/>
                    <a:pt x="3012" y="13682"/>
                  </a:cubicBezTo>
                  <a:cubicBezTo>
                    <a:pt x="4611" y="12614"/>
                    <a:pt x="6441" y="12093"/>
                    <a:pt x="8259" y="12093"/>
                  </a:cubicBezTo>
                  <a:cubicBezTo>
                    <a:pt x="11199" y="12093"/>
                    <a:pt x="14111" y="13454"/>
                    <a:pt x="15976" y="16066"/>
                  </a:cubicBezTo>
                  <a:cubicBezTo>
                    <a:pt x="16010" y="16113"/>
                    <a:pt x="15996" y="16157"/>
                    <a:pt x="15983" y="16178"/>
                  </a:cubicBezTo>
                  <a:cubicBezTo>
                    <a:pt x="15973" y="16199"/>
                    <a:pt x="15947" y="16236"/>
                    <a:pt x="15889" y="16236"/>
                  </a:cubicBezTo>
                  <a:lnTo>
                    <a:pt x="636" y="16236"/>
                  </a:lnTo>
                  <a:cubicBezTo>
                    <a:pt x="579" y="16236"/>
                    <a:pt x="551" y="16201"/>
                    <a:pt x="540" y="16178"/>
                  </a:cubicBezTo>
                  <a:cubicBezTo>
                    <a:pt x="530" y="16157"/>
                    <a:pt x="516" y="16113"/>
                    <a:pt x="547" y="16066"/>
                  </a:cubicBezTo>
                  <a:cubicBezTo>
                    <a:pt x="1001" y="15433"/>
                    <a:pt x="1530" y="14857"/>
                    <a:pt x="2123" y="14352"/>
                  </a:cubicBezTo>
                  <a:cubicBezTo>
                    <a:pt x="2226" y="14264"/>
                    <a:pt x="2239" y="14109"/>
                    <a:pt x="2151" y="14006"/>
                  </a:cubicBezTo>
                  <a:cubicBezTo>
                    <a:pt x="2102" y="13950"/>
                    <a:pt x="2033" y="13921"/>
                    <a:pt x="1963" y="13921"/>
                  </a:cubicBezTo>
                  <a:cubicBezTo>
                    <a:pt x="1907" y="13921"/>
                    <a:pt x="1851" y="13940"/>
                    <a:pt x="1805" y="13979"/>
                  </a:cubicBezTo>
                  <a:cubicBezTo>
                    <a:pt x="1182" y="14511"/>
                    <a:pt x="624" y="15118"/>
                    <a:pt x="149" y="15783"/>
                  </a:cubicBezTo>
                  <a:cubicBezTo>
                    <a:pt x="17" y="15966"/>
                    <a:pt x="1" y="16205"/>
                    <a:pt x="102" y="16404"/>
                  </a:cubicBezTo>
                  <a:cubicBezTo>
                    <a:pt x="205" y="16603"/>
                    <a:pt x="410" y="16728"/>
                    <a:pt x="634" y="16728"/>
                  </a:cubicBezTo>
                  <a:lnTo>
                    <a:pt x="15887" y="16728"/>
                  </a:lnTo>
                  <a:cubicBezTo>
                    <a:pt x="16110" y="16728"/>
                    <a:pt x="16314" y="16604"/>
                    <a:pt x="16418" y="16404"/>
                  </a:cubicBezTo>
                  <a:cubicBezTo>
                    <a:pt x="16525" y="16201"/>
                    <a:pt x="16508" y="15962"/>
                    <a:pt x="16377" y="15781"/>
                  </a:cubicBezTo>
                  <a:cubicBezTo>
                    <a:pt x="15395" y="14406"/>
                    <a:pt x="14054" y="13278"/>
                    <a:pt x="12516" y="12553"/>
                  </a:cubicBezTo>
                  <a:lnTo>
                    <a:pt x="12516" y="9163"/>
                  </a:lnTo>
                  <a:cubicBezTo>
                    <a:pt x="12516" y="8915"/>
                    <a:pt x="12313" y="8724"/>
                    <a:pt x="12078" y="8724"/>
                  </a:cubicBezTo>
                  <a:cubicBezTo>
                    <a:pt x="12044" y="8724"/>
                    <a:pt x="12008" y="8728"/>
                    <a:pt x="11973" y="8737"/>
                  </a:cubicBezTo>
                  <a:lnTo>
                    <a:pt x="9979" y="9222"/>
                  </a:lnTo>
                  <a:lnTo>
                    <a:pt x="9979" y="8037"/>
                  </a:lnTo>
                  <a:cubicBezTo>
                    <a:pt x="9979" y="7753"/>
                    <a:pt x="9749" y="7522"/>
                    <a:pt x="9464" y="7522"/>
                  </a:cubicBezTo>
                  <a:lnTo>
                    <a:pt x="8318" y="7522"/>
                  </a:lnTo>
                  <a:lnTo>
                    <a:pt x="8318" y="6588"/>
                  </a:lnTo>
                  <a:lnTo>
                    <a:pt x="8537" y="6588"/>
                  </a:lnTo>
                  <a:cubicBezTo>
                    <a:pt x="8778" y="6588"/>
                    <a:pt x="8975" y="6390"/>
                    <a:pt x="8975" y="6147"/>
                  </a:cubicBezTo>
                  <a:lnTo>
                    <a:pt x="8975" y="5144"/>
                  </a:lnTo>
                  <a:cubicBezTo>
                    <a:pt x="8975" y="4903"/>
                    <a:pt x="8779" y="4705"/>
                    <a:pt x="8537" y="4705"/>
                  </a:cubicBezTo>
                  <a:lnTo>
                    <a:pt x="7986" y="4705"/>
                  </a:lnTo>
                  <a:lnTo>
                    <a:pt x="7986" y="4083"/>
                  </a:lnTo>
                  <a:cubicBezTo>
                    <a:pt x="8326" y="4056"/>
                    <a:pt x="8641" y="3900"/>
                    <a:pt x="8870" y="3643"/>
                  </a:cubicBezTo>
                  <a:cubicBezTo>
                    <a:pt x="9325" y="3967"/>
                    <a:pt x="9986" y="4154"/>
                    <a:pt x="10697" y="4154"/>
                  </a:cubicBezTo>
                  <a:cubicBezTo>
                    <a:pt x="10981" y="4154"/>
                    <a:pt x="11259" y="4125"/>
                    <a:pt x="11521" y="4065"/>
                  </a:cubicBezTo>
                  <a:cubicBezTo>
                    <a:pt x="11654" y="4036"/>
                    <a:pt x="11736" y="3907"/>
                    <a:pt x="11708" y="3774"/>
                  </a:cubicBezTo>
                  <a:cubicBezTo>
                    <a:pt x="11682" y="3659"/>
                    <a:pt x="11580" y="3581"/>
                    <a:pt x="11467" y="3581"/>
                  </a:cubicBezTo>
                  <a:cubicBezTo>
                    <a:pt x="11450" y="3581"/>
                    <a:pt x="11433" y="3583"/>
                    <a:pt x="11415" y="3586"/>
                  </a:cubicBezTo>
                  <a:cubicBezTo>
                    <a:pt x="11185" y="3638"/>
                    <a:pt x="10945" y="3662"/>
                    <a:pt x="10696" y="3662"/>
                  </a:cubicBezTo>
                  <a:cubicBezTo>
                    <a:pt x="10076" y="3662"/>
                    <a:pt x="9489" y="3497"/>
                    <a:pt x="9122" y="3219"/>
                  </a:cubicBezTo>
                  <a:cubicBezTo>
                    <a:pt x="9043" y="3160"/>
                    <a:pt x="8950" y="3131"/>
                    <a:pt x="8859" y="3131"/>
                  </a:cubicBezTo>
                  <a:cubicBezTo>
                    <a:pt x="8734" y="3131"/>
                    <a:pt x="8612" y="3185"/>
                    <a:pt x="8528" y="3287"/>
                  </a:cubicBezTo>
                  <a:cubicBezTo>
                    <a:pt x="8369" y="3483"/>
                    <a:pt x="8133" y="3593"/>
                    <a:pt x="7880" y="3593"/>
                  </a:cubicBezTo>
                  <a:cubicBezTo>
                    <a:pt x="7776" y="3593"/>
                    <a:pt x="7681" y="3634"/>
                    <a:pt x="7608" y="3706"/>
                  </a:cubicBezTo>
                  <a:cubicBezTo>
                    <a:pt x="7536" y="3777"/>
                    <a:pt x="7498" y="3873"/>
                    <a:pt x="7498" y="3974"/>
                  </a:cubicBezTo>
                  <a:lnTo>
                    <a:pt x="7498" y="4704"/>
                  </a:lnTo>
                  <a:lnTo>
                    <a:pt x="6111" y="4704"/>
                  </a:lnTo>
                  <a:lnTo>
                    <a:pt x="6111" y="3787"/>
                  </a:lnTo>
                  <a:cubicBezTo>
                    <a:pt x="6111" y="3571"/>
                    <a:pt x="5936" y="3404"/>
                    <a:pt x="5733" y="3404"/>
                  </a:cubicBezTo>
                  <a:cubicBezTo>
                    <a:pt x="5701" y="3404"/>
                    <a:pt x="5669" y="3408"/>
                    <a:pt x="5637" y="3417"/>
                  </a:cubicBezTo>
                  <a:cubicBezTo>
                    <a:pt x="5566" y="3435"/>
                    <a:pt x="5496" y="3444"/>
                    <a:pt x="5428" y="3444"/>
                  </a:cubicBezTo>
                  <a:cubicBezTo>
                    <a:pt x="4972" y="3444"/>
                    <a:pt x="4582" y="3058"/>
                    <a:pt x="4615" y="2570"/>
                  </a:cubicBezTo>
                  <a:cubicBezTo>
                    <a:pt x="4642" y="2174"/>
                    <a:pt x="4961" y="1849"/>
                    <a:pt x="5356" y="1815"/>
                  </a:cubicBezTo>
                  <a:cubicBezTo>
                    <a:pt x="5381" y="1813"/>
                    <a:pt x="5406" y="1812"/>
                    <a:pt x="5430" y="1812"/>
                  </a:cubicBezTo>
                  <a:cubicBezTo>
                    <a:pt x="5534" y="1812"/>
                    <a:pt x="5634" y="1831"/>
                    <a:pt x="5730" y="1869"/>
                  </a:cubicBezTo>
                  <a:cubicBezTo>
                    <a:pt x="5775" y="1887"/>
                    <a:pt x="5822" y="1896"/>
                    <a:pt x="5869" y="1896"/>
                  </a:cubicBezTo>
                  <a:cubicBezTo>
                    <a:pt x="6015" y="1896"/>
                    <a:pt x="6153" y="1810"/>
                    <a:pt x="6217" y="1667"/>
                  </a:cubicBezTo>
                  <a:cubicBezTo>
                    <a:pt x="6386" y="1290"/>
                    <a:pt x="6761" y="1046"/>
                    <a:pt x="7175" y="1046"/>
                  </a:cubicBezTo>
                  <a:cubicBezTo>
                    <a:pt x="7560" y="1046"/>
                    <a:pt x="7916" y="1258"/>
                    <a:pt x="8099" y="1601"/>
                  </a:cubicBezTo>
                  <a:cubicBezTo>
                    <a:pt x="8169" y="1731"/>
                    <a:pt x="8302" y="1802"/>
                    <a:pt x="8436" y="1802"/>
                  </a:cubicBezTo>
                  <a:cubicBezTo>
                    <a:pt x="8523" y="1802"/>
                    <a:pt x="8612" y="1773"/>
                    <a:pt x="8685" y="1709"/>
                  </a:cubicBezTo>
                  <a:cubicBezTo>
                    <a:pt x="8811" y="1600"/>
                    <a:pt x="8971" y="1544"/>
                    <a:pt x="9132" y="1544"/>
                  </a:cubicBezTo>
                  <a:cubicBezTo>
                    <a:pt x="9265" y="1544"/>
                    <a:pt x="9398" y="1582"/>
                    <a:pt x="9515" y="1660"/>
                  </a:cubicBezTo>
                  <a:cubicBezTo>
                    <a:pt x="9580" y="1704"/>
                    <a:pt x="9652" y="1724"/>
                    <a:pt x="9723" y="1724"/>
                  </a:cubicBezTo>
                  <a:cubicBezTo>
                    <a:pt x="9889" y="1724"/>
                    <a:pt x="10048" y="1614"/>
                    <a:pt x="10095" y="1437"/>
                  </a:cubicBezTo>
                  <a:cubicBezTo>
                    <a:pt x="10237" y="878"/>
                    <a:pt x="10739" y="487"/>
                    <a:pt x="11318" y="487"/>
                  </a:cubicBezTo>
                  <a:cubicBezTo>
                    <a:pt x="11877" y="487"/>
                    <a:pt x="12376" y="861"/>
                    <a:pt x="12532" y="1398"/>
                  </a:cubicBezTo>
                  <a:cubicBezTo>
                    <a:pt x="12595" y="1616"/>
                    <a:pt x="12798" y="1769"/>
                    <a:pt x="13024" y="1769"/>
                  </a:cubicBezTo>
                  <a:lnTo>
                    <a:pt x="13895" y="1769"/>
                  </a:lnTo>
                  <a:cubicBezTo>
                    <a:pt x="14078" y="1769"/>
                    <a:pt x="14241" y="1918"/>
                    <a:pt x="14239" y="2103"/>
                  </a:cubicBezTo>
                  <a:cubicBezTo>
                    <a:pt x="14236" y="2281"/>
                    <a:pt x="14090" y="2425"/>
                    <a:pt x="13912" y="2425"/>
                  </a:cubicBezTo>
                  <a:lnTo>
                    <a:pt x="13093" y="2425"/>
                  </a:lnTo>
                  <a:cubicBezTo>
                    <a:pt x="12865" y="2425"/>
                    <a:pt x="12666" y="2572"/>
                    <a:pt x="12601" y="2795"/>
                  </a:cubicBezTo>
                  <a:cubicBezTo>
                    <a:pt x="12564" y="2922"/>
                    <a:pt x="12472" y="3050"/>
                    <a:pt x="12338" y="3166"/>
                  </a:cubicBezTo>
                  <a:cubicBezTo>
                    <a:pt x="12235" y="3253"/>
                    <a:pt x="12223" y="3408"/>
                    <a:pt x="12311" y="3511"/>
                  </a:cubicBezTo>
                  <a:cubicBezTo>
                    <a:pt x="12360" y="3567"/>
                    <a:pt x="12428" y="3596"/>
                    <a:pt x="12497" y="3596"/>
                  </a:cubicBezTo>
                  <a:cubicBezTo>
                    <a:pt x="12553" y="3596"/>
                    <a:pt x="12610" y="3577"/>
                    <a:pt x="12657" y="3537"/>
                  </a:cubicBezTo>
                  <a:cubicBezTo>
                    <a:pt x="12867" y="3358"/>
                    <a:pt x="13004" y="3154"/>
                    <a:pt x="13069" y="2934"/>
                  </a:cubicBezTo>
                  <a:cubicBezTo>
                    <a:pt x="13074" y="2923"/>
                    <a:pt x="13082" y="2916"/>
                    <a:pt x="13090" y="2916"/>
                  </a:cubicBezTo>
                  <a:lnTo>
                    <a:pt x="13909" y="2916"/>
                  </a:lnTo>
                  <a:cubicBezTo>
                    <a:pt x="14352" y="2916"/>
                    <a:pt x="14719" y="2556"/>
                    <a:pt x="14727" y="2114"/>
                  </a:cubicBezTo>
                  <a:cubicBezTo>
                    <a:pt x="14737" y="1649"/>
                    <a:pt x="14345" y="1282"/>
                    <a:pt x="13895" y="1282"/>
                  </a:cubicBezTo>
                  <a:lnTo>
                    <a:pt x="13024" y="1282"/>
                  </a:lnTo>
                  <a:cubicBezTo>
                    <a:pt x="13013" y="1282"/>
                    <a:pt x="13004" y="1275"/>
                    <a:pt x="13003" y="1263"/>
                  </a:cubicBezTo>
                  <a:cubicBezTo>
                    <a:pt x="12786" y="521"/>
                    <a:pt x="12093" y="1"/>
                    <a:pt x="1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326;p64">
            <a:extLst>
              <a:ext uri="{FF2B5EF4-FFF2-40B4-BE49-F238E27FC236}">
                <a16:creationId xmlns:a16="http://schemas.microsoft.com/office/drawing/2014/main" id="{1D403DE9-F4C9-D8CD-3068-21928E37522E}"/>
              </a:ext>
            </a:extLst>
          </p:cNvPr>
          <p:cNvSpPr txBox="1">
            <a:spLocks/>
          </p:cNvSpPr>
          <p:nvPr/>
        </p:nvSpPr>
        <p:spPr>
          <a:xfrm>
            <a:off x="3130930" y="2381353"/>
            <a:ext cx="2880000" cy="719417"/>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1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r>
              <a:rPr lang="en-GB" dirty="0"/>
              <a:t>Ma da dove le </a:t>
            </a:r>
            <a:r>
              <a:rPr lang="en-GB" dirty="0" err="1"/>
              <a:t>prendiamo</a:t>
            </a:r>
            <a:r>
              <a:rPr lang="en-GB" dirty="0"/>
              <a:t>?</a:t>
            </a:r>
          </a:p>
          <a:p>
            <a:r>
              <a:rPr lang="en-GB" dirty="0"/>
              <a:t>E </a:t>
            </a:r>
            <a:r>
              <a:rPr lang="en-GB" dirty="0" err="1"/>
              <a:t>quanto</a:t>
            </a:r>
            <a:r>
              <a:rPr lang="en-GB" dirty="0"/>
              <a:t> ci </a:t>
            </a:r>
            <a:r>
              <a:rPr lang="en-GB" dirty="0" err="1"/>
              <a:t>costano</a:t>
            </a:r>
            <a:r>
              <a:rPr lang="en-GB" dirty="0"/>
              <a:t>?</a:t>
            </a:r>
          </a:p>
        </p:txBody>
      </p:sp>
      <p:cxnSp>
        <p:nvCxnSpPr>
          <p:cNvPr id="8" name="Straight Arrow Connector 7">
            <a:extLst>
              <a:ext uri="{FF2B5EF4-FFF2-40B4-BE49-F238E27FC236}">
                <a16:creationId xmlns:a16="http://schemas.microsoft.com/office/drawing/2014/main" id="{0117C4A7-D158-F5E4-067B-A135F687D6C4}"/>
              </a:ext>
            </a:extLst>
          </p:cNvPr>
          <p:cNvCxnSpPr>
            <a:cxnSpLocks/>
            <a:stCxn id="6" idx="2"/>
          </p:cNvCxnSpPr>
          <p:nvPr/>
        </p:nvCxnSpPr>
        <p:spPr>
          <a:xfrm flipH="1">
            <a:off x="4569381" y="3100770"/>
            <a:ext cx="1549" cy="51085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Google Shape;962;p57">
            <a:extLst>
              <a:ext uri="{FF2B5EF4-FFF2-40B4-BE49-F238E27FC236}">
                <a16:creationId xmlns:a16="http://schemas.microsoft.com/office/drawing/2014/main" id="{DC9C5E6E-DCD6-9C71-E264-581767B03FDD}"/>
              </a:ext>
            </a:extLst>
          </p:cNvPr>
          <p:cNvSpPr txBox="1">
            <a:spLocks/>
          </p:cNvSpPr>
          <p:nvPr/>
        </p:nvSpPr>
        <p:spPr>
          <a:xfrm>
            <a:off x="3878300" y="521992"/>
            <a:ext cx="138216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Economico</a:t>
            </a:r>
            <a:endParaRPr lang="en-GB" sz="1800" dirty="0"/>
          </a:p>
          <a:p>
            <a:pPr algn="r"/>
            <a:br>
              <a:rPr lang="en-GB" sz="1800" dirty="0"/>
            </a:br>
            <a:endParaRPr lang="en-GB" sz="1800" dirty="0"/>
          </a:p>
        </p:txBody>
      </p:sp>
      <p:sp>
        <p:nvSpPr>
          <p:cNvPr id="34" name="Google Shape;965;p57">
            <a:extLst>
              <a:ext uri="{FF2B5EF4-FFF2-40B4-BE49-F238E27FC236}">
                <a16:creationId xmlns:a16="http://schemas.microsoft.com/office/drawing/2014/main" id="{A80C58B1-1F6E-ED70-0AB6-2662137F98DB}"/>
              </a:ext>
            </a:extLst>
          </p:cNvPr>
          <p:cNvSpPr/>
          <p:nvPr/>
        </p:nvSpPr>
        <p:spPr>
          <a:xfrm>
            <a:off x="11135645"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5" name="Google Shape;962;p57">
            <a:extLst>
              <a:ext uri="{FF2B5EF4-FFF2-40B4-BE49-F238E27FC236}">
                <a16:creationId xmlns:a16="http://schemas.microsoft.com/office/drawing/2014/main" id="{EA609C07-1A8E-DFD5-E32D-FA44434C5DCA}"/>
              </a:ext>
            </a:extLst>
          </p:cNvPr>
          <p:cNvSpPr txBox="1">
            <a:spLocks/>
          </p:cNvSpPr>
          <p:nvPr/>
        </p:nvSpPr>
        <p:spPr>
          <a:xfrm>
            <a:off x="9344785"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36" name="Google Shape;961;p57">
            <a:extLst>
              <a:ext uri="{FF2B5EF4-FFF2-40B4-BE49-F238E27FC236}">
                <a16:creationId xmlns:a16="http://schemas.microsoft.com/office/drawing/2014/main" id="{87D69D84-50E9-6BF9-8257-7A1D5DF7B5FD}"/>
              </a:ext>
            </a:extLst>
          </p:cNvPr>
          <p:cNvCxnSpPr>
            <a:cxnSpLocks/>
          </p:cNvCxnSpPr>
          <p:nvPr/>
        </p:nvCxnSpPr>
        <p:spPr>
          <a:xfrm>
            <a:off x="9425990"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38" name="Google Shape;962;p57">
            <a:extLst>
              <a:ext uri="{FF2B5EF4-FFF2-40B4-BE49-F238E27FC236}">
                <a16:creationId xmlns:a16="http://schemas.microsoft.com/office/drawing/2014/main" id="{A143A19D-37A1-0C28-9B98-B74F3327EB42}"/>
              </a:ext>
            </a:extLst>
          </p:cNvPr>
          <p:cNvSpPr txBox="1">
            <a:spLocks/>
          </p:cNvSpPr>
          <p:nvPr/>
        </p:nvSpPr>
        <p:spPr>
          <a:xfrm>
            <a:off x="11593989"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39" name="Google Shape;962;p57">
            <a:extLst>
              <a:ext uri="{FF2B5EF4-FFF2-40B4-BE49-F238E27FC236}">
                <a16:creationId xmlns:a16="http://schemas.microsoft.com/office/drawing/2014/main" id="{59CDEAE2-7C95-ECB9-DE18-B8A7FF4F06BF}"/>
              </a:ext>
            </a:extLst>
          </p:cNvPr>
          <p:cNvSpPr txBox="1">
            <a:spLocks/>
          </p:cNvSpPr>
          <p:nvPr/>
        </p:nvSpPr>
        <p:spPr>
          <a:xfrm>
            <a:off x="12457378"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40" name="Google Shape;962;p57">
            <a:extLst>
              <a:ext uri="{FF2B5EF4-FFF2-40B4-BE49-F238E27FC236}">
                <a16:creationId xmlns:a16="http://schemas.microsoft.com/office/drawing/2014/main" id="{A08B58D0-9E7C-0D78-AE37-5358D02D71A6}"/>
              </a:ext>
            </a:extLst>
          </p:cNvPr>
          <p:cNvSpPr txBox="1">
            <a:spLocks/>
          </p:cNvSpPr>
          <p:nvPr/>
        </p:nvSpPr>
        <p:spPr>
          <a:xfrm>
            <a:off x="15101381"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41" name="Google Shape;962;p57">
            <a:extLst>
              <a:ext uri="{FF2B5EF4-FFF2-40B4-BE49-F238E27FC236}">
                <a16:creationId xmlns:a16="http://schemas.microsoft.com/office/drawing/2014/main" id="{7D9318F9-EB69-17D1-7B4B-D2815A1B9C6E}"/>
              </a:ext>
            </a:extLst>
          </p:cNvPr>
          <p:cNvSpPr txBox="1">
            <a:spLocks/>
          </p:cNvSpPr>
          <p:nvPr/>
        </p:nvSpPr>
        <p:spPr>
          <a:xfrm>
            <a:off x="13794205"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42" name="Straight Connector 41">
            <a:extLst>
              <a:ext uri="{FF2B5EF4-FFF2-40B4-BE49-F238E27FC236}">
                <a16:creationId xmlns:a16="http://schemas.microsoft.com/office/drawing/2014/main" id="{669DE082-BD57-F4C7-BDAD-412CC4D1A994}"/>
              </a:ext>
            </a:extLst>
          </p:cNvPr>
          <p:cNvCxnSpPr>
            <a:cxnSpLocks/>
            <a:endCxn id="35" idx="0"/>
          </p:cNvCxnSpPr>
          <p:nvPr/>
        </p:nvCxnSpPr>
        <p:spPr>
          <a:xfrm>
            <a:off x="9753376"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8E2B4C-1557-D046-1448-DD8A91451F95}"/>
              </a:ext>
            </a:extLst>
          </p:cNvPr>
          <p:cNvCxnSpPr>
            <a:cxnSpLocks/>
          </p:cNvCxnSpPr>
          <p:nvPr/>
        </p:nvCxnSpPr>
        <p:spPr>
          <a:xfrm flipH="1">
            <a:off x="10906368"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E7D77F-9571-B5A0-3F64-6518B4AAE94A}"/>
              </a:ext>
            </a:extLst>
          </p:cNvPr>
          <p:cNvCxnSpPr>
            <a:cxnSpLocks/>
            <a:endCxn id="38" idx="0"/>
          </p:cNvCxnSpPr>
          <p:nvPr/>
        </p:nvCxnSpPr>
        <p:spPr>
          <a:xfrm flipH="1">
            <a:off x="12002581"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B46B91-1D63-D7E9-6D8B-E5E895CD0CA2}"/>
              </a:ext>
            </a:extLst>
          </p:cNvPr>
          <p:cNvCxnSpPr>
            <a:cxnSpLocks/>
            <a:endCxn id="39" idx="0"/>
          </p:cNvCxnSpPr>
          <p:nvPr/>
        </p:nvCxnSpPr>
        <p:spPr>
          <a:xfrm>
            <a:off x="13071292"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31B8E4-D3F0-C8B1-A23D-4D45172E7BF8}"/>
              </a:ext>
            </a:extLst>
          </p:cNvPr>
          <p:cNvCxnSpPr>
            <a:cxnSpLocks/>
          </p:cNvCxnSpPr>
          <p:nvPr/>
        </p:nvCxnSpPr>
        <p:spPr>
          <a:xfrm flipH="1">
            <a:off x="14354494"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F02E3B-A321-4F2E-9CB6-B5D5A8E47322}"/>
              </a:ext>
            </a:extLst>
          </p:cNvPr>
          <p:cNvCxnSpPr>
            <a:cxnSpLocks/>
          </p:cNvCxnSpPr>
          <p:nvPr/>
        </p:nvCxnSpPr>
        <p:spPr>
          <a:xfrm flipH="1">
            <a:off x="15469016"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81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56"/>
          <p:cNvSpPr txBox="1">
            <a:spLocks noGrp="1"/>
          </p:cNvSpPr>
          <p:nvPr>
            <p:ph type="body" idx="1"/>
          </p:nvPr>
        </p:nvSpPr>
        <p:spPr>
          <a:xfrm>
            <a:off x="2154150" y="1736400"/>
            <a:ext cx="4835700" cy="461694"/>
          </a:xfrm>
          <a:prstGeom prst="rect">
            <a:avLst/>
          </a:prstGeom>
        </p:spPr>
        <p:txBody>
          <a:bodyPr spcFirstLastPara="1" wrap="square" lIns="90000" tIns="91425" rIns="90000" bIns="91425" anchor="t" anchorCtr="0">
            <a:noAutofit/>
          </a:bodyPr>
          <a:lstStyle/>
          <a:p>
            <a:pPr marL="457200" lvl="0" indent="-317500" algn="l" rtl="0">
              <a:spcBef>
                <a:spcPts val="0"/>
              </a:spcBef>
              <a:spcAft>
                <a:spcPts val="0"/>
              </a:spcAft>
              <a:buSzPts val="1400"/>
              <a:buChar char="●"/>
            </a:pPr>
            <a:r>
              <a:rPr lang="it-IT" sz="1600" dirty="0"/>
              <a:t>Consapevolezza Ambientale </a:t>
            </a:r>
          </a:p>
        </p:txBody>
      </p:sp>
      <p:sp>
        <p:nvSpPr>
          <p:cNvPr id="18" name="Google Shape;965;p57">
            <a:extLst>
              <a:ext uri="{FF2B5EF4-FFF2-40B4-BE49-F238E27FC236}">
                <a16:creationId xmlns:a16="http://schemas.microsoft.com/office/drawing/2014/main" id="{0A643369-D307-8FB6-A38D-8FE8486A782F}"/>
              </a:ext>
            </a:extLst>
          </p:cNvPr>
          <p:cNvSpPr/>
          <p:nvPr/>
        </p:nvSpPr>
        <p:spPr>
          <a:xfrm>
            <a:off x="1104599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9" name="Google Shape;962;p57">
            <a:extLst>
              <a:ext uri="{FF2B5EF4-FFF2-40B4-BE49-F238E27FC236}">
                <a16:creationId xmlns:a16="http://schemas.microsoft.com/office/drawing/2014/main" id="{0391F21B-33B7-A1B1-431A-EAD6306ACEF4}"/>
              </a:ext>
            </a:extLst>
          </p:cNvPr>
          <p:cNvSpPr txBox="1">
            <a:spLocks/>
          </p:cNvSpPr>
          <p:nvPr/>
        </p:nvSpPr>
        <p:spPr>
          <a:xfrm>
            <a:off x="925513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20" name="Google Shape;961;p57">
            <a:extLst>
              <a:ext uri="{FF2B5EF4-FFF2-40B4-BE49-F238E27FC236}">
                <a16:creationId xmlns:a16="http://schemas.microsoft.com/office/drawing/2014/main" id="{C4889B9E-B56C-320C-0607-974560561862}"/>
              </a:ext>
            </a:extLst>
          </p:cNvPr>
          <p:cNvCxnSpPr>
            <a:cxnSpLocks/>
          </p:cNvCxnSpPr>
          <p:nvPr/>
        </p:nvCxnSpPr>
        <p:spPr>
          <a:xfrm>
            <a:off x="933634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1" name="Google Shape;962;p57">
            <a:extLst>
              <a:ext uri="{FF2B5EF4-FFF2-40B4-BE49-F238E27FC236}">
                <a16:creationId xmlns:a16="http://schemas.microsoft.com/office/drawing/2014/main" id="{F8463324-DB30-2AE5-B42D-28372BFF6D39}"/>
              </a:ext>
            </a:extLst>
          </p:cNvPr>
          <p:cNvSpPr txBox="1">
            <a:spLocks/>
          </p:cNvSpPr>
          <p:nvPr/>
        </p:nvSpPr>
        <p:spPr>
          <a:xfrm>
            <a:off x="1025394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2" name="Google Shape;962;p57">
            <a:extLst>
              <a:ext uri="{FF2B5EF4-FFF2-40B4-BE49-F238E27FC236}">
                <a16:creationId xmlns:a16="http://schemas.microsoft.com/office/drawing/2014/main" id="{D49B431C-5971-1C2D-1BC3-C663995E7DCB}"/>
              </a:ext>
            </a:extLst>
          </p:cNvPr>
          <p:cNvSpPr txBox="1">
            <a:spLocks/>
          </p:cNvSpPr>
          <p:nvPr/>
        </p:nvSpPr>
        <p:spPr>
          <a:xfrm>
            <a:off x="3946363" y="554400"/>
            <a:ext cx="125127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Sociale</a:t>
            </a:r>
            <a:endParaRPr lang="en-GB" sz="1800" dirty="0"/>
          </a:p>
          <a:p>
            <a:pPr algn="r"/>
            <a:br>
              <a:rPr lang="en-GB" sz="1800" dirty="0"/>
            </a:br>
            <a:endParaRPr lang="en-GB" sz="1800" dirty="0"/>
          </a:p>
        </p:txBody>
      </p:sp>
      <p:sp>
        <p:nvSpPr>
          <p:cNvPr id="23" name="Google Shape;962;p57">
            <a:extLst>
              <a:ext uri="{FF2B5EF4-FFF2-40B4-BE49-F238E27FC236}">
                <a16:creationId xmlns:a16="http://schemas.microsoft.com/office/drawing/2014/main" id="{CE477E66-5450-B6D1-C32F-311E0E9AA136}"/>
              </a:ext>
            </a:extLst>
          </p:cNvPr>
          <p:cNvSpPr txBox="1">
            <a:spLocks/>
          </p:cNvSpPr>
          <p:nvPr/>
        </p:nvSpPr>
        <p:spPr>
          <a:xfrm>
            <a:off x="1236773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24" name="Google Shape;962;p57">
            <a:extLst>
              <a:ext uri="{FF2B5EF4-FFF2-40B4-BE49-F238E27FC236}">
                <a16:creationId xmlns:a16="http://schemas.microsoft.com/office/drawing/2014/main" id="{F3071F95-9208-3CD5-D6B1-1B5DDF0EB1FA}"/>
              </a:ext>
            </a:extLst>
          </p:cNvPr>
          <p:cNvSpPr txBox="1">
            <a:spLocks/>
          </p:cNvSpPr>
          <p:nvPr/>
        </p:nvSpPr>
        <p:spPr>
          <a:xfrm>
            <a:off x="1501173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5" name="Google Shape;962;p57">
            <a:extLst>
              <a:ext uri="{FF2B5EF4-FFF2-40B4-BE49-F238E27FC236}">
                <a16:creationId xmlns:a16="http://schemas.microsoft.com/office/drawing/2014/main" id="{3B9DC514-E6F7-59AF-2D95-342C97423D13}"/>
              </a:ext>
            </a:extLst>
          </p:cNvPr>
          <p:cNvSpPr txBox="1">
            <a:spLocks/>
          </p:cNvSpPr>
          <p:nvPr/>
        </p:nvSpPr>
        <p:spPr>
          <a:xfrm>
            <a:off x="1370455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26" name="Straight Connector 25">
            <a:extLst>
              <a:ext uri="{FF2B5EF4-FFF2-40B4-BE49-F238E27FC236}">
                <a16:creationId xmlns:a16="http://schemas.microsoft.com/office/drawing/2014/main" id="{295785B9-86AB-6F34-05D0-11AAD7370865}"/>
              </a:ext>
            </a:extLst>
          </p:cNvPr>
          <p:cNvCxnSpPr>
            <a:cxnSpLocks/>
            <a:endCxn id="19" idx="0"/>
          </p:cNvCxnSpPr>
          <p:nvPr/>
        </p:nvCxnSpPr>
        <p:spPr>
          <a:xfrm>
            <a:off x="966373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0F8437-D6FF-1CB4-A689-5C11AD3318A0}"/>
              </a:ext>
            </a:extLst>
          </p:cNvPr>
          <p:cNvCxnSpPr>
            <a:cxnSpLocks/>
            <a:endCxn id="21" idx="0"/>
          </p:cNvCxnSpPr>
          <p:nvPr/>
        </p:nvCxnSpPr>
        <p:spPr>
          <a:xfrm flipH="1">
            <a:off x="1081672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B529C17-D52B-F180-203E-EA8FFDCB215B}"/>
              </a:ext>
            </a:extLst>
          </p:cNvPr>
          <p:cNvCxnSpPr>
            <a:cxnSpLocks/>
            <a:endCxn id="23" idx="0"/>
          </p:cNvCxnSpPr>
          <p:nvPr/>
        </p:nvCxnSpPr>
        <p:spPr>
          <a:xfrm>
            <a:off x="1298164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8FDCE1A-7E78-637B-15DE-316FE0FF82C5}"/>
              </a:ext>
            </a:extLst>
          </p:cNvPr>
          <p:cNvCxnSpPr>
            <a:cxnSpLocks/>
          </p:cNvCxnSpPr>
          <p:nvPr/>
        </p:nvCxnSpPr>
        <p:spPr>
          <a:xfrm flipH="1">
            <a:off x="1426484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2AB1A2-072D-BBD7-06C5-87C599961D45}"/>
              </a:ext>
            </a:extLst>
          </p:cNvPr>
          <p:cNvCxnSpPr>
            <a:cxnSpLocks/>
          </p:cNvCxnSpPr>
          <p:nvPr/>
        </p:nvCxnSpPr>
        <p:spPr>
          <a:xfrm flipH="1">
            <a:off x="1537937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7A35BFA-EB9C-55CC-274F-12EA0D14C356}"/>
              </a:ext>
            </a:extLst>
          </p:cNvPr>
          <p:cNvSpPr txBox="1"/>
          <p:nvPr/>
        </p:nvSpPr>
        <p:spPr>
          <a:xfrm>
            <a:off x="2637056" y="2177762"/>
            <a:ext cx="4835699" cy="830997"/>
          </a:xfrm>
          <a:prstGeom prst="rect">
            <a:avLst/>
          </a:prstGeom>
          <a:noFill/>
        </p:spPr>
        <p:txBody>
          <a:bodyPr wrap="square">
            <a:spAutoFit/>
          </a:bodyPr>
          <a:lstStyle/>
          <a:p>
            <a:pPr marL="285750" lvl="1" indent="-285750">
              <a:buFont typeface="Arial" panose="020B0604020202020204" pitchFamily="34" charset="0"/>
              <a:buChar char="•"/>
            </a:pPr>
            <a:r>
              <a:rPr lang="it-IT" sz="1600" dirty="0">
                <a:latin typeface="Open Sans" panose="020B0606030504020204" pitchFamily="34" charset="0"/>
                <a:ea typeface="Open Sans" panose="020B0606030504020204" pitchFamily="34" charset="0"/>
                <a:cs typeface="Open Sans" panose="020B0606030504020204" pitchFamily="34" charset="0"/>
              </a:rPr>
              <a:t>Riduzioni di </a:t>
            </a:r>
            <a:r>
              <a:rPr lang="it-IT" sz="1600" dirty="0" err="1">
                <a:latin typeface="Open Sans" panose="020B0606030504020204" pitchFamily="34" charset="0"/>
                <a:ea typeface="Open Sans" panose="020B0606030504020204" pitchFamily="34" charset="0"/>
                <a:cs typeface="Open Sans" panose="020B0606030504020204" pitchFamily="34" charset="0"/>
              </a:rPr>
              <a:t>rifuti</a:t>
            </a:r>
            <a:endParaRPr lang="it-IT" sz="1600" dirty="0">
              <a:latin typeface="Open Sans" panose="020B0606030504020204" pitchFamily="34" charset="0"/>
              <a:ea typeface="Open Sans" panose="020B0606030504020204" pitchFamily="34" charset="0"/>
              <a:cs typeface="Open Sans" panose="020B0606030504020204" pitchFamily="34" charset="0"/>
            </a:endParaRPr>
          </a:p>
          <a:p>
            <a:pPr marL="285750" lvl="1" indent="-285750">
              <a:buFont typeface="Arial" panose="020B0604020202020204" pitchFamily="34" charset="0"/>
              <a:buChar char="•"/>
            </a:pPr>
            <a:r>
              <a:rPr lang="it-IT" sz="1600" dirty="0">
                <a:latin typeface="Open Sans" panose="020B0606030504020204" pitchFamily="34" charset="0"/>
                <a:ea typeface="Open Sans" panose="020B0606030504020204" pitchFamily="34" charset="0"/>
                <a:cs typeface="Open Sans" panose="020B0606030504020204" pitchFamily="34" charset="0"/>
              </a:rPr>
              <a:t>Riduzione estrazioni nuove Risorse</a:t>
            </a:r>
          </a:p>
          <a:p>
            <a:pPr marL="285750" lvl="1" indent="-285750">
              <a:buFont typeface="Arial" panose="020B0604020202020204" pitchFamily="34" charset="0"/>
              <a:buChar char="•"/>
            </a:pPr>
            <a:r>
              <a:rPr lang="it-IT" sz="1600" dirty="0">
                <a:latin typeface="Open Sans" panose="020B0606030504020204" pitchFamily="34" charset="0"/>
                <a:ea typeface="Open Sans" panose="020B0606030504020204" pitchFamily="34" charset="0"/>
                <a:cs typeface="Open Sans" panose="020B0606030504020204" pitchFamily="34" charset="0"/>
              </a:rPr>
              <a:t>Riduzione CO2</a:t>
            </a:r>
          </a:p>
        </p:txBody>
      </p:sp>
    </p:spTree>
    <p:extLst>
      <p:ext uri="{BB962C8B-B14F-4D97-AF65-F5344CB8AC3E}">
        <p14:creationId xmlns:p14="http://schemas.microsoft.com/office/powerpoint/2010/main" val="1737307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56"/>
          <p:cNvSpPr txBox="1">
            <a:spLocks noGrp="1"/>
          </p:cNvSpPr>
          <p:nvPr>
            <p:ph type="body" idx="1"/>
          </p:nvPr>
        </p:nvSpPr>
        <p:spPr>
          <a:xfrm>
            <a:off x="0" y="1221950"/>
            <a:ext cx="4696178" cy="461700"/>
          </a:xfrm>
          <a:prstGeom prst="rect">
            <a:avLst/>
          </a:prstGeom>
        </p:spPr>
        <p:txBody>
          <a:bodyPr spcFirstLastPara="1" wrap="square" lIns="90000" tIns="91425" rIns="90000" bIns="91425" anchor="t" anchorCtr="0">
            <a:noAutofit/>
          </a:bodyPr>
          <a:lstStyle/>
          <a:p>
            <a:pPr marL="457200" lvl="0" indent="-317500" algn="l" rtl="0">
              <a:spcBef>
                <a:spcPts val="0"/>
              </a:spcBef>
              <a:spcAft>
                <a:spcPts val="0"/>
              </a:spcAft>
              <a:buSzPts val="1400"/>
              <a:buChar char="●"/>
            </a:pPr>
            <a:r>
              <a:rPr lang="it-IT" sz="1600" dirty="0"/>
              <a:t>Consapevolezza Ambientale</a:t>
            </a:r>
          </a:p>
        </p:txBody>
      </p:sp>
      <p:sp>
        <p:nvSpPr>
          <p:cNvPr id="18" name="Google Shape;965;p57">
            <a:extLst>
              <a:ext uri="{FF2B5EF4-FFF2-40B4-BE49-F238E27FC236}">
                <a16:creationId xmlns:a16="http://schemas.microsoft.com/office/drawing/2014/main" id="{0A643369-D307-8FB6-A38D-8FE8486A782F}"/>
              </a:ext>
            </a:extLst>
          </p:cNvPr>
          <p:cNvSpPr/>
          <p:nvPr/>
        </p:nvSpPr>
        <p:spPr>
          <a:xfrm>
            <a:off x="1104599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9" name="Google Shape;962;p57">
            <a:extLst>
              <a:ext uri="{FF2B5EF4-FFF2-40B4-BE49-F238E27FC236}">
                <a16:creationId xmlns:a16="http://schemas.microsoft.com/office/drawing/2014/main" id="{0391F21B-33B7-A1B1-431A-EAD6306ACEF4}"/>
              </a:ext>
            </a:extLst>
          </p:cNvPr>
          <p:cNvSpPr txBox="1">
            <a:spLocks/>
          </p:cNvSpPr>
          <p:nvPr/>
        </p:nvSpPr>
        <p:spPr>
          <a:xfrm>
            <a:off x="925513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20" name="Google Shape;961;p57">
            <a:extLst>
              <a:ext uri="{FF2B5EF4-FFF2-40B4-BE49-F238E27FC236}">
                <a16:creationId xmlns:a16="http://schemas.microsoft.com/office/drawing/2014/main" id="{C4889B9E-B56C-320C-0607-974560561862}"/>
              </a:ext>
            </a:extLst>
          </p:cNvPr>
          <p:cNvCxnSpPr>
            <a:cxnSpLocks/>
          </p:cNvCxnSpPr>
          <p:nvPr/>
        </p:nvCxnSpPr>
        <p:spPr>
          <a:xfrm>
            <a:off x="933634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1" name="Google Shape;962;p57">
            <a:extLst>
              <a:ext uri="{FF2B5EF4-FFF2-40B4-BE49-F238E27FC236}">
                <a16:creationId xmlns:a16="http://schemas.microsoft.com/office/drawing/2014/main" id="{F8463324-DB30-2AE5-B42D-28372BFF6D39}"/>
              </a:ext>
            </a:extLst>
          </p:cNvPr>
          <p:cNvSpPr txBox="1">
            <a:spLocks/>
          </p:cNvSpPr>
          <p:nvPr/>
        </p:nvSpPr>
        <p:spPr>
          <a:xfrm>
            <a:off x="1025394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2" name="Google Shape;962;p57">
            <a:extLst>
              <a:ext uri="{FF2B5EF4-FFF2-40B4-BE49-F238E27FC236}">
                <a16:creationId xmlns:a16="http://schemas.microsoft.com/office/drawing/2014/main" id="{D49B431C-5971-1C2D-1BC3-C663995E7DCB}"/>
              </a:ext>
            </a:extLst>
          </p:cNvPr>
          <p:cNvSpPr txBox="1">
            <a:spLocks/>
          </p:cNvSpPr>
          <p:nvPr/>
        </p:nvSpPr>
        <p:spPr>
          <a:xfrm>
            <a:off x="3946363" y="554400"/>
            <a:ext cx="125127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Sociale</a:t>
            </a:r>
            <a:endParaRPr lang="en-GB" sz="1800" dirty="0"/>
          </a:p>
          <a:p>
            <a:pPr algn="r"/>
            <a:br>
              <a:rPr lang="en-GB" sz="1800" dirty="0"/>
            </a:br>
            <a:endParaRPr lang="en-GB" sz="1800" dirty="0"/>
          </a:p>
        </p:txBody>
      </p:sp>
      <p:sp>
        <p:nvSpPr>
          <p:cNvPr id="23" name="Google Shape;962;p57">
            <a:extLst>
              <a:ext uri="{FF2B5EF4-FFF2-40B4-BE49-F238E27FC236}">
                <a16:creationId xmlns:a16="http://schemas.microsoft.com/office/drawing/2014/main" id="{CE477E66-5450-B6D1-C32F-311E0E9AA136}"/>
              </a:ext>
            </a:extLst>
          </p:cNvPr>
          <p:cNvSpPr txBox="1">
            <a:spLocks/>
          </p:cNvSpPr>
          <p:nvPr/>
        </p:nvSpPr>
        <p:spPr>
          <a:xfrm>
            <a:off x="1236773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24" name="Google Shape;962;p57">
            <a:extLst>
              <a:ext uri="{FF2B5EF4-FFF2-40B4-BE49-F238E27FC236}">
                <a16:creationId xmlns:a16="http://schemas.microsoft.com/office/drawing/2014/main" id="{F3071F95-9208-3CD5-D6B1-1B5DDF0EB1FA}"/>
              </a:ext>
            </a:extLst>
          </p:cNvPr>
          <p:cNvSpPr txBox="1">
            <a:spLocks/>
          </p:cNvSpPr>
          <p:nvPr/>
        </p:nvSpPr>
        <p:spPr>
          <a:xfrm>
            <a:off x="1501173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5" name="Google Shape;962;p57">
            <a:extLst>
              <a:ext uri="{FF2B5EF4-FFF2-40B4-BE49-F238E27FC236}">
                <a16:creationId xmlns:a16="http://schemas.microsoft.com/office/drawing/2014/main" id="{3B9DC514-E6F7-59AF-2D95-342C97423D13}"/>
              </a:ext>
            </a:extLst>
          </p:cNvPr>
          <p:cNvSpPr txBox="1">
            <a:spLocks/>
          </p:cNvSpPr>
          <p:nvPr/>
        </p:nvSpPr>
        <p:spPr>
          <a:xfrm>
            <a:off x="1370455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26" name="Straight Connector 25">
            <a:extLst>
              <a:ext uri="{FF2B5EF4-FFF2-40B4-BE49-F238E27FC236}">
                <a16:creationId xmlns:a16="http://schemas.microsoft.com/office/drawing/2014/main" id="{295785B9-86AB-6F34-05D0-11AAD7370865}"/>
              </a:ext>
            </a:extLst>
          </p:cNvPr>
          <p:cNvCxnSpPr>
            <a:cxnSpLocks/>
            <a:endCxn id="19" idx="0"/>
          </p:cNvCxnSpPr>
          <p:nvPr/>
        </p:nvCxnSpPr>
        <p:spPr>
          <a:xfrm>
            <a:off x="966373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0F8437-D6FF-1CB4-A689-5C11AD3318A0}"/>
              </a:ext>
            </a:extLst>
          </p:cNvPr>
          <p:cNvCxnSpPr>
            <a:cxnSpLocks/>
            <a:endCxn id="21" idx="0"/>
          </p:cNvCxnSpPr>
          <p:nvPr/>
        </p:nvCxnSpPr>
        <p:spPr>
          <a:xfrm flipH="1">
            <a:off x="1081672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B529C17-D52B-F180-203E-EA8FFDCB215B}"/>
              </a:ext>
            </a:extLst>
          </p:cNvPr>
          <p:cNvCxnSpPr>
            <a:cxnSpLocks/>
            <a:endCxn id="23" idx="0"/>
          </p:cNvCxnSpPr>
          <p:nvPr/>
        </p:nvCxnSpPr>
        <p:spPr>
          <a:xfrm>
            <a:off x="1298164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8FDCE1A-7E78-637B-15DE-316FE0FF82C5}"/>
              </a:ext>
            </a:extLst>
          </p:cNvPr>
          <p:cNvCxnSpPr>
            <a:cxnSpLocks/>
          </p:cNvCxnSpPr>
          <p:nvPr/>
        </p:nvCxnSpPr>
        <p:spPr>
          <a:xfrm flipH="1">
            <a:off x="1426484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2AB1A2-072D-BBD7-06C5-87C599961D45}"/>
              </a:ext>
            </a:extLst>
          </p:cNvPr>
          <p:cNvCxnSpPr>
            <a:cxnSpLocks/>
          </p:cNvCxnSpPr>
          <p:nvPr/>
        </p:nvCxnSpPr>
        <p:spPr>
          <a:xfrm flipH="1">
            <a:off x="1537937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C84BD7-C41A-3FB1-5240-1BFAB3AEB60E}"/>
              </a:ext>
            </a:extLst>
          </p:cNvPr>
          <p:cNvSpPr txBox="1"/>
          <p:nvPr/>
        </p:nvSpPr>
        <p:spPr>
          <a:xfrm>
            <a:off x="541867" y="1986844"/>
            <a:ext cx="7055555" cy="2862322"/>
          </a:xfrm>
          <a:prstGeom prst="rect">
            <a:avLst/>
          </a:prstGeom>
          <a:noFill/>
        </p:spPr>
        <p:txBody>
          <a:bodyPr wrap="square" rtlCol="0">
            <a:spAutoFit/>
          </a:bodyPr>
          <a:lstStyle/>
          <a:p>
            <a:r>
              <a:rPr lang="it-IT" sz="1800" dirty="0">
                <a:solidFill>
                  <a:schemeClr val="tx1"/>
                </a:solidFill>
              </a:rPr>
              <a:t>L’interesse per la sostenibilità eco-friendly potrebbe influenzare positivamente la nostra attività. Utilizzando queste batterie invece di eliminarle, vediamo che non finiscono in discarica, riducendo così l’impatto ambientale associato alla gestione dei rifiuti elettronici. Questo inoltre permette di ridurre la necessità di estrarre produrre nuove risorse per la fabbricazione di batterie, poiché per questo utilizzo specifico di accumulazione verranno utilizzate le nostre. Inoltre la produzione di batterie produce CO2. </a:t>
            </a:r>
          </a:p>
          <a:p>
            <a:endParaRPr lang="en-IT" sz="1800" dirty="0">
              <a:solidFill>
                <a:schemeClr val="tx1"/>
              </a:solidFill>
            </a:endParaRPr>
          </a:p>
          <a:p>
            <a:endParaRPr lang="en-IT" sz="1800" dirty="0">
              <a:solidFill>
                <a:schemeClr val="tx1"/>
              </a:solidFill>
            </a:endParaRPr>
          </a:p>
        </p:txBody>
      </p:sp>
      <p:sp>
        <p:nvSpPr>
          <p:cNvPr id="4" name="TextBox 3">
            <a:extLst>
              <a:ext uri="{FF2B5EF4-FFF2-40B4-BE49-F238E27FC236}">
                <a16:creationId xmlns:a16="http://schemas.microsoft.com/office/drawing/2014/main" id="{EDB4E695-AA9E-7FAF-69B2-FA9D251B4C7C}"/>
              </a:ext>
            </a:extLst>
          </p:cNvPr>
          <p:cNvSpPr txBox="1"/>
          <p:nvPr/>
        </p:nvSpPr>
        <p:spPr>
          <a:xfrm>
            <a:off x="-4767276" y="2048118"/>
            <a:ext cx="4835699" cy="738664"/>
          </a:xfrm>
          <a:prstGeom prst="rect">
            <a:avLst/>
          </a:prstGeom>
          <a:noFill/>
        </p:spPr>
        <p:txBody>
          <a:bodyPr wrap="square">
            <a:spAutoFit/>
          </a:bodyPr>
          <a:lstStyle/>
          <a:p>
            <a:pPr marL="285750" lvl="1" indent="-285750">
              <a:buFont typeface="Arial" panose="020B0604020202020204" pitchFamily="34" charset="0"/>
              <a:buChar char="•"/>
            </a:pPr>
            <a:r>
              <a:rPr lang="it-IT" sz="1400" dirty="0">
                <a:latin typeface="Open Sans" panose="020B0606030504020204" pitchFamily="34" charset="0"/>
                <a:ea typeface="Open Sans" panose="020B0606030504020204" pitchFamily="34" charset="0"/>
                <a:cs typeface="Open Sans" panose="020B0606030504020204" pitchFamily="34" charset="0"/>
              </a:rPr>
              <a:t>Riduzioni di </a:t>
            </a:r>
            <a:r>
              <a:rPr lang="it-IT" sz="1400" dirty="0" err="1">
                <a:latin typeface="Open Sans" panose="020B0606030504020204" pitchFamily="34" charset="0"/>
                <a:ea typeface="Open Sans" panose="020B0606030504020204" pitchFamily="34" charset="0"/>
                <a:cs typeface="Open Sans" panose="020B0606030504020204" pitchFamily="34" charset="0"/>
              </a:rPr>
              <a:t>rifuti</a:t>
            </a:r>
            <a:endParaRPr lang="it-IT" sz="1400" dirty="0">
              <a:latin typeface="Open Sans" panose="020B0606030504020204" pitchFamily="34" charset="0"/>
              <a:ea typeface="Open Sans" panose="020B0606030504020204" pitchFamily="34" charset="0"/>
              <a:cs typeface="Open Sans" panose="020B0606030504020204" pitchFamily="34" charset="0"/>
            </a:endParaRPr>
          </a:p>
          <a:p>
            <a:pPr marL="285750" lvl="1" indent="-285750">
              <a:buFont typeface="Arial" panose="020B0604020202020204" pitchFamily="34" charset="0"/>
              <a:buChar char="•"/>
            </a:pPr>
            <a:r>
              <a:rPr lang="it-IT" sz="1400" dirty="0">
                <a:latin typeface="Open Sans" panose="020B0606030504020204" pitchFamily="34" charset="0"/>
                <a:ea typeface="Open Sans" panose="020B0606030504020204" pitchFamily="34" charset="0"/>
                <a:cs typeface="Open Sans" panose="020B0606030504020204" pitchFamily="34" charset="0"/>
              </a:rPr>
              <a:t>Riduzione estrazioni nuove Risorse</a:t>
            </a:r>
          </a:p>
          <a:p>
            <a:pPr marL="285750" lvl="1" indent="-285750">
              <a:buFont typeface="Arial" panose="020B0604020202020204" pitchFamily="34" charset="0"/>
              <a:buChar char="•"/>
            </a:pPr>
            <a:r>
              <a:rPr lang="it-IT" sz="1400" dirty="0">
                <a:latin typeface="Open Sans" panose="020B0606030504020204" pitchFamily="34" charset="0"/>
                <a:ea typeface="Open Sans" panose="020B0606030504020204" pitchFamily="34" charset="0"/>
                <a:cs typeface="Open Sans" panose="020B0606030504020204" pitchFamily="34" charset="0"/>
              </a:rPr>
              <a:t>Riduzione CO2</a:t>
            </a:r>
          </a:p>
        </p:txBody>
      </p:sp>
    </p:spTree>
    <p:extLst>
      <p:ext uri="{BB962C8B-B14F-4D97-AF65-F5344CB8AC3E}">
        <p14:creationId xmlns:p14="http://schemas.microsoft.com/office/powerpoint/2010/main" val="294825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56"/>
          <p:cNvSpPr txBox="1">
            <a:spLocks noGrp="1"/>
          </p:cNvSpPr>
          <p:nvPr>
            <p:ph type="body" idx="1"/>
          </p:nvPr>
        </p:nvSpPr>
        <p:spPr>
          <a:xfrm>
            <a:off x="2154150" y="1736400"/>
            <a:ext cx="4835700" cy="461694"/>
          </a:xfrm>
          <a:prstGeom prst="rect">
            <a:avLst/>
          </a:prstGeom>
        </p:spPr>
        <p:txBody>
          <a:bodyPr spcFirstLastPara="1" wrap="square" lIns="90000" tIns="91425" rIns="90000" bIns="91425" anchor="t" anchorCtr="0">
            <a:noAutofit/>
          </a:bodyPr>
          <a:lstStyle/>
          <a:p>
            <a:pPr marL="457200" lvl="0" indent="-317500" algn="l" rtl="0">
              <a:spcBef>
                <a:spcPts val="0"/>
              </a:spcBef>
              <a:spcAft>
                <a:spcPts val="0"/>
              </a:spcAft>
              <a:buSzPts val="1400"/>
              <a:buChar char="●"/>
            </a:pPr>
            <a:r>
              <a:rPr lang="it-IT" sz="1600" dirty="0"/>
              <a:t>Consapevolezza Ambientale </a:t>
            </a:r>
          </a:p>
        </p:txBody>
      </p:sp>
      <p:sp>
        <p:nvSpPr>
          <p:cNvPr id="18" name="Google Shape;965;p57">
            <a:extLst>
              <a:ext uri="{FF2B5EF4-FFF2-40B4-BE49-F238E27FC236}">
                <a16:creationId xmlns:a16="http://schemas.microsoft.com/office/drawing/2014/main" id="{0A643369-D307-8FB6-A38D-8FE8486A782F}"/>
              </a:ext>
            </a:extLst>
          </p:cNvPr>
          <p:cNvSpPr/>
          <p:nvPr/>
        </p:nvSpPr>
        <p:spPr>
          <a:xfrm>
            <a:off x="1104599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9" name="Google Shape;962;p57">
            <a:extLst>
              <a:ext uri="{FF2B5EF4-FFF2-40B4-BE49-F238E27FC236}">
                <a16:creationId xmlns:a16="http://schemas.microsoft.com/office/drawing/2014/main" id="{0391F21B-33B7-A1B1-431A-EAD6306ACEF4}"/>
              </a:ext>
            </a:extLst>
          </p:cNvPr>
          <p:cNvSpPr txBox="1">
            <a:spLocks/>
          </p:cNvSpPr>
          <p:nvPr/>
        </p:nvSpPr>
        <p:spPr>
          <a:xfrm>
            <a:off x="925513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20" name="Google Shape;961;p57">
            <a:extLst>
              <a:ext uri="{FF2B5EF4-FFF2-40B4-BE49-F238E27FC236}">
                <a16:creationId xmlns:a16="http://schemas.microsoft.com/office/drawing/2014/main" id="{C4889B9E-B56C-320C-0607-974560561862}"/>
              </a:ext>
            </a:extLst>
          </p:cNvPr>
          <p:cNvCxnSpPr>
            <a:cxnSpLocks/>
          </p:cNvCxnSpPr>
          <p:nvPr/>
        </p:nvCxnSpPr>
        <p:spPr>
          <a:xfrm>
            <a:off x="933634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1" name="Google Shape;962;p57">
            <a:extLst>
              <a:ext uri="{FF2B5EF4-FFF2-40B4-BE49-F238E27FC236}">
                <a16:creationId xmlns:a16="http://schemas.microsoft.com/office/drawing/2014/main" id="{F8463324-DB30-2AE5-B42D-28372BFF6D39}"/>
              </a:ext>
            </a:extLst>
          </p:cNvPr>
          <p:cNvSpPr txBox="1">
            <a:spLocks/>
          </p:cNvSpPr>
          <p:nvPr/>
        </p:nvSpPr>
        <p:spPr>
          <a:xfrm>
            <a:off x="1025394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2" name="Google Shape;962;p57">
            <a:extLst>
              <a:ext uri="{FF2B5EF4-FFF2-40B4-BE49-F238E27FC236}">
                <a16:creationId xmlns:a16="http://schemas.microsoft.com/office/drawing/2014/main" id="{D49B431C-5971-1C2D-1BC3-C663995E7DCB}"/>
              </a:ext>
            </a:extLst>
          </p:cNvPr>
          <p:cNvSpPr txBox="1">
            <a:spLocks/>
          </p:cNvSpPr>
          <p:nvPr/>
        </p:nvSpPr>
        <p:spPr>
          <a:xfrm>
            <a:off x="3946363" y="554400"/>
            <a:ext cx="125127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Sociale</a:t>
            </a:r>
            <a:endParaRPr lang="en-GB" sz="1800" dirty="0"/>
          </a:p>
          <a:p>
            <a:pPr algn="r"/>
            <a:br>
              <a:rPr lang="en-GB" sz="1800" dirty="0"/>
            </a:br>
            <a:endParaRPr lang="en-GB" sz="1800" dirty="0"/>
          </a:p>
        </p:txBody>
      </p:sp>
      <p:sp>
        <p:nvSpPr>
          <p:cNvPr id="23" name="Google Shape;962;p57">
            <a:extLst>
              <a:ext uri="{FF2B5EF4-FFF2-40B4-BE49-F238E27FC236}">
                <a16:creationId xmlns:a16="http://schemas.microsoft.com/office/drawing/2014/main" id="{CE477E66-5450-B6D1-C32F-311E0E9AA136}"/>
              </a:ext>
            </a:extLst>
          </p:cNvPr>
          <p:cNvSpPr txBox="1">
            <a:spLocks/>
          </p:cNvSpPr>
          <p:nvPr/>
        </p:nvSpPr>
        <p:spPr>
          <a:xfrm>
            <a:off x="1236773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24" name="Google Shape;962;p57">
            <a:extLst>
              <a:ext uri="{FF2B5EF4-FFF2-40B4-BE49-F238E27FC236}">
                <a16:creationId xmlns:a16="http://schemas.microsoft.com/office/drawing/2014/main" id="{F3071F95-9208-3CD5-D6B1-1B5DDF0EB1FA}"/>
              </a:ext>
            </a:extLst>
          </p:cNvPr>
          <p:cNvSpPr txBox="1">
            <a:spLocks/>
          </p:cNvSpPr>
          <p:nvPr/>
        </p:nvSpPr>
        <p:spPr>
          <a:xfrm>
            <a:off x="1501173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5" name="Google Shape;962;p57">
            <a:extLst>
              <a:ext uri="{FF2B5EF4-FFF2-40B4-BE49-F238E27FC236}">
                <a16:creationId xmlns:a16="http://schemas.microsoft.com/office/drawing/2014/main" id="{3B9DC514-E6F7-59AF-2D95-342C97423D13}"/>
              </a:ext>
            </a:extLst>
          </p:cNvPr>
          <p:cNvSpPr txBox="1">
            <a:spLocks/>
          </p:cNvSpPr>
          <p:nvPr/>
        </p:nvSpPr>
        <p:spPr>
          <a:xfrm>
            <a:off x="1370455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26" name="Straight Connector 25">
            <a:extLst>
              <a:ext uri="{FF2B5EF4-FFF2-40B4-BE49-F238E27FC236}">
                <a16:creationId xmlns:a16="http://schemas.microsoft.com/office/drawing/2014/main" id="{295785B9-86AB-6F34-05D0-11AAD7370865}"/>
              </a:ext>
            </a:extLst>
          </p:cNvPr>
          <p:cNvCxnSpPr>
            <a:cxnSpLocks/>
            <a:endCxn id="19" idx="0"/>
          </p:cNvCxnSpPr>
          <p:nvPr/>
        </p:nvCxnSpPr>
        <p:spPr>
          <a:xfrm>
            <a:off x="966373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0F8437-D6FF-1CB4-A689-5C11AD3318A0}"/>
              </a:ext>
            </a:extLst>
          </p:cNvPr>
          <p:cNvCxnSpPr>
            <a:cxnSpLocks/>
            <a:endCxn id="21" idx="0"/>
          </p:cNvCxnSpPr>
          <p:nvPr/>
        </p:nvCxnSpPr>
        <p:spPr>
          <a:xfrm flipH="1">
            <a:off x="1081672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B529C17-D52B-F180-203E-EA8FFDCB215B}"/>
              </a:ext>
            </a:extLst>
          </p:cNvPr>
          <p:cNvCxnSpPr>
            <a:cxnSpLocks/>
            <a:endCxn id="23" idx="0"/>
          </p:cNvCxnSpPr>
          <p:nvPr/>
        </p:nvCxnSpPr>
        <p:spPr>
          <a:xfrm>
            <a:off x="1298164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8FDCE1A-7E78-637B-15DE-316FE0FF82C5}"/>
              </a:ext>
            </a:extLst>
          </p:cNvPr>
          <p:cNvCxnSpPr>
            <a:cxnSpLocks/>
          </p:cNvCxnSpPr>
          <p:nvPr/>
        </p:nvCxnSpPr>
        <p:spPr>
          <a:xfrm flipH="1">
            <a:off x="1426484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2AB1A2-072D-BBD7-06C5-87C599961D45}"/>
              </a:ext>
            </a:extLst>
          </p:cNvPr>
          <p:cNvCxnSpPr>
            <a:cxnSpLocks/>
          </p:cNvCxnSpPr>
          <p:nvPr/>
        </p:nvCxnSpPr>
        <p:spPr>
          <a:xfrm flipH="1">
            <a:off x="1537937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7A35BFA-EB9C-55CC-274F-12EA0D14C356}"/>
              </a:ext>
            </a:extLst>
          </p:cNvPr>
          <p:cNvSpPr txBox="1"/>
          <p:nvPr/>
        </p:nvSpPr>
        <p:spPr>
          <a:xfrm>
            <a:off x="2637056" y="2177762"/>
            <a:ext cx="4835699" cy="830997"/>
          </a:xfrm>
          <a:prstGeom prst="rect">
            <a:avLst/>
          </a:prstGeom>
          <a:noFill/>
        </p:spPr>
        <p:txBody>
          <a:bodyPr wrap="square">
            <a:spAutoFit/>
          </a:bodyPr>
          <a:lstStyle/>
          <a:p>
            <a:pPr marL="285750" lvl="1" indent="-285750">
              <a:buFont typeface="Arial" panose="020B0604020202020204" pitchFamily="34" charset="0"/>
              <a:buChar char="•"/>
            </a:pPr>
            <a:r>
              <a:rPr lang="it-IT" sz="1600" dirty="0">
                <a:latin typeface="Open Sans" panose="020B0606030504020204" pitchFamily="34" charset="0"/>
                <a:ea typeface="Open Sans" panose="020B0606030504020204" pitchFamily="34" charset="0"/>
                <a:cs typeface="Open Sans" panose="020B0606030504020204" pitchFamily="34" charset="0"/>
              </a:rPr>
              <a:t>Riduzioni di </a:t>
            </a:r>
            <a:r>
              <a:rPr lang="it-IT" sz="1600" dirty="0" err="1">
                <a:latin typeface="Open Sans" panose="020B0606030504020204" pitchFamily="34" charset="0"/>
                <a:ea typeface="Open Sans" panose="020B0606030504020204" pitchFamily="34" charset="0"/>
                <a:cs typeface="Open Sans" panose="020B0606030504020204" pitchFamily="34" charset="0"/>
              </a:rPr>
              <a:t>rifuti</a:t>
            </a:r>
            <a:endParaRPr lang="it-IT" sz="1600" dirty="0">
              <a:latin typeface="Open Sans" panose="020B0606030504020204" pitchFamily="34" charset="0"/>
              <a:ea typeface="Open Sans" panose="020B0606030504020204" pitchFamily="34" charset="0"/>
              <a:cs typeface="Open Sans" panose="020B0606030504020204" pitchFamily="34" charset="0"/>
            </a:endParaRPr>
          </a:p>
          <a:p>
            <a:pPr marL="285750" lvl="1" indent="-285750">
              <a:buFont typeface="Arial" panose="020B0604020202020204" pitchFamily="34" charset="0"/>
              <a:buChar char="•"/>
            </a:pPr>
            <a:r>
              <a:rPr lang="it-IT" sz="1600" dirty="0">
                <a:latin typeface="Open Sans" panose="020B0606030504020204" pitchFamily="34" charset="0"/>
                <a:ea typeface="Open Sans" panose="020B0606030504020204" pitchFamily="34" charset="0"/>
                <a:cs typeface="Open Sans" panose="020B0606030504020204" pitchFamily="34" charset="0"/>
              </a:rPr>
              <a:t>Riduzione estrazioni nuove Risorse</a:t>
            </a:r>
          </a:p>
          <a:p>
            <a:pPr marL="285750" lvl="1" indent="-285750">
              <a:buFont typeface="Arial" panose="020B0604020202020204" pitchFamily="34" charset="0"/>
              <a:buChar char="•"/>
            </a:pPr>
            <a:r>
              <a:rPr lang="it-IT" sz="1600" dirty="0">
                <a:latin typeface="Open Sans" panose="020B0606030504020204" pitchFamily="34" charset="0"/>
                <a:ea typeface="Open Sans" panose="020B0606030504020204" pitchFamily="34" charset="0"/>
                <a:cs typeface="Open Sans" panose="020B0606030504020204" pitchFamily="34" charset="0"/>
              </a:rPr>
              <a:t>Riduzione CO2</a:t>
            </a:r>
          </a:p>
        </p:txBody>
      </p:sp>
    </p:spTree>
    <p:extLst>
      <p:ext uri="{BB962C8B-B14F-4D97-AF65-F5344CB8AC3E}">
        <p14:creationId xmlns:p14="http://schemas.microsoft.com/office/powerpoint/2010/main" val="229449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4776000" y="1616400"/>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Capacità</a:t>
            </a:r>
            <a:r>
              <a:rPr lang="en" dirty="0"/>
              <a:t> di </a:t>
            </a:r>
            <a:r>
              <a:rPr lang="en" dirty="0" err="1"/>
              <a:t>modifica</a:t>
            </a:r>
            <a:endParaRPr dirty="0"/>
          </a:p>
        </p:txBody>
      </p:sp>
      <p:sp>
        <p:nvSpPr>
          <p:cNvPr id="1364" name="Google Shape;1364;p65"/>
          <p:cNvSpPr txBox="1">
            <a:spLocks noGrp="1"/>
          </p:cNvSpPr>
          <p:nvPr>
            <p:ph type="subTitle" idx="4"/>
          </p:nvPr>
        </p:nvSpPr>
        <p:spPr>
          <a:xfrm>
            <a:off x="4956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Esempi in «commercio»</a:t>
            </a:r>
          </a:p>
          <a:p>
            <a:pPr marL="0" lvl="0" indent="0" algn="ctr" rtl="0">
              <a:spcBef>
                <a:spcPts val="0"/>
              </a:spcBef>
              <a:spcAft>
                <a:spcPts val="0"/>
              </a:spcAft>
              <a:buNone/>
            </a:pPr>
            <a:r>
              <a:rPr lang="it-IT" dirty="0"/>
              <a:t>Certezza</a:t>
            </a:r>
            <a:endParaRPr dirty="0"/>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Innovazione</a:t>
            </a:r>
            <a:r>
              <a:rPr lang="en" dirty="0"/>
              <a:t> </a:t>
            </a:r>
            <a:r>
              <a:rPr lang="en" dirty="0" err="1"/>
              <a:t>nelle</a:t>
            </a:r>
            <a:r>
              <a:rPr lang="en" dirty="0"/>
              <a:t> batterie</a:t>
            </a:r>
            <a:endParaRPr dirty="0"/>
          </a:p>
        </p:txBody>
      </p:sp>
      <p:sp>
        <p:nvSpPr>
          <p:cNvPr id="1366" name="Google Shape;1366;p65"/>
          <p:cNvSpPr txBox="1">
            <a:spLocks noGrp="1"/>
          </p:cNvSpPr>
          <p:nvPr>
            <p:ph type="subTitle" idx="1"/>
          </p:nvPr>
        </p:nvSpPr>
        <p:spPr>
          <a:xfrm>
            <a:off x="1308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Sensori all’avanguardia</a:t>
            </a:r>
          </a:p>
          <a:p>
            <a:pPr marL="0" lvl="0" indent="0" algn="ctr" rtl="0">
              <a:spcBef>
                <a:spcPts val="0"/>
              </a:spcBef>
              <a:spcAft>
                <a:spcPts val="0"/>
              </a:spcAft>
              <a:buNone/>
            </a:pPr>
            <a:r>
              <a:rPr lang="it-IT" dirty="0"/>
              <a:t>Gestione Smart</a:t>
            </a:r>
          </a:p>
          <a:p>
            <a:pPr marL="0" lvl="0" indent="0" algn="ctr" rtl="0">
              <a:spcBef>
                <a:spcPts val="0"/>
              </a:spcBef>
              <a:spcAft>
                <a:spcPts val="0"/>
              </a:spcAft>
              <a:buNone/>
            </a:pPr>
            <a:r>
              <a:rPr lang="it-IT" dirty="0"/>
              <a:t>IoT</a:t>
            </a:r>
            <a:endParaRPr dirty="0"/>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18" name="Google Shape;965;p57">
            <a:extLst>
              <a:ext uri="{FF2B5EF4-FFF2-40B4-BE49-F238E27FC236}">
                <a16:creationId xmlns:a16="http://schemas.microsoft.com/office/drawing/2014/main" id="{6533BF3C-A581-5D9D-D7BB-32CD97602D17}"/>
              </a:ext>
            </a:extLst>
          </p:cNvPr>
          <p:cNvSpPr/>
          <p:nvPr/>
        </p:nvSpPr>
        <p:spPr>
          <a:xfrm>
            <a:off x="1097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9" name="Google Shape;962;p57">
            <a:extLst>
              <a:ext uri="{FF2B5EF4-FFF2-40B4-BE49-F238E27FC236}">
                <a16:creationId xmlns:a16="http://schemas.microsoft.com/office/drawing/2014/main" id="{B419056D-1CC9-023F-CD1D-3567333B8FD1}"/>
              </a:ext>
            </a:extLst>
          </p:cNvPr>
          <p:cNvSpPr txBox="1">
            <a:spLocks/>
          </p:cNvSpPr>
          <p:nvPr/>
        </p:nvSpPr>
        <p:spPr>
          <a:xfrm>
            <a:off x="918599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20" name="Google Shape;961;p57">
            <a:extLst>
              <a:ext uri="{FF2B5EF4-FFF2-40B4-BE49-F238E27FC236}">
                <a16:creationId xmlns:a16="http://schemas.microsoft.com/office/drawing/2014/main" id="{73EAA665-E2EC-8C16-4212-9AB082ABA317}"/>
              </a:ext>
            </a:extLst>
          </p:cNvPr>
          <p:cNvCxnSpPr>
            <a:cxnSpLocks/>
          </p:cNvCxnSpPr>
          <p:nvPr/>
        </p:nvCxnSpPr>
        <p:spPr>
          <a:xfrm>
            <a:off x="926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1" name="Google Shape;962;p57">
            <a:extLst>
              <a:ext uri="{FF2B5EF4-FFF2-40B4-BE49-F238E27FC236}">
                <a16:creationId xmlns:a16="http://schemas.microsoft.com/office/drawing/2014/main" id="{2CF1227D-0594-EB97-77F3-7DAC8A1F8471}"/>
              </a:ext>
            </a:extLst>
          </p:cNvPr>
          <p:cNvSpPr txBox="1">
            <a:spLocks/>
          </p:cNvSpPr>
          <p:nvPr/>
        </p:nvSpPr>
        <p:spPr>
          <a:xfrm>
            <a:off x="1018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2" name="Google Shape;962;p57">
            <a:extLst>
              <a:ext uri="{FF2B5EF4-FFF2-40B4-BE49-F238E27FC236}">
                <a16:creationId xmlns:a16="http://schemas.microsoft.com/office/drawing/2014/main" id="{84A15E48-AF24-2CFE-605E-4FDB5F931F10}"/>
              </a:ext>
            </a:extLst>
          </p:cNvPr>
          <p:cNvSpPr txBox="1">
            <a:spLocks/>
          </p:cNvSpPr>
          <p:nvPr/>
        </p:nvSpPr>
        <p:spPr>
          <a:xfrm>
            <a:off x="1143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23" name="Google Shape;962;p57">
            <a:extLst>
              <a:ext uri="{FF2B5EF4-FFF2-40B4-BE49-F238E27FC236}">
                <a16:creationId xmlns:a16="http://schemas.microsoft.com/office/drawing/2014/main" id="{4822D9CA-D137-1811-F6FC-4F1F80C1C0A5}"/>
              </a:ext>
            </a:extLst>
          </p:cNvPr>
          <p:cNvSpPr txBox="1">
            <a:spLocks/>
          </p:cNvSpPr>
          <p:nvPr/>
        </p:nvSpPr>
        <p:spPr>
          <a:xfrm>
            <a:off x="3506815" y="422883"/>
            <a:ext cx="172237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Tecnologico</a:t>
            </a:r>
            <a:endParaRPr lang="en-GB" sz="1800" dirty="0"/>
          </a:p>
          <a:p>
            <a:pPr algn="r"/>
            <a:endParaRPr lang="en-GB" sz="1800" dirty="0"/>
          </a:p>
          <a:p>
            <a:pPr algn="r"/>
            <a:br>
              <a:rPr lang="en-GB" sz="1800" dirty="0"/>
            </a:br>
            <a:endParaRPr lang="en-GB" sz="1800" dirty="0"/>
          </a:p>
        </p:txBody>
      </p:sp>
      <p:sp>
        <p:nvSpPr>
          <p:cNvPr id="24" name="Google Shape;962;p57">
            <a:extLst>
              <a:ext uri="{FF2B5EF4-FFF2-40B4-BE49-F238E27FC236}">
                <a16:creationId xmlns:a16="http://schemas.microsoft.com/office/drawing/2014/main" id="{E279303D-531E-B685-B415-252A36AAF54D}"/>
              </a:ext>
            </a:extLst>
          </p:cNvPr>
          <p:cNvSpPr txBox="1">
            <a:spLocks/>
          </p:cNvSpPr>
          <p:nvPr/>
        </p:nvSpPr>
        <p:spPr>
          <a:xfrm>
            <a:off x="1494259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5" name="Google Shape;962;p57">
            <a:extLst>
              <a:ext uri="{FF2B5EF4-FFF2-40B4-BE49-F238E27FC236}">
                <a16:creationId xmlns:a16="http://schemas.microsoft.com/office/drawing/2014/main" id="{78A1EACD-66DC-2273-0668-D2CF4647C9C4}"/>
              </a:ext>
            </a:extLst>
          </p:cNvPr>
          <p:cNvSpPr txBox="1">
            <a:spLocks/>
          </p:cNvSpPr>
          <p:nvPr/>
        </p:nvSpPr>
        <p:spPr>
          <a:xfrm>
            <a:off x="1363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26" name="Straight Connector 25">
            <a:extLst>
              <a:ext uri="{FF2B5EF4-FFF2-40B4-BE49-F238E27FC236}">
                <a16:creationId xmlns:a16="http://schemas.microsoft.com/office/drawing/2014/main" id="{35526FC6-02B9-53AF-D802-7A92B494F353}"/>
              </a:ext>
            </a:extLst>
          </p:cNvPr>
          <p:cNvCxnSpPr>
            <a:cxnSpLocks/>
            <a:endCxn id="19" idx="0"/>
          </p:cNvCxnSpPr>
          <p:nvPr/>
        </p:nvCxnSpPr>
        <p:spPr>
          <a:xfrm>
            <a:off x="959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D9470-08C7-85B7-487A-CEA8705E4526}"/>
              </a:ext>
            </a:extLst>
          </p:cNvPr>
          <p:cNvCxnSpPr>
            <a:cxnSpLocks/>
            <a:endCxn id="21" idx="0"/>
          </p:cNvCxnSpPr>
          <p:nvPr/>
        </p:nvCxnSpPr>
        <p:spPr>
          <a:xfrm flipH="1">
            <a:off x="1074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69EF5D-BBDB-02DD-BF45-F3DA84B31920}"/>
              </a:ext>
            </a:extLst>
          </p:cNvPr>
          <p:cNvCxnSpPr>
            <a:cxnSpLocks/>
            <a:endCxn id="22" idx="0"/>
          </p:cNvCxnSpPr>
          <p:nvPr/>
        </p:nvCxnSpPr>
        <p:spPr>
          <a:xfrm flipH="1">
            <a:off x="1184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4A96EA3-2522-D59B-B6F6-F51C8AF5F265}"/>
              </a:ext>
            </a:extLst>
          </p:cNvPr>
          <p:cNvCxnSpPr>
            <a:cxnSpLocks/>
          </p:cNvCxnSpPr>
          <p:nvPr/>
        </p:nvCxnSpPr>
        <p:spPr>
          <a:xfrm flipH="1">
            <a:off x="1419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788D1D-B62D-D9D9-C3A2-D10914E14852}"/>
              </a:ext>
            </a:extLst>
          </p:cNvPr>
          <p:cNvCxnSpPr>
            <a:cxnSpLocks/>
          </p:cNvCxnSpPr>
          <p:nvPr/>
        </p:nvCxnSpPr>
        <p:spPr>
          <a:xfrm flipH="1">
            <a:off x="1531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308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6888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4776000" y="5319156"/>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txBox="1">
            <a:spLocks noGrp="1"/>
          </p:cNvSpPr>
          <p:nvPr>
            <p:ph type="title" idx="3"/>
          </p:nvPr>
        </p:nvSpPr>
        <p:spPr>
          <a:xfrm>
            <a:off x="4956000" y="6037720"/>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Capacità</a:t>
            </a:r>
            <a:r>
              <a:rPr lang="en" dirty="0"/>
              <a:t> di </a:t>
            </a:r>
            <a:r>
              <a:rPr lang="en" dirty="0" err="1"/>
              <a:t>modifica</a:t>
            </a:r>
            <a:endParaRPr dirty="0"/>
          </a:p>
        </p:txBody>
      </p:sp>
      <p:sp>
        <p:nvSpPr>
          <p:cNvPr id="1364" name="Google Shape;1364;p65"/>
          <p:cNvSpPr txBox="1">
            <a:spLocks noGrp="1"/>
          </p:cNvSpPr>
          <p:nvPr>
            <p:ph type="subTitle" idx="4"/>
          </p:nvPr>
        </p:nvSpPr>
        <p:spPr>
          <a:xfrm>
            <a:off x="4956000" y="6545406"/>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Esempi in «commercio»</a:t>
            </a:r>
          </a:p>
          <a:p>
            <a:pPr marL="0" lvl="0" indent="0" algn="ctr" rtl="0">
              <a:spcBef>
                <a:spcPts val="0"/>
              </a:spcBef>
              <a:spcAft>
                <a:spcPts val="0"/>
              </a:spcAft>
              <a:buNone/>
            </a:pPr>
            <a:r>
              <a:rPr lang="it-IT" dirty="0"/>
              <a:t>Certezza</a:t>
            </a:r>
            <a:endParaRPr dirty="0"/>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Innovazione</a:t>
            </a:r>
            <a:r>
              <a:rPr lang="en" dirty="0"/>
              <a:t> </a:t>
            </a:r>
            <a:r>
              <a:rPr lang="en" dirty="0" err="1"/>
              <a:t>nelle</a:t>
            </a:r>
            <a:r>
              <a:rPr lang="en" dirty="0"/>
              <a:t> batterie</a:t>
            </a:r>
            <a:endParaRPr dirty="0"/>
          </a:p>
        </p:txBody>
      </p:sp>
      <p:sp>
        <p:nvSpPr>
          <p:cNvPr id="1366" name="Google Shape;1366;p65"/>
          <p:cNvSpPr txBox="1">
            <a:spLocks noGrp="1"/>
          </p:cNvSpPr>
          <p:nvPr>
            <p:ph type="subTitle" idx="1"/>
          </p:nvPr>
        </p:nvSpPr>
        <p:spPr>
          <a:xfrm>
            <a:off x="1308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Sensori all’avanguardia</a:t>
            </a:r>
          </a:p>
          <a:p>
            <a:pPr marL="0" lvl="0" indent="0" algn="ctr" rtl="0">
              <a:spcBef>
                <a:spcPts val="0"/>
              </a:spcBef>
              <a:spcAft>
                <a:spcPts val="0"/>
              </a:spcAft>
              <a:buNone/>
            </a:pPr>
            <a:r>
              <a:rPr lang="it-IT" dirty="0"/>
              <a:t>Gestione Smart/IoT</a:t>
            </a:r>
            <a:endParaRPr dirty="0"/>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6499442"/>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6499442"/>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6499442"/>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5497725"/>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18" name="Google Shape;965;p57">
            <a:extLst>
              <a:ext uri="{FF2B5EF4-FFF2-40B4-BE49-F238E27FC236}">
                <a16:creationId xmlns:a16="http://schemas.microsoft.com/office/drawing/2014/main" id="{6533BF3C-A581-5D9D-D7BB-32CD97602D17}"/>
              </a:ext>
            </a:extLst>
          </p:cNvPr>
          <p:cNvSpPr/>
          <p:nvPr/>
        </p:nvSpPr>
        <p:spPr>
          <a:xfrm>
            <a:off x="1097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9" name="Google Shape;962;p57">
            <a:extLst>
              <a:ext uri="{FF2B5EF4-FFF2-40B4-BE49-F238E27FC236}">
                <a16:creationId xmlns:a16="http://schemas.microsoft.com/office/drawing/2014/main" id="{B419056D-1CC9-023F-CD1D-3567333B8FD1}"/>
              </a:ext>
            </a:extLst>
          </p:cNvPr>
          <p:cNvSpPr txBox="1">
            <a:spLocks/>
          </p:cNvSpPr>
          <p:nvPr/>
        </p:nvSpPr>
        <p:spPr>
          <a:xfrm>
            <a:off x="918599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20" name="Google Shape;961;p57">
            <a:extLst>
              <a:ext uri="{FF2B5EF4-FFF2-40B4-BE49-F238E27FC236}">
                <a16:creationId xmlns:a16="http://schemas.microsoft.com/office/drawing/2014/main" id="{73EAA665-E2EC-8C16-4212-9AB082ABA317}"/>
              </a:ext>
            </a:extLst>
          </p:cNvPr>
          <p:cNvCxnSpPr>
            <a:cxnSpLocks/>
          </p:cNvCxnSpPr>
          <p:nvPr/>
        </p:nvCxnSpPr>
        <p:spPr>
          <a:xfrm>
            <a:off x="926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1" name="Google Shape;962;p57">
            <a:extLst>
              <a:ext uri="{FF2B5EF4-FFF2-40B4-BE49-F238E27FC236}">
                <a16:creationId xmlns:a16="http://schemas.microsoft.com/office/drawing/2014/main" id="{2CF1227D-0594-EB97-77F3-7DAC8A1F8471}"/>
              </a:ext>
            </a:extLst>
          </p:cNvPr>
          <p:cNvSpPr txBox="1">
            <a:spLocks/>
          </p:cNvSpPr>
          <p:nvPr/>
        </p:nvSpPr>
        <p:spPr>
          <a:xfrm>
            <a:off x="1018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2" name="Google Shape;962;p57">
            <a:extLst>
              <a:ext uri="{FF2B5EF4-FFF2-40B4-BE49-F238E27FC236}">
                <a16:creationId xmlns:a16="http://schemas.microsoft.com/office/drawing/2014/main" id="{84A15E48-AF24-2CFE-605E-4FDB5F931F10}"/>
              </a:ext>
            </a:extLst>
          </p:cNvPr>
          <p:cNvSpPr txBox="1">
            <a:spLocks/>
          </p:cNvSpPr>
          <p:nvPr/>
        </p:nvSpPr>
        <p:spPr>
          <a:xfrm>
            <a:off x="1143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23" name="Google Shape;962;p57">
            <a:extLst>
              <a:ext uri="{FF2B5EF4-FFF2-40B4-BE49-F238E27FC236}">
                <a16:creationId xmlns:a16="http://schemas.microsoft.com/office/drawing/2014/main" id="{4822D9CA-D137-1811-F6FC-4F1F80C1C0A5}"/>
              </a:ext>
            </a:extLst>
          </p:cNvPr>
          <p:cNvSpPr txBox="1">
            <a:spLocks/>
          </p:cNvSpPr>
          <p:nvPr/>
        </p:nvSpPr>
        <p:spPr>
          <a:xfrm>
            <a:off x="3506815" y="422883"/>
            <a:ext cx="172237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Tecnologico</a:t>
            </a:r>
            <a:br>
              <a:rPr lang="en-GB" sz="1800" dirty="0"/>
            </a:br>
            <a:endParaRPr lang="en-GB" sz="1800" dirty="0"/>
          </a:p>
        </p:txBody>
      </p:sp>
      <p:sp>
        <p:nvSpPr>
          <p:cNvPr id="24" name="Google Shape;962;p57">
            <a:extLst>
              <a:ext uri="{FF2B5EF4-FFF2-40B4-BE49-F238E27FC236}">
                <a16:creationId xmlns:a16="http://schemas.microsoft.com/office/drawing/2014/main" id="{E279303D-531E-B685-B415-252A36AAF54D}"/>
              </a:ext>
            </a:extLst>
          </p:cNvPr>
          <p:cNvSpPr txBox="1">
            <a:spLocks/>
          </p:cNvSpPr>
          <p:nvPr/>
        </p:nvSpPr>
        <p:spPr>
          <a:xfrm>
            <a:off x="1494259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5" name="Google Shape;962;p57">
            <a:extLst>
              <a:ext uri="{FF2B5EF4-FFF2-40B4-BE49-F238E27FC236}">
                <a16:creationId xmlns:a16="http://schemas.microsoft.com/office/drawing/2014/main" id="{78A1EACD-66DC-2273-0668-D2CF4647C9C4}"/>
              </a:ext>
            </a:extLst>
          </p:cNvPr>
          <p:cNvSpPr txBox="1">
            <a:spLocks/>
          </p:cNvSpPr>
          <p:nvPr/>
        </p:nvSpPr>
        <p:spPr>
          <a:xfrm>
            <a:off x="1363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26" name="Straight Connector 25">
            <a:extLst>
              <a:ext uri="{FF2B5EF4-FFF2-40B4-BE49-F238E27FC236}">
                <a16:creationId xmlns:a16="http://schemas.microsoft.com/office/drawing/2014/main" id="{35526FC6-02B9-53AF-D802-7A92B494F353}"/>
              </a:ext>
            </a:extLst>
          </p:cNvPr>
          <p:cNvCxnSpPr>
            <a:cxnSpLocks/>
            <a:endCxn id="19" idx="0"/>
          </p:cNvCxnSpPr>
          <p:nvPr/>
        </p:nvCxnSpPr>
        <p:spPr>
          <a:xfrm>
            <a:off x="959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D9470-08C7-85B7-487A-CEA8705E4526}"/>
              </a:ext>
            </a:extLst>
          </p:cNvPr>
          <p:cNvCxnSpPr>
            <a:cxnSpLocks/>
            <a:endCxn id="21" idx="0"/>
          </p:cNvCxnSpPr>
          <p:nvPr/>
        </p:nvCxnSpPr>
        <p:spPr>
          <a:xfrm flipH="1">
            <a:off x="1074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69EF5D-BBDB-02DD-BF45-F3DA84B31920}"/>
              </a:ext>
            </a:extLst>
          </p:cNvPr>
          <p:cNvCxnSpPr>
            <a:cxnSpLocks/>
            <a:endCxn id="22" idx="0"/>
          </p:cNvCxnSpPr>
          <p:nvPr/>
        </p:nvCxnSpPr>
        <p:spPr>
          <a:xfrm flipH="1">
            <a:off x="1184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4A96EA3-2522-D59B-B6F6-F51C8AF5F265}"/>
              </a:ext>
            </a:extLst>
          </p:cNvPr>
          <p:cNvCxnSpPr>
            <a:cxnSpLocks/>
          </p:cNvCxnSpPr>
          <p:nvPr/>
        </p:nvCxnSpPr>
        <p:spPr>
          <a:xfrm flipH="1">
            <a:off x="1419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788D1D-B62D-D9D9-C3A2-D10914E14852}"/>
              </a:ext>
            </a:extLst>
          </p:cNvPr>
          <p:cNvCxnSpPr>
            <a:cxnSpLocks/>
          </p:cNvCxnSpPr>
          <p:nvPr/>
        </p:nvCxnSpPr>
        <p:spPr>
          <a:xfrm flipH="1">
            <a:off x="1531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C82AD71-4824-2AFB-3089-278114F15620}"/>
              </a:ext>
            </a:extLst>
          </p:cNvPr>
          <p:cNvSpPr txBox="1"/>
          <p:nvPr/>
        </p:nvSpPr>
        <p:spPr>
          <a:xfrm>
            <a:off x="4572000" y="2130590"/>
            <a:ext cx="3207556" cy="2292935"/>
          </a:xfrm>
          <a:prstGeom prst="rect">
            <a:avLst/>
          </a:prstGeom>
          <a:noFill/>
        </p:spPr>
        <p:txBody>
          <a:bodyPr wrap="square" rtlCol="0">
            <a:spAutoFit/>
          </a:bodyPr>
          <a:lstStyle/>
          <a:p>
            <a:r>
              <a:rPr lang="en-IT"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È una delle principali tendenze nel settore delle batterie rappresentato dalle tecnologie di diagnosi avanzate, grazie a sensori, strumenti di analisi e algoritmi sofisticati, è possibile valutare in modo più accurato lo stato di salute delle batterie. </a:t>
            </a:r>
          </a:p>
          <a:p>
            <a:r>
              <a:rPr lang="en-IT"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Anche l’Internet delle cose sta giocando ruolo sempre più importante retro delle batterie ricondizionata, sia quindi la possibilità di monitorare il temporale le prestazioni delle batterie attraverso </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I</a:t>
            </a:r>
            <a:r>
              <a:rPr lang="en-IT"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sensori e connessioni wireless così da ottimizzare l’utilizzo delle stesse.</a:t>
            </a:r>
          </a:p>
        </p:txBody>
      </p:sp>
    </p:spTree>
    <p:extLst>
      <p:ext uri="{BB962C8B-B14F-4D97-AF65-F5344CB8AC3E}">
        <p14:creationId xmlns:p14="http://schemas.microsoft.com/office/powerpoint/2010/main" val="418663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Innovazione</a:t>
            </a:r>
            <a:r>
              <a:rPr lang="en" dirty="0"/>
              <a:t> </a:t>
            </a:r>
            <a:r>
              <a:rPr lang="en" dirty="0" err="1"/>
              <a:t>nelle</a:t>
            </a:r>
            <a:r>
              <a:rPr lang="en" dirty="0"/>
              <a:t> batterie</a:t>
            </a:r>
            <a:endParaRPr dirty="0"/>
          </a:p>
        </p:txBody>
      </p:sp>
      <p:sp>
        <p:nvSpPr>
          <p:cNvPr id="1366" name="Google Shape;1366;p65"/>
          <p:cNvSpPr txBox="1">
            <a:spLocks noGrp="1"/>
          </p:cNvSpPr>
          <p:nvPr>
            <p:ph type="subTitle" idx="1"/>
          </p:nvPr>
        </p:nvSpPr>
        <p:spPr>
          <a:xfrm>
            <a:off x="1308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Sensori all’avanguardia</a:t>
            </a:r>
          </a:p>
          <a:p>
            <a:pPr marL="0" lvl="0" indent="0" algn="ctr" rtl="0">
              <a:spcBef>
                <a:spcPts val="0"/>
              </a:spcBef>
              <a:spcAft>
                <a:spcPts val="0"/>
              </a:spcAft>
              <a:buNone/>
            </a:pPr>
            <a:r>
              <a:rPr lang="it-IT" dirty="0"/>
              <a:t>Gestione Smart</a:t>
            </a:r>
          </a:p>
          <a:p>
            <a:pPr marL="0" lvl="0" indent="0" algn="ctr" rtl="0">
              <a:spcBef>
                <a:spcPts val="0"/>
              </a:spcBef>
              <a:spcAft>
                <a:spcPts val="0"/>
              </a:spcAft>
              <a:buNone/>
            </a:pPr>
            <a:r>
              <a:rPr lang="it-IT" dirty="0"/>
              <a:t>IoT</a:t>
            </a:r>
            <a:endParaRPr dirty="0"/>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18" name="Google Shape;965;p57">
            <a:extLst>
              <a:ext uri="{FF2B5EF4-FFF2-40B4-BE49-F238E27FC236}">
                <a16:creationId xmlns:a16="http://schemas.microsoft.com/office/drawing/2014/main" id="{6533BF3C-A581-5D9D-D7BB-32CD97602D17}"/>
              </a:ext>
            </a:extLst>
          </p:cNvPr>
          <p:cNvSpPr/>
          <p:nvPr/>
        </p:nvSpPr>
        <p:spPr>
          <a:xfrm>
            <a:off x="1097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9" name="Google Shape;962;p57">
            <a:extLst>
              <a:ext uri="{FF2B5EF4-FFF2-40B4-BE49-F238E27FC236}">
                <a16:creationId xmlns:a16="http://schemas.microsoft.com/office/drawing/2014/main" id="{B419056D-1CC9-023F-CD1D-3567333B8FD1}"/>
              </a:ext>
            </a:extLst>
          </p:cNvPr>
          <p:cNvSpPr txBox="1">
            <a:spLocks/>
          </p:cNvSpPr>
          <p:nvPr/>
        </p:nvSpPr>
        <p:spPr>
          <a:xfrm>
            <a:off x="918599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20" name="Google Shape;961;p57">
            <a:extLst>
              <a:ext uri="{FF2B5EF4-FFF2-40B4-BE49-F238E27FC236}">
                <a16:creationId xmlns:a16="http://schemas.microsoft.com/office/drawing/2014/main" id="{73EAA665-E2EC-8C16-4212-9AB082ABA317}"/>
              </a:ext>
            </a:extLst>
          </p:cNvPr>
          <p:cNvCxnSpPr>
            <a:cxnSpLocks/>
          </p:cNvCxnSpPr>
          <p:nvPr/>
        </p:nvCxnSpPr>
        <p:spPr>
          <a:xfrm>
            <a:off x="926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1" name="Google Shape;962;p57">
            <a:extLst>
              <a:ext uri="{FF2B5EF4-FFF2-40B4-BE49-F238E27FC236}">
                <a16:creationId xmlns:a16="http://schemas.microsoft.com/office/drawing/2014/main" id="{2CF1227D-0594-EB97-77F3-7DAC8A1F8471}"/>
              </a:ext>
            </a:extLst>
          </p:cNvPr>
          <p:cNvSpPr txBox="1">
            <a:spLocks/>
          </p:cNvSpPr>
          <p:nvPr/>
        </p:nvSpPr>
        <p:spPr>
          <a:xfrm>
            <a:off x="1018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2" name="Google Shape;962;p57">
            <a:extLst>
              <a:ext uri="{FF2B5EF4-FFF2-40B4-BE49-F238E27FC236}">
                <a16:creationId xmlns:a16="http://schemas.microsoft.com/office/drawing/2014/main" id="{84A15E48-AF24-2CFE-605E-4FDB5F931F10}"/>
              </a:ext>
            </a:extLst>
          </p:cNvPr>
          <p:cNvSpPr txBox="1">
            <a:spLocks/>
          </p:cNvSpPr>
          <p:nvPr/>
        </p:nvSpPr>
        <p:spPr>
          <a:xfrm>
            <a:off x="1143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23" name="Google Shape;962;p57">
            <a:extLst>
              <a:ext uri="{FF2B5EF4-FFF2-40B4-BE49-F238E27FC236}">
                <a16:creationId xmlns:a16="http://schemas.microsoft.com/office/drawing/2014/main" id="{4822D9CA-D137-1811-F6FC-4F1F80C1C0A5}"/>
              </a:ext>
            </a:extLst>
          </p:cNvPr>
          <p:cNvSpPr txBox="1">
            <a:spLocks/>
          </p:cNvSpPr>
          <p:nvPr/>
        </p:nvSpPr>
        <p:spPr>
          <a:xfrm>
            <a:off x="3506815" y="422883"/>
            <a:ext cx="172237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Tecnologico</a:t>
            </a:r>
            <a:endParaRPr lang="en-GB" sz="1800" dirty="0"/>
          </a:p>
          <a:p>
            <a:pPr algn="r"/>
            <a:endParaRPr lang="en-GB" sz="1800" dirty="0"/>
          </a:p>
          <a:p>
            <a:pPr algn="r"/>
            <a:br>
              <a:rPr lang="en-GB" sz="1800" dirty="0"/>
            </a:br>
            <a:endParaRPr lang="en-GB" sz="1800" dirty="0"/>
          </a:p>
        </p:txBody>
      </p:sp>
      <p:sp>
        <p:nvSpPr>
          <p:cNvPr id="24" name="Google Shape;962;p57">
            <a:extLst>
              <a:ext uri="{FF2B5EF4-FFF2-40B4-BE49-F238E27FC236}">
                <a16:creationId xmlns:a16="http://schemas.microsoft.com/office/drawing/2014/main" id="{E279303D-531E-B685-B415-252A36AAF54D}"/>
              </a:ext>
            </a:extLst>
          </p:cNvPr>
          <p:cNvSpPr txBox="1">
            <a:spLocks/>
          </p:cNvSpPr>
          <p:nvPr/>
        </p:nvSpPr>
        <p:spPr>
          <a:xfrm>
            <a:off x="1494259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5" name="Google Shape;962;p57">
            <a:extLst>
              <a:ext uri="{FF2B5EF4-FFF2-40B4-BE49-F238E27FC236}">
                <a16:creationId xmlns:a16="http://schemas.microsoft.com/office/drawing/2014/main" id="{78A1EACD-66DC-2273-0668-D2CF4647C9C4}"/>
              </a:ext>
            </a:extLst>
          </p:cNvPr>
          <p:cNvSpPr txBox="1">
            <a:spLocks/>
          </p:cNvSpPr>
          <p:nvPr/>
        </p:nvSpPr>
        <p:spPr>
          <a:xfrm>
            <a:off x="1363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26" name="Straight Connector 25">
            <a:extLst>
              <a:ext uri="{FF2B5EF4-FFF2-40B4-BE49-F238E27FC236}">
                <a16:creationId xmlns:a16="http://schemas.microsoft.com/office/drawing/2014/main" id="{35526FC6-02B9-53AF-D802-7A92B494F353}"/>
              </a:ext>
            </a:extLst>
          </p:cNvPr>
          <p:cNvCxnSpPr>
            <a:cxnSpLocks/>
            <a:endCxn id="19" idx="0"/>
          </p:cNvCxnSpPr>
          <p:nvPr/>
        </p:nvCxnSpPr>
        <p:spPr>
          <a:xfrm>
            <a:off x="959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D9470-08C7-85B7-487A-CEA8705E4526}"/>
              </a:ext>
            </a:extLst>
          </p:cNvPr>
          <p:cNvCxnSpPr>
            <a:cxnSpLocks/>
            <a:endCxn id="21" idx="0"/>
          </p:cNvCxnSpPr>
          <p:nvPr/>
        </p:nvCxnSpPr>
        <p:spPr>
          <a:xfrm flipH="1">
            <a:off x="1074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69EF5D-BBDB-02DD-BF45-F3DA84B31920}"/>
              </a:ext>
            </a:extLst>
          </p:cNvPr>
          <p:cNvCxnSpPr>
            <a:cxnSpLocks/>
            <a:endCxn id="22" idx="0"/>
          </p:cNvCxnSpPr>
          <p:nvPr/>
        </p:nvCxnSpPr>
        <p:spPr>
          <a:xfrm flipH="1">
            <a:off x="1184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4A96EA3-2522-D59B-B6F6-F51C8AF5F265}"/>
              </a:ext>
            </a:extLst>
          </p:cNvPr>
          <p:cNvCxnSpPr>
            <a:cxnSpLocks/>
          </p:cNvCxnSpPr>
          <p:nvPr/>
        </p:nvCxnSpPr>
        <p:spPr>
          <a:xfrm flipH="1">
            <a:off x="1419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788D1D-B62D-D9D9-C3A2-D10914E14852}"/>
              </a:ext>
            </a:extLst>
          </p:cNvPr>
          <p:cNvCxnSpPr>
            <a:cxnSpLocks/>
          </p:cNvCxnSpPr>
          <p:nvPr/>
        </p:nvCxnSpPr>
        <p:spPr>
          <a:xfrm flipH="1">
            <a:off x="1531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62" name="Google Shape;1362;p65"/>
          <p:cNvSpPr/>
          <p:nvPr/>
        </p:nvSpPr>
        <p:spPr>
          <a:xfrm>
            <a:off x="4776000" y="1616400"/>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Capacità</a:t>
            </a:r>
            <a:r>
              <a:rPr lang="en" dirty="0"/>
              <a:t> di </a:t>
            </a:r>
            <a:r>
              <a:rPr lang="en" dirty="0" err="1"/>
              <a:t>modifica</a:t>
            </a:r>
            <a:endParaRPr dirty="0"/>
          </a:p>
        </p:txBody>
      </p:sp>
      <p:sp>
        <p:nvSpPr>
          <p:cNvPr id="1364" name="Google Shape;1364;p65"/>
          <p:cNvSpPr txBox="1">
            <a:spLocks noGrp="1"/>
          </p:cNvSpPr>
          <p:nvPr>
            <p:ph type="subTitle" idx="4"/>
          </p:nvPr>
        </p:nvSpPr>
        <p:spPr>
          <a:xfrm>
            <a:off x="4956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Esempi in «commercio»</a:t>
            </a:r>
          </a:p>
          <a:p>
            <a:pPr marL="0" lvl="0" indent="0" algn="ctr" rtl="0">
              <a:spcBef>
                <a:spcPts val="0"/>
              </a:spcBef>
              <a:spcAft>
                <a:spcPts val="0"/>
              </a:spcAft>
              <a:buNone/>
            </a:pPr>
            <a:r>
              <a:rPr lang="it-IT" dirty="0"/>
              <a:t>Certezza</a:t>
            </a:r>
            <a:endParaRPr dirty="0"/>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73192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5202033"/>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1128000" y="1616400"/>
            <a:ext cx="6888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Capacità</a:t>
            </a:r>
            <a:r>
              <a:rPr lang="en" dirty="0"/>
              <a:t> di </a:t>
            </a:r>
            <a:r>
              <a:rPr lang="en" dirty="0" err="1"/>
              <a:t>modifica</a:t>
            </a:r>
            <a:endParaRPr dirty="0"/>
          </a:p>
        </p:txBody>
      </p:sp>
      <p:sp>
        <p:nvSpPr>
          <p:cNvPr id="1364" name="Google Shape;1364;p65"/>
          <p:cNvSpPr txBox="1">
            <a:spLocks noGrp="1"/>
          </p:cNvSpPr>
          <p:nvPr>
            <p:ph type="subTitle" idx="4"/>
          </p:nvPr>
        </p:nvSpPr>
        <p:spPr>
          <a:xfrm>
            <a:off x="4956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Esempi in «commercio»</a:t>
            </a:r>
          </a:p>
          <a:p>
            <a:pPr marL="0" lvl="0" indent="0" algn="ctr" rtl="0">
              <a:spcBef>
                <a:spcPts val="0"/>
              </a:spcBef>
              <a:spcAft>
                <a:spcPts val="0"/>
              </a:spcAft>
              <a:buNone/>
            </a:pPr>
            <a:r>
              <a:rPr lang="it-IT" dirty="0"/>
              <a:t>Certezza</a:t>
            </a:r>
            <a:endParaRPr dirty="0"/>
          </a:p>
        </p:txBody>
      </p:sp>
      <p:sp>
        <p:nvSpPr>
          <p:cNvPr id="1365" name="Google Shape;1365;p65"/>
          <p:cNvSpPr txBox="1">
            <a:spLocks noGrp="1"/>
          </p:cNvSpPr>
          <p:nvPr>
            <p:ph type="title" idx="2"/>
          </p:nvPr>
        </p:nvSpPr>
        <p:spPr>
          <a:xfrm>
            <a:off x="1308000" y="5920608"/>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Innovazione</a:t>
            </a:r>
            <a:r>
              <a:rPr lang="en" dirty="0"/>
              <a:t> </a:t>
            </a:r>
            <a:r>
              <a:rPr lang="en" dirty="0" err="1"/>
              <a:t>nelle</a:t>
            </a:r>
            <a:r>
              <a:rPr lang="en" dirty="0"/>
              <a:t> batterie</a:t>
            </a:r>
            <a:endParaRPr dirty="0"/>
          </a:p>
        </p:txBody>
      </p:sp>
      <p:sp>
        <p:nvSpPr>
          <p:cNvPr id="1366" name="Google Shape;1366;p65"/>
          <p:cNvSpPr txBox="1">
            <a:spLocks noGrp="1"/>
          </p:cNvSpPr>
          <p:nvPr>
            <p:ph type="subTitle" idx="1"/>
          </p:nvPr>
        </p:nvSpPr>
        <p:spPr>
          <a:xfrm>
            <a:off x="1308000" y="6428283"/>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Sensori all’avanguardia</a:t>
            </a:r>
          </a:p>
          <a:p>
            <a:pPr marL="0" lvl="0" indent="0" algn="ctr" rtl="0">
              <a:spcBef>
                <a:spcPts val="0"/>
              </a:spcBef>
              <a:spcAft>
                <a:spcPts val="0"/>
              </a:spcAft>
              <a:buNone/>
            </a:pPr>
            <a:r>
              <a:rPr lang="it-IT" dirty="0"/>
              <a:t>Gestione Smart</a:t>
            </a:r>
          </a:p>
          <a:p>
            <a:pPr marL="0" lvl="0" indent="0" algn="ctr" rtl="0">
              <a:spcBef>
                <a:spcPts val="0"/>
              </a:spcBef>
              <a:spcAft>
                <a:spcPts val="0"/>
              </a:spcAft>
              <a:buNone/>
            </a:pPr>
            <a:r>
              <a:rPr lang="it-IT" dirty="0"/>
              <a:t>IoT</a:t>
            </a:r>
            <a:endParaRPr dirty="0"/>
          </a:p>
        </p:txBody>
      </p:sp>
      <p:sp>
        <p:nvSpPr>
          <p:cNvPr id="1368" name="Google Shape;1368;p65"/>
          <p:cNvSpPr/>
          <p:nvPr/>
        </p:nvSpPr>
        <p:spPr>
          <a:xfrm flipH="1">
            <a:off x="2716810" y="638231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638231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6382319"/>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5380619"/>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18" name="Google Shape;965;p57">
            <a:extLst>
              <a:ext uri="{FF2B5EF4-FFF2-40B4-BE49-F238E27FC236}">
                <a16:creationId xmlns:a16="http://schemas.microsoft.com/office/drawing/2014/main" id="{6533BF3C-A581-5D9D-D7BB-32CD97602D17}"/>
              </a:ext>
            </a:extLst>
          </p:cNvPr>
          <p:cNvSpPr/>
          <p:nvPr/>
        </p:nvSpPr>
        <p:spPr>
          <a:xfrm>
            <a:off x="1097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9" name="Google Shape;962;p57">
            <a:extLst>
              <a:ext uri="{FF2B5EF4-FFF2-40B4-BE49-F238E27FC236}">
                <a16:creationId xmlns:a16="http://schemas.microsoft.com/office/drawing/2014/main" id="{B419056D-1CC9-023F-CD1D-3567333B8FD1}"/>
              </a:ext>
            </a:extLst>
          </p:cNvPr>
          <p:cNvSpPr txBox="1">
            <a:spLocks/>
          </p:cNvSpPr>
          <p:nvPr/>
        </p:nvSpPr>
        <p:spPr>
          <a:xfrm>
            <a:off x="918599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20" name="Google Shape;961;p57">
            <a:extLst>
              <a:ext uri="{FF2B5EF4-FFF2-40B4-BE49-F238E27FC236}">
                <a16:creationId xmlns:a16="http://schemas.microsoft.com/office/drawing/2014/main" id="{73EAA665-E2EC-8C16-4212-9AB082ABA317}"/>
              </a:ext>
            </a:extLst>
          </p:cNvPr>
          <p:cNvCxnSpPr>
            <a:cxnSpLocks/>
          </p:cNvCxnSpPr>
          <p:nvPr/>
        </p:nvCxnSpPr>
        <p:spPr>
          <a:xfrm>
            <a:off x="926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1" name="Google Shape;962;p57">
            <a:extLst>
              <a:ext uri="{FF2B5EF4-FFF2-40B4-BE49-F238E27FC236}">
                <a16:creationId xmlns:a16="http://schemas.microsoft.com/office/drawing/2014/main" id="{2CF1227D-0594-EB97-77F3-7DAC8A1F8471}"/>
              </a:ext>
            </a:extLst>
          </p:cNvPr>
          <p:cNvSpPr txBox="1">
            <a:spLocks/>
          </p:cNvSpPr>
          <p:nvPr/>
        </p:nvSpPr>
        <p:spPr>
          <a:xfrm>
            <a:off x="1018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2" name="Google Shape;962;p57">
            <a:extLst>
              <a:ext uri="{FF2B5EF4-FFF2-40B4-BE49-F238E27FC236}">
                <a16:creationId xmlns:a16="http://schemas.microsoft.com/office/drawing/2014/main" id="{84A15E48-AF24-2CFE-605E-4FDB5F931F10}"/>
              </a:ext>
            </a:extLst>
          </p:cNvPr>
          <p:cNvSpPr txBox="1">
            <a:spLocks/>
          </p:cNvSpPr>
          <p:nvPr/>
        </p:nvSpPr>
        <p:spPr>
          <a:xfrm>
            <a:off x="1143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23" name="Google Shape;962;p57">
            <a:extLst>
              <a:ext uri="{FF2B5EF4-FFF2-40B4-BE49-F238E27FC236}">
                <a16:creationId xmlns:a16="http://schemas.microsoft.com/office/drawing/2014/main" id="{4822D9CA-D137-1811-F6FC-4F1F80C1C0A5}"/>
              </a:ext>
            </a:extLst>
          </p:cNvPr>
          <p:cNvSpPr txBox="1">
            <a:spLocks/>
          </p:cNvSpPr>
          <p:nvPr/>
        </p:nvSpPr>
        <p:spPr>
          <a:xfrm>
            <a:off x="3506815" y="422883"/>
            <a:ext cx="172237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Tecnologico</a:t>
            </a:r>
            <a:endParaRPr lang="en-GB" sz="1800" dirty="0"/>
          </a:p>
          <a:p>
            <a:pPr algn="r"/>
            <a:endParaRPr lang="en-GB" sz="1800" dirty="0"/>
          </a:p>
          <a:p>
            <a:pPr algn="r"/>
            <a:br>
              <a:rPr lang="en-GB" sz="1800" dirty="0"/>
            </a:br>
            <a:endParaRPr lang="en-GB" sz="1800" dirty="0"/>
          </a:p>
        </p:txBody>
      </p:sp>
      <p:sp>
        <p:nvSpPr>
          <p:cNvPr id="24" name="Google Shape;962;p57">
            <a:extLst>
              <a:ext uri="{FF2B5EF4-FFF2-40B4-BE49-F238E27FC236}">
                <a16:creationId xmlns:a16="http://schemas.microsoft.com/office/drawing/2014/main" id="{E279303D-531E-B685-B415-252A36AAF54D}"/>
              </a:ext>
            </a:extLst>
          </p:cNvPr>
          <p:cNvSpPr txBox="1">
            <a:spLocks/>
          </p:cNvSpPr>
          <p:nvPr/>
        </p:nvSpPr>
        <p:spPr>
          <a:xfrm>
            <a:off x="1494259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5" name="Google Shape;962;p57">
            <a:extLst>
              <a:ext uri="{FF2B5EF4-FFF2-40B4-BE49-F238E27FC236}">
                <a16:creationId xmlns:a16="http://schemas.microsoft.com/office/drawing/2014/main" id="{78A1EACD-66DC-2273-0668-D2CF4647C9C4}"/>
              </a:ext>
            </a:extLst>
          </p:cNvPr>
          <p:cNvSpPr txBox="1">
            <a:spLocks/>
          </p:cNvSpPr>
          <p:nvPr/>
        </p:nvSpPr>
        <p:spPr>
          <a:xfrm>
            <a:off x="1363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26" name="Straight Connector 25">
            <a:extLst>
              <a:ext uri="{FF2B5EF4-FFF2-40B4-BE49-F238E27FC236}">
                <a16:creationId xmlns:a16="http://schemas.microsoft.com/office/drawing/2014/main" id="{35526FC6-02B9-53AF-D802-7A92B494F353}"/>
              </a:ext>
            </a:extLst>
          </p:cNvPr>
          <p:cNvCxnSpPr>
            <a:cxnSpLocks/>
            <a:endCxn id="19" idx="0"/>
          </p:cNvCxnSpPr>
          <p:nvPr/>
        </p:nvCxnSpPr>
        <p:spPr>
          <a:xfrm>
            <a:off x="959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D9470-08C7-85B7-487A-CEA8705E4526}"/>
              </a:ext>
            </a:extLst>
          </p:cNvPr>
          <p:cNvCxnSpPr>
            <a:cxnSpLocks/>
            <a:endCxn id="21" idx="0"/>
          </p:cNvCxnSpPr>
          <p:nvPr/>
        </p:nvCxnSpPr>
        <p:spPr>
          <a:xfrm flipH="1">
            <a:off x="1074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69EF5D-BBDB-02DD-BF45-F3DA84B31920}"/>
              </a:ext>
            </a:extLst>
          </p:cNvPr>
          <p:cNvCxnSpPr>
            <a:cxnSpLocks/>
            <a:endCxn id="22" idx="0"/>
          </p:cNvCxnSpPr>
          <p:nvPr/>
        </p:nvCxnSpPr>
        <p:spPr>
          <a:xfrm flipH="1">
            <a:off x="1184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4A96EA3-2522-D59B-B6F6-F51C8AF5F265}"/>
              </a:ext>
            </a:extLst>
          </p:cNvPr>
          <p:cNvCxnSpPr>
            <a:cxnSpLocks/>
          </p:cNvCxnSpPr>
          <p:nvPr/>
        </p:nvCxnSpPr>
        <p:spPr>
          <a:xfrm flipH="1">
            <a:off x="1419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788D1D-B62D-D9D9-C3A2-D10914E14852}"/>
              </a:ext>
            </a:extLst>
          </p:cNvPr>
          <p:cNvCxnSpPr>
            <a:cxnSpLocks/>
          </p:cNvCxnSpPr>
          <p:nvPr/>
        </p:nvCxnSpPr>
        <p:spPr>
          <a:xfrm flipH="1">
            <a:off x="1531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1FEBDE6-E6E8-B561-AFFB-1931DB9C4A56}"/>
              </a:ext>
            </a:extLst>
          </p:cNvPr>
          <p:cNvSpPr txBox="1"/>
          <p:nvPr/>
        </p:nvSpPr>
        <p:spPr>
          <a:xfrm>
            <a:off x="1367879" y="2130590"/>
            <a:ext cx="3207556" cy="2308324"/>
          </a:xfrm>
          <a:prstGeom prst="rect">
            <a:avLst/>
          </a:prstGeom>
          <a:noFill/>
        </p:spPr>
        <p:txBody>
          <a:bodyPr wrap="square" rtlCol="0">
            <a:spAutoFit/>
          </a:bodyPr>
          <a:lstStyle/>
          <a:p>
            <a:r>
              <a:rPr lang="en-IT"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Cì sono già addirittura veicoli che vengono utilizzati come accumulatori, nel senso che quando la corrente a casa manca possono essere sfruttate per alimentare tutta l’abitazione.</a:t>
            </a:r>
          </a:p>
        </p:txBody>
      </p:sp>
    </p:spTree>
    <p:extLst>
      <p:ext uri="{BB962C8B-B14F-4D97-AF65-F5344CB8AC3E}">
        <p14:creationId xmlns:p14="http://schemas.microsoft.com/office/powerpoint/2010/main" val="3241029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4776000" y="1616400"/>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Capacità</a:t>
            </a:r>
            <a:r>
              <a:rPr lang="en" dirty="0"/>
              <a:t> di </a:t>
            </a:r>
            <a:r>
              <a:rPr lang="en" dirty="0" err="1"/>
              <a:t>modifica</a:t>
            </a:r>
            <a:endParaRPr dirty="0"/>
          </a:p>
        </p:txBody>
      </p:sp>
      <p:sp>
        <p:nvSpPr>
          <p:cNvPr id="1364" name="Google Shape;1364;p65"/>
          <p:cNvSpPr txBox="1">
            <a:spLocks noGrp="1"/>
          </p:cNvSpPr>
          <p:nvPr>
            <p:ph type="subTitle" idx="4"/>
          </p:nvPr>
        </p:nvSpPr>
        <p:spPr>
          <a:xfrm>
            <a:off x="4956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Esempi in «commercio»</a:t>
            </a:r>
          </a:p>
          <a:p>
            <a:pPr marL="0" lvl="0" indent="0" algn="ctr" rtl="0">
              <a:spcBef>
                <a:spcPts val="0"/>
              </a:spcBef>
              <a:spcAft>
                <a:spcPts val="0"/>
              </a:spcAft>
              <a:buNone/>
            </a:pPr>
            <a:r>
              <a:rPr lang="it-IT" dirty="0"/>
              <a:t>Certezza</a:t>
            </a:r>
            <a:endParaRPr dirty="0"/>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Innovazione</a:t>
            </a:r>
            <a:r>
              <a:rPr lang="en" dirty="0"/>
              <a:t> </a:t>
            </a:r>
            <a:r>
              <a:rPr lang="en" dirty="0" err="1"/>
              <a:t>nelle</a:t>
            </a:r>
            <a:r>
              <a:rPr lang="en" dirty="0"/>
              <a:t> batterie</a:t>
            </a:r>
            <a:endParaRPr dirty="0"/>
          </a:p>
        </p:txBody>
      </p:sp>
      <p:sp>
        <p:nvSpPr>
          <p:cNvPr id="1366" name="Google Shape;1366;p65"/>
          <p:cNvSpPr txBox="1">
            <a:spLocks noGrp="1"/>
          </p:cNvSpPr>
          <p:nvPr>
            <p:ph type="subTitle" idx="1"/>
          </p:nvPr>
        </p:nvSpPr>
        <p:spPr>
          <a:xfrm>
            <a:off x="1308000" y="2842650"/>
            <a:ext cx="2880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it-IT" dirty="0"/>
              <a:t>Sensori all’avanguardia</a:t>
            </a:r>
          </a:p>
          <a:p>
            <a:pPr marL="0" lvl="0" indent="0" algn="ctr" rtl="0">
              <a:spcBef>
                <a:spcPts val="0"/>
              </a:spcBef>
              <a:spcAft>
                <a:spcPts val="0"/>
              </a:spcAft>
              <a:buNone/>
            </a:pPr>
            <a:r>
              <a:rPr lang="it-IT" dirty="0"/>
              <a:t>Gestione Smart</a:t>
            </a:r>
          </a:p>
          <a:p>
            <a:pPr marL="0" lvl="0" indent="0" algn="ctr" rtl="0">
              <a:spcBef>
                <a:spcPts val="0"/>
              </a:spcBef>
              <a:spcAft>
                <a:spcPts val="0"/>
              </a:spcAft>
              <a:buNone/>
            </a:pPr>
            <a:r>
              <a:rPr lang="it-IT" dirty="0"/>
              <a:t>IoT</a:t>
            </a:r>
            <a:endParaRPr dirty="0"/>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18" name="Google Shape;965;p57">
            <a:extLst>
              <a:ext uri="{FF2B5EF4-FFF2-40B4-BE49-F238E27FC236}">
                <a16:creationId xmlns:a16="http://schemas.microsoft.com/office/drawing/2014/main" id="{6533BF3C-A581-5D9D-D7BB-32CD97602D17}"/>
              </a:ext>
            </a:extLst>
          </p:cNvPr>
          <p:cNvSpPr/>
          <p:nvPr/>
        </p:nvSpPr>
        <p:spPr>
          <a:xfrm>
            <a:off x="1097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9" name="Google Shape;962;p57">
            <a:extLst>
              <a:ext uri="{FF2B5EF4-FFF2-40B4-BE49-F238E27FC236}">
                <a16:creationId xmlns:a16="http://schemas.microsoft.com/office/drawing/2014/main" id="{B419056D-1CC9-023F-CD1D-3567333B8FD1}"/>
              </a:ext>
            </a:extLst>
          </p:cNvPr>
          <p:cNvSpPr txBox="1">
            <a:spLocks/>
          </p:cNvSpPr>
          <p:nvPr/>
        </p:nvSpPr>
        <p:spPr>
          <a:xfrm>
            <a:off x="918599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20" name="Google Shape;961;p57">
            <a:extLst>
              <a:ext uri="{FF2B5EF4-FFF2-40B4-BE49-F238E27FC236}">
                <a16:creationId xmlns:a16="http://schemas.microsoft.com/office/drawing/2014/main" id="{73EAA665-E2EC-8C16-4212-9AB082ABA317}"/>
              </a:ext>
            </a:extLst>
          </p:cNvPr>
          <p:cNvCxnSpPr>
            <a:cxnSpLocks/>
          </p:cNvCxnSpPr>
          <p:nvPr/>
        </p:nvCxnSpPr>
        <p:spPr>
          <a:xfrm>
            <a:off x="926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21" name="Google Shape;962;p57">
            <a:extLst>
              <a:ext uri="{FF2B5EF4-FFF2-40B4-BE49-F238E27FC236}">
                <a16:creationId xmlns:a16="http://schemas.microsoft.com/office/drawing/2014/main" id="{2CF1227D-0594-EB97-77F3-7DAC8A1F8471}"/>
              </a:ext>
            </a:extLst>
          </p:cNvPr>
          <p:cNvSpPr txBox="1">
            <a:spLocks/>
          </p:cNvSpPr>
          <p:nvPr/>
        </p:nvSpPr>
        <p:spPr>
          <a:xfrm>
            <a:off x="1018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22" name="Google Shape;962;p57">
            <a:extLst>
              <a:ext uri="{FF2B5EF4-FFF2-40B4-BE49-F238E27FC236}">
                <a16:creationId xmlns:a16="http://schemas.microsoft.com/office/drawing/2014/main" id="{84A15E48-AF24-2CFE-605E-4FDB5F931F10}"/>
              </a:ext>
            </a:extLst>
          </p:cNvPr>
          <p:cNvSpPr txBox="1">
            <a:spLocks/>
          </p:cNvSpPr>
          <p:nvPr/>
        </p:nvSpPr>
        <p:spPr>
          <a:xfrm>
            <a:off x="1143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23" name="Google Shape;962;p57">
            <a:extLst>
              <a:ext uri="{FF2B5EF4-FFF2-40B4-BE49-F238E27FC236}">
                <a16:creationId xmlns:a16="http://schemas.microsoft.com/office/drawing/2014/main" id="{4822D9CA-D137-1811-F6FC-4F1F80C1C0A5}"/>
              </a:ext>
            </a:extLst>
          </p:cNvPr>
          <p:cNvSpPr txBox="1">
            <a:spLocks/>
          </p:cNvSpPr>
          <p:nvPr/>
        </p:nvSpPr>
        <p:spPr>
          <a:xfrm>
            <a:off x="3506815" y="422883"/>
            <a:ext cx="172237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sz="2400" dirty="0" err="1"/>
              <a:t>Tecnologico</a:t>
            </a:r>
            <a:endParaRPr lang="en-GB" sz="1800" dirty="0"/>
          </a:p>
          <a:p>
            <a:pPr algn="r"/>
            <a:endParaRPr lang="en-GB" sz="1800" dirty="0"/>
          </a:p>
          <a:p>
            <a:pPr algn="r"/>
            <a:br>
              <a:rPr lang="en-GB" sz="1800" dirty="0"/>
            </a:br>
            <a:endParaRPr lang="en-GB" sz="1800" dirty="0"/>
          </a:p>
        </p:txBody>
      </p:sp>
      <p:sp>
        <p:nvSpPr>
          <p:cNvPr id="24" name="Google Shape;962;p57">
            <a:extLst>
              <a:ext uri="{FF2B5EF4-FFF2-40B4-BE49-F238E27FC236}">
                <a16:creationId xmlns:a16="http://schemas.microsoft.com/office/drawing/2014/main" id="{E279303D-531E-B685-B415-252A36AAF54D}"/>
              </a:ext>
            </a:extLst>
          </p:cNvPr>
          <p:cNvSpPr txBox="1">
            <a:spLocks/>
          </p:cNvSpPr>
          <p:nvPr/>
        </p:nvSpPr>
        <p:spPr>
          <a:xfrm>
            <a:off x="14942595"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25" name="Google Shape;962;p57">
            <a:extLst>
              <a:ext uri="{FF2B5EF4-FFF2-40B4-BE49-F238E27FC236}">
                <a16:creationId xmlns:a16="http://schemas.microsoft.com/office/drawing/2014/main" id="{78A1EACD-66DC-2273-0668-D2CF4647C9C4}"/>
              </a:ext>
            </a:extLst>
          </p:cNvPr>
          <p:cNvSpPr txBox="1">
            <a:spLocks/>
          </p:cNvSpPr>
          <p:nvPr/>
        </p:nvSpPr>
        <p:spPr>
          <a:xfrm>
            <a:off x="1363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26" name="Straight Connector 25">
            <a:extLst>
              <a:ext uri="{FF2B5EF4-FFF2-40B4-BE49-F238E27FC236}">
                <a16:creationId xmlns:a16="http://schemas.microsoft.com/office/drawing/2014/main" id="{35526FC6-02B9-53AF-D802-7A92B494F353}"/>
              </a:ext>
            </a:extLst>
          </p:cNvPr>
          <p:cNvCxnSpPr>
            <a:cxnSpLocks/>
            <a:endCxn id="19" idx="0"/>
          </p:cNvCxnSpPr>
          <p:nvPr/>
        </p:nvCxnSpPr>
        <p:spPr>
          <a:xfrm>
            <a:off x="959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D9470-08C7-85B7-487A-CEA8705E4526}"/>
              </a:ext>
            </a:extLst>
          </p:cNvPr>
          <p:cNvCxnSpPr>
            <a:cxnSpLocks/>
            <a:endCxn id="21" idx="0"/>
          </p:cNvCxnSpPr>
          <p:nvPr/>
        </p:nvCxnSpPr>
        <p:spPr>
          <a:xfrm flipH="1">
            <a:off x="1074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69EF5D-BBDB-02DD-BF45-F3DA84B31920}"/>
              </a:ext>
            </a:extLst>
          </p:cNvPr>
          <p:cNvCxnSpPr>
            <a:cxnSpLocks/>
            <a:endCxn id="22" idx="0"/>
          </p:cNvCxnSpPr>
          <p:nvPr/>
        </p:nvCxnSpPr>
        <p:spPr>
          <a:xfrm flipH="1">
            <a:off x="1184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4A96EA3-2522-D59B-B6F6-F51C8AF5F265}"/>
              </a:ext>
            </a:extLst>
          </p:cNvPr>
          <p:cNvCxnSpPr>
            <a:cxnSpLocks/>
          </p:cNvCxnSpPr>
          <p:nvPr/>
        </p:nvCxnSpPr>
        <p:spPr>
          <a:xfrm flipH="1">
            <a:off x="1419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788D1D-B62D-D9D9-C3A2-D10914E14852}"/>
              </a:ext>
            </a:extLst>
          </p:cNvPr>
          <p:cNvCxnSpPr>
            <a:cxnSpLocks/>
          </p:cNvCxnSpPr>
          <p:nvPr/>
        </p:nvCxnSpPr>
        <p:spPr>
          <a:xfrm flipH="1">
            <a:off x="1531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722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5" name="Google Shape;1325;p64"/>
          <p:cNvSpPr txBox="1">
            <a:spLocks noGrp="1"/>
          </p:cNvSpPr>
          <p:nvPr>
            <p:ph type="subTitle" idx="4"/>
          </p:nvPr>
        </p:nvSpPr>
        <p:spPr>
          <a:xfrm>
            <a:off x="5137022" y="1805089"/>
            <a:ext cx="3578000" cy="1046700"/>
          </a:xfrm>
          <a:prstGeom prst="rect">
            <a:avLst/>
          </a:prstGeom>
        </p:spPr>
        <p:txBody>
          <a:bodyPr spcFirstLastPara="1" wrap="square" lIns="90000" tIns="91425" rIns="90000" bIns="91425" anchor="t" anchorCtr="0">
            <a:noAutofit/>
          </a:bodyPr>
          <a:lstStyle/>
          <a:p>
            <a:pPr marL="0" lvl="0" indent="0"/>
            <a:r>
              <a:rPr lang="it-IT" sz="1200"/>
              <a:t>Entro il 2030, espandere l'infrastruttura e aggiornare la tecnologia per la fornitura di servizi energetici moderni e sostenibili per tutti i paesi in via di sviluppo, in particolare per i paesi meno sviluppati, i piccoli Stati insulari, e per i paesi in via di sviluppo senza sbocco sul</a:t>
            </a:r>
          </a:p>
          <a:p>
            <a:pPr marL="0" lvl="0" indent="0"/>
            <a:r>
              <a:rPr lang="it-IT" sz="1200"/>
              <a:t>mare, in accordo con i loro rispettivi programmi di sostegno.</a:t>
            </a:r>
            <a:endParaRPr sz="1200"/>
          </a:p>
        </p:txBody>
      </p:sp>
      <p:sp>
        <p:nvSpPr>
          <p:cNvPr id="1327" name="Google Shape;1327;p64"/>
          <p:cNvSpPr txBox="1">
            <a:spLocks noGrp="1"/>
          </p:cNvSpPr>
          <p:nvPr>
            <p:ph type="subTitle" idx="1"/>
          </p:nvPr>
        </p:nvSpPr>
        <p:spPr>
          <a:xfrm>
            <a:off x="428978" y="1795950"/>
            <a:ext cx="3793066" cy="1046700"/>
          </a:xfrm>
          <a:prstGeom prst="rect">
            <a:avLst/>
          </a:prstGeom>
        </p:spPr>
        <p:txBody>
          <a:bodyPr spcFirstLastPara="1" wrap="square" lIns="90000" tIns="91425" rIns="90000" bIns="91425" anchor="t" anchorCtr="0">
            <a:noAutofit/>
          </a:bodyPr>
          <a:lstStyle/>
          <a:p>
            <a:pPr marL="0" lvl="0" indent="0"/>
            <a:r>
              <a:rPr lang="it-IT" sz="1200"/>
              <a:t>Entro il 2030, rafforzare la cooperazione internazionale per facilitare l'accesso alla tecnologia e alla ricerca di energia pulita,</a:t>
            </a:r>
          </a:p>
          <a:p>
            <a:pPr marL="0" lvl="0" indent="0"/>
            <a:r>
              <a:rPr lang="it-IT" sz="1200"/>
              <a:t>comprese le energie rinnovabili, all'efficienza energetica e alla tecnologia avanzata e alla più pulita tecnologia derivante dai</a:t>
            </a:r>
          </a:p>
          <a:p>
            <a:pPr marL="0" lvl="0" indent="0"/>
            <a:r>
              <a:rPr lang="it-IT" sz="1200"/>
              <a:t>combustibili fossili, e promuovere gli investimenti nelle infrastrutture energetiche e nelle tecnologie per l’energia pulita</a:t>
            </a:r>
            <a:endParaRPr sz="1200"/>
          </a:p>
        </p:txBody>
      </p:sp>
      <p:sp>
        <p:nvSpPr>
          <p:cNvPr id="1328" name="Google Shape;1328;p64"/>
          <p:cNvSpPr txBox="1">
            <a:spLocks noGrp="1"/>
          </p:cNvSpPr>
          <p:nvPr>
            <p:ph type="title"/>
          </p:nvPr>
        </p:nvSpPr>
        <p:spPr>
          <a:xfrm>
            <a:off x="720000" y="554400"/>
            <a:ext cx="7704000" cy="5724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Strumenti per l’attuazione</a:t>
            </a:r>
            <a:endParaRPr/>
          </a:p>
        </p:txBody>
      </p:sp>
      <p:cxnSp>
        <p:nvCxnSpPr>
          <p:cNvPr id="1332" name="Google Shape;1332;p64"/>
          <p:cNvCxnSpPr/>
          <p:nvPr/>
        </p:nvCxnSpPr>
        <p:spPr>
          <a:xfrm rot="10800000">
            <a:off x="4572000" y="2465375"/>
            <a:ext cx="0" cy="128010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54214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27"/>
                                        </p:tgtEl>
                                        <p:attrNameLst>
                                          <p:attrName>style.visibility</p:attrName>
                                        </p:attrNameLst>
                                      </p:cBhvr>
                                      <p:to>
                                        <p:strVal val="visible"/>
                                      </p:to>
                                    </p:set>
                                    <p:animEffect transition="in" filter="fade">
                                      <p:cBhvr>
                                        <p:cTn id="7" dur="1500"/>
                                        <p:tgtEl>
                                          <p:spTgt spid="1327"/>
                                        </p:tgtEl>
                                      </p:cBhvr>
                                    </p:animEffect>
                                  </p:childTnLst>
                                </p:cTn>
                              </p:par>
                              <p:par>
                                <p:cTn id="8" presetID="10" presetClass="entr" presetSubtype="0" fill="hold" nodeType="withEffect">
                                  <p:stCondLst>
                                    <p:cond delay="0"/>
                                  </p:stCondLst>
                                  <p:childTnLst>
                                    <p:set>
                                      <p:cBhvr>
                                        <p:cTn id="9" dur="1" fill="hold">
                                          <p:stCondLst>
                                            <p:cond delay="0"/>
                                          </p:stCondLst>
                                        </p:cTn>
                                        <p:tgtEl>
                                          <p:spTgt spid="1325"/>
                                        </p:tgtEl>
                                        <p:attrNameLst>
                                          <p:attrName>style.visibility</p:attrName>
                                        </p:attrNameLst>
                                      </p:cBhvr>
                                      <p:to>
                                        <p:strVal val="visible"/>
                                      </p:to>
                                    </p:set>
                                    <p:animEffect transition="in" filter="fade">
                                      <p:cBhvr>
                                        <p:cTn id="10" dur="1500"/>
                                        <p:tgtEl>
                                          <p:spTgt spid="1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4"/>
          <p:cNvSpPr txBox="1">
            <a:spLocks noGrp="1"/>
          </p:cNvSpPr>
          <p:nvPr>
            <p:ph type="title"/>
          </p:nvPr>
        </p:nvSpPr>
        <p:spPr>
          <a:xfrm>
            <a:off x="1987385" y="1230710"/>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Gestione</a:t>
            </a:r>
            <a:r>
              <a:rPr lang="en" sz="1600" dirty="0"/>
              <a:t> </a:t>
            </a:r>
            <a:r>
              <a:rPr lang="en" sz="1600" dirty="0" err="1"/>
              <a:t>Sostenibile</a:t>
            </a:r>
            <a:endParaRPr sz="1600" dirty="0"/>
          </a:p>
        </p:txBody>
      </p:sp>
      <p:sp>
        <p:nvSpPr>
          <p:cNvPr id="868" name="Google Shape;868;p54"/>
          <p:cNvSpPr txBox="1">
            <a:spLocks noGrp="1"/>
          </p:cNvSpPr>
          <p:nvPr>
            <p:ph type="title" idx="3"/>
          </p:nvPr>
        </p:nvSpPr>
        <p:spPr>
          <a:xfrm>
            <a:off x="4997404" y="1223098"/>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Riciclaggio</a:t>
            </a:r>
            <a:endParaRPr dirty="0"/>
          </a:p>
        </p:txBody>
      </p:sp>
      <p:sp>
        <p:nvSpPr>
          <p:cNvPr id="871" name="Google Shape;871;p54"/>
          <p:cNvSpPr txBox="1">
            <a:spLocks noGrp="1"/>
          </p:cNvSpPr>
          <p:nvPr>
            <p:ph type="title" idx="6"/>
          </p:nvPr>
        </p:nvSpPr>
        <p:spPr>
          <a:xfrm>
            <a:off x="1934340" y="2519895"/>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Processo</a:t>
            </a:r>
            <a:r>
              <a:rPr lang="en" sz="1600" dirty="0"/>
              <a:t> di </a:t>
            </a:r>
            <a:r>
              <a:rPr lang="en" sz="1600" dirty="0" err="1"/>
              <a:t>ricondizionamento</a:t>
            </a:r>
            <a:endParaRPr sz="1600" dirty="0"/>
          </a:p>
        </p:txBody>
      </p:sp>
      <p:sp>
        <p:nvSpPr>
          <p:cNvPr id="874" name="Google Shape;874;p54"/>
          <p:cNvSpPr txBox="1">
            <a:spLocks noGrp="1"/>
          </p:cNvSpPr>
          <p:nvPr>
            <p:ph type="title" idx="9"/>
          </p:nvPr>
        </p:nvSpPr>
        <p:spPr>
          <a:xfrm>
            <a:off x="4944815" y="2683391"/>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Economia </a:t>
            </a:r>
            <a:r>
              <a:rPr lang="en" sz="1600" dirty="0" err="1"/>
              <a:t>Circolare</a:t>
            </a:r>
            <a:endParaRPr sz="1600" dirty="0"/>
          </a:p>
        </p:txBody>
      </p:sp>
      <p:sp>
        <p:nvSpPr>
          <p:cNvPr id="877" name="Google Shape;877;p54"/>
          <p:cNvSpPr/>
          <p:nvPr/>
        </p:nvSpPr>
        <p:spPr>
          <a:xfrm flipH="1">
            <a:off x="2994090" y="16495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 name="Google Shape;878;p54"/>
          <p:cNvSpPr/>
          <p:nvPr/>
        </p:nvSpPr>
        <p:spPr>
          <a:xfrm flipH="1">
            <a:off x="3169836" y="16495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 name="Google Shape;879;p54"/>
          <p:cNvSpPr/>
          <p:nvPr/>
        </p:nvSpPr>
        <p:spPr>
          <a:xfrm flipH="1">
            <a:off x="2823568" y="1649539"/>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 name="Google Shape;880;p54"/>
          <p:cNvSpPr/>
          <p:nvPr/>
        </p:nvSpPr>
        <p:spPr>
          <a:xfrm flipH="1">
            <a:off x="6004565" y="16495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 name="Google Shape;881;p54"/>
          <p:cNvSpPr/>
          <p:nvPr/>
        </p:nvSpPr>
        <p:spPr>
          <a:xfrm flipH="1">
            <a:off x="6180311" y="16495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 name="Google Shape;882;p54"/>
          <p:cNvSpPr/>
          <p:nvPr/>
        </p:nvSpPr>
        <p:spPr>
          <a:xfrm flipH="1">
            <a:off x="5834043" y="1649539"/>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 name="Google Shape;883;p54"/>
          <p:cNvSpPr/>
          <p:nvPr/>
        </p:nvSpPr>
        <p:spPr>
          <a:xfrm flipH="1">
            <a:off x="2994090" y="31135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 name="Google Shape;884;p54"/>
          <p:cNvSpPr/>
          <p:nvPr/>
        </p:nvSpPr>
        <p:spPr>
          <a:xfrm flipH="1">
            <a:off x="3169836" y="31135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 name="Google Shape;885;p54"/>
          <p:cNvSpPr/>
          <p:nvPr/>
        </p:nvSpPr>
        <p:spPr>
          <a:xfrm flipH="1">
            <a:off x="2823568" y="3113515"/>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 name="Google Shape;886;p54"/>
          <p:cNvSpPr/>
          <p:nvPr/>
        </p:nvSpPr>
        <p:spPr>
          <a:xfrm flipH="1">
            <a:off x="6004565" y="31135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 name="Google Shape;887;p54"/>
          <p:cNvSpPr/>
          <p:nvPr/>
        </p:nvSpPr>
        <p:spPr>
          <a:xfrm flipH="1">
            <a:off x="6180311" y="31135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 name="Google Shape;888;p54"/>
          <p:cNvSpPr/>
          <p:nvPr/>
        </p:nvSpPr>
        <p:spPr>
          <a:xfrm flipH="1">
            <a:off x="5834043" y="3113515"/>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889" name="Google Shape;889;p54"/>
          <p:cNvCxnSpPr>
            <a:cxnSpLocks/>
          </p:cNvCxnSpPr>
          <p:nvPr/>
        </p:nvCxnSpPr>
        <p:spPr>
          <a:xfrm>
            <a:off x="4552144" y="1068162"/>
            <a:ext cx="0" cy="1196400"/>
          </a:xfrm>
          <a:prstGeom prst="straightConnector1">
            <a:avLst/>
          </a:prstGeom>
          <a:noFill/>
          <a:ln w="19050" cap="flat" cmpd="sng">
            <a:solidFill>
              <a:schemeClr val="dk1"/>
            </a:solidFill>
            <a:prstDash val="solid"/>
            <a:round/>
            <a:headEnd type="none" w="med" len="med"/>
            <a:tailEnd type="none" w="med" len="med"/>
          </a:ln>
        </p:spPr>
      </p:cxnSp>
      <p:cxnSp>
        <p:nvCxnSpPr>
          <p:cNvPr id="890" name="Google Shape;890;p54"/>
          <p:cNvCxnSpPr>
            <a:cxnSpLocks/>
          </p:cNvCxnSpPr>
          <p:nvPr/>
        </p:nvCxnSpPr>
        <p:spPr>
          <a:xfrm>
            <a:off x="4552144" y="2557140"/>
            <a:ext cx="0" cy="1196400"/>
          </a:xfrm>
          <a:prstGeom prst="straightConnector1">
            <a:avLst/>
          </a:prstGeom>
          <a:noFill/>
          <a:ln w="19050" cap="flat" cmpd="sng">
            <a:solidFill>
              <a:schemeClr val="dk1"/>
            </a:solidFill>
            <a:prstDash val="solid"/>
            <a:round/>
            <a:headEnd type="none" w="med" len="med"/>
            <a:tailEnd type="none" w="med" len="med"/>
          </a:ln>
        </p:spPr>
      </p:cxnSp>
      <p:sp>
        <p:nvSpPr>
          <p:cNvPr id="2" name="Google Shape;965;p57">
            <a:extLst>
              <a:ext uri="{FF2B5EF4-FFF2-40B4-BE49-F238E27FC236}">
                <a16:creationId xmlns:a16="http://schemas.microsoft.com/office/drawing/2014/main" id="{664BBEC3-2527-DD80-1E5C-0F019D6E42DE}"/>
              </a:ext>
            </a:extLst>
          </p:cNvPr>
          <p:cNvSpPr/>
          <p:nvPr/>
        </p:nvSpPr>
        <p:spPr>
          <a:xfrm>
            <a:off x="11037034"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 name="Google Shape;962;p57">
            <a:extLst>
              <a:ext uri="{FF2B5EF4-FFF2-40B4-BE49-F238E27FC236}">
                <a16:creationId xmlns:a16="http://schemas.microsoft.com/office/drawing/2014/main" id="{EE14FD7F-317D-F621-61BB-5991C912F8C8}"/>
              </a:ext>
            </a:extLst>
          </p:cNvPr>
          <p:cNvSpPr txBox="1">
            <a:spLocks/>
          </p:cNvSpPr>
          <p:nvPr/>
        </p:nvSpPr>
        <p:spPr>
          <a:xfrm>
            <a:off x="9246174"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4" name="Google Shape;961;p57">
            <a:extLst>
              <a:ext uri="{FF2B5EF4-FFF2-40B4-BE49-F238E27FC236}">
                <a16:creationId xmlns:a16="http://schemas.microsoft.com/office/drawing/2014/main" id="{66968372-192F-CBA0-38F2-26903BF2E34E}"/>
              </a:ext>
            </a:extLst>
          </p:cNvPr>
          <p:cNvCxnSpPr>
            <a:cxnSpLocks/>
          </p:cNvCxnSpPr>
          <p:nvPr/>
        </p:nvCxnSpPr>
        <p:spPr>
          <a:xfrm>
            <a:off x="9327379"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5" name="Google Shape;962;p57">
            <a:extLst>
              <a:ext uri="{FF2B5EF4-FFF2-40B4-BE49-F238E27FC236}">
                <a16:creationId xmlns:a16="http://schemas.microsoft.com/office/drawing/2014/main" id="{4CA7264B-5FBA-5909-610E-4EF94C129F08}"/>
              </a:ext>
            </a:extLst>
          </p:cNvPr>
          <p:cNvSpPr txBox="1">
            <a:spLocks/>
          </p:cNvSpPr>
          <p:nvPr/>
        </p:nvSpPr>
        <p:spPr>
          <a:xfrm>
            <a:off x="10244981"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6" name="Google Shape;962;p57">
            <a:extLst>
              <a:ext uri="{FF2B5EF4-FFF2-40B4-BE49-F238E27FC236}">
                <a16:creationId xmlns:a16="http://schemas.microsoft.com/office/drawing/2014/main" id="{52E9E03D-B1E1-9D37-AD09-33C369106918}"/>
              </a:ext>
            </a:extLst>
          </p:cNvPr>
          <p:cNvSpPr txBox="1">
            <a:spLocks/>
          </p:cNvSpPr>
          <p:nvPr/>
        </p:nvSpPr>
        <p:spPr>
          <a:xfrm>
            <a:off x="11495378"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7" name="Google Shape;962;p57">
            <a:extLst>
              <a:ext uri="{FF2B5EF4-FFF2-40B4-BE49-F238E27FC236}">
                <a16:creationId xmlns:a16="http://schemas.microsoft.com/office/drawing/2014/main" id="{7917265D-838A-E968-E3A8-6AD5471EF097}"/>
              </a:ext>
            </a:extLst>
          </p:cNvPr>
          <p:cNvSpPr txBox="1">
            <a:spLocks/>
          </p:cNvSpPr>
          <p:nvPr/>
        </p:nvSpPr>
        <p:spPr>
          <a:xfrm>
            <a:off x="12358767"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9" name="Google Shape;962;p57">
            <a:extLst>
              <a:ext uri="{FF2B5EF4-FFF2-40B4-BE49-F238E27FC236}">
                <a16:creationId xmlns:a16="http://schemas.microsoft.com/office/drawing/2014/main" id="{FAD51C2B-AAB1-4C67-155D-7D20C693E7DA}"/>
              </a:ext>
            </a:extLst>
          </p:cNvPr>
          <p:cNvSpPr txBox="1">
            <a:spLocks/>
          </p:cNvSpPr>
          <p:nvPr/>
        </p:nvSpPr>
        <p:spPr>
          <a:xfrm>
            <a:off x="15002770"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10" name="Google Shape;962;p57">
            <a:extLst>
              <a:ext uri="{FF2B5EF4-FFF2-40B4-BE49-F238E27FC236}">
                <a16:creationId xmlns:a16="http://schemas.microsoft.com/office/drawing/2014/main" id="{A9BC3909-E2CA-1A02-B0D2-E30CAA596FED}"/>
              </a:ext>
            </a:extLst>
          </p:cNvPr>
          <p:cNvSpPr txBox="1">
            <a:spLocks/>
          </p:cNvSpPr>
          <p:nvPr/>
        </p:nvSpPr>
        <p:spPr>
          <a:xfrm>
            <a:off x="3675530" y="391871"/>
            <a:ext cx="179293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dirty="0" err="1"/>
              <a:t>Ambientale</a:t>
            </a:r>
            <a:endParaRPr lang="en-GB" sz="1800" dirty="0"/>
          </a:p>
          <a:p>
            <a:pPr algn="ctr"/>
            <a:endParaRPr lang="en-GB" sz="1800" dirty="0"/>
          </a:p>
          <a:p>
            <a:pPr algn="ctr"/>
            <a:endParaRPr lang="en-GB" sz="1800" dirty="0"/>
          </a:p>
          <a:p>
            <a:pPr algn="ctr"/>
            <a:br>
              <a:rPr lang="en-GB" sz="1800" dirty="0"/>
            </a:br>
            <a:endParaRPr lang="en-GB" sz="1800" dirty="0"/>
          </a:p>
        </p:txBody>
      </p:sp>
      <p:cxnSp>
        <p:nvCxnSpPr>
          <p:cNvPr id="11" name="Straight Connector 10">
            <a:extLst>
              <a:ext uri="{FF2B5EF4-FFF2-40B4-BE49-F238E27FC236}">
                <a16:creationId xmlns:a16="http://schemas.microsoft.com/office/drawing/2014/main" id="{E59A3945-A0BA-0595-183E-55CFC0795EF4}"/>
              </a:ext>
            </a:extLst>
          </p:cNvPr>
          <p:cNvCxnSpPr>
            <a:cxnSpLocks/>
            <a:endCxn id="3" idx="0"/>
          </p:cNvCxnSpPr>
          <p:nvPr/>
        </p:nvCxnSpPr>
        <p:spPr>
          <a:xfrm>
            <a:off x="9654765"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F0F184-825C-7E58-4DD2-C351E5B7A041}"/>
              </a:ext>
            </a:extLst>
          </p:cNvPr>
          <p:cNvCxnSpPr>
            <a:cxnSpLocks/>
            <a:endCxn id="5" idx="0"/>
          </p:cNvCxnSpPr>
          <p:nvPr/>
        </p:nvCxnSpPr>
        <p:spPr>
          <a:xfrm flipH="1">
            <a:off x="10807757"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FC74C2-B379-CFF5-D4AC-931F52666B9D}"/>
              </a:ext>
            </a:extLst>
          </p:cNvPr>
          <p:cNvCxnSpPr>
            <a:cxnSpLocks/>
            <a:endCxn id="6" idx="0"/>
          </p:cNvCxnSpPr>
          <p:nvPr/>
        </p:nvCxnSpPr>
        <p:spPr>
          <a:xfrm flipH="1">
            <a:off x="11903970"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BD27C9-FA33-A885-3057-6051DB072C3B}"/>
              </a:ext>
            </a:extLst>
          </p:cNvPr>
          <p:cNvCxnSpPr>
            <a:cxnSpLocks/>
            <a:endCxn id="7" idx="0"/>
          </p:cNvCxnSpPr>
          <p:nvPr/>
        </p:nvCxnSpPr>
        <p:spPr>
          <a:xfrm>
            <a:off x="12972681"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0AE6D4-3CFA-073F-9B83-5A02E07951D2}"/>
              </a:ext>
            </a:extLst>
          </p:cNvPr>
          <p:cNvCxnSpPr>
            <a:cxnSpLocks/>
          </p:cNvCxnSpPr>
          <p:nvPr/>
        </p:nvCxnSpPr>
        <p:spPr>
          <a:xfrm flipH="1">
            <a:off x="14255883"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D06768-11D8-703B-A4B5-5871057AE063}"/>
              </a:ext>
            </a:extLst>
          </p:cNvPr>
          <p:cNvCxnSpPr>
            <a:cxnSpLocks/>
          </p:cNvCxnSpPr>
          <p:nvPr/>
        </p:nvCxnSpPr>
        <p:spPr>
          <a:xfrm flipH="1">
            <a:off x="15370405"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919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4"/>
          <p:cNvSpPr txBox="1">
            <a:spLocks noGrp="1"/>
          </p:cNvSpPr>
          <p:nvPr>
            <p:ph type="title"/>
          </p:nvPr>
        </p:nvSpPr>
        <p:spPr>
          <a:xfrm>
            <a:off x="-5553592" y="1229410"/>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Gestione</a:t>
            </a:r>
            <a:r>
              <a:rPr lang="en" sz="1600" dirty="0"/>
              <a:t> </a:t>
            </a:r>
            <a:r>
              <a:rPr lang="en" sz="1600" dirty="0" err="1"/>
              <a:t>Sostenibile</a:t>
            </a:r>
            <a:endParaRPr sz="1600" dirty="0"/>
          </a:p>
        </p:txBody>
      </p:sp>
      <p:sp>
        <p:nvSpPr>
          <p:cNvPr id="868" name="Google Shape;868;p54"/>
          <p:cNvSpPr txBox="1">
            <a:spLocks noGrp="1"/>
          </p:cNvSpPr>
          <p:nvPr>
            <p:ph type="title" idx="3"/>
          </p:nvPr>
        </p:nvSpPr>
        <p:spPr>
          <a:xfrm>
            <a:off x="-2543573" y="1221798"/>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Riciclaggio</a:t>
            </a:r>
            <a:endParaRPr dirty="0"/>
          </a:p>
        </p:txBody>
      </p:sp>
      <p:sp>
        <p:nvSpPr>
          <p:cNvPr id="871" name="Google Shape;871;p54"/>
          <p:cNvSpPr txBox="1">
            <a:spLocks noGrp="1"/>
          </p:cNvSpPr>
          <p:nvPr>
            <p:ph type="title" idx="6"/>
          </p:nvPr>
        </p:nvSpPr>
        <p:spPr>
          <a:xfrm>
            <a:off x="-5606637" y="2518595"/>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Processo</a:t>
            </a:r>
            <a:r>
              <a:rPr lang="en" sz="1600" dirty="0"/>
              <a:t> di </a:t>
            </a:r>
            <a:r>
              <a:rPr lang="en" sz="1600" dirty="0" err="1"/>
              <a:t>ricondizionamento</a:t>
            </a:r>
            <a:endParaRPr sz="1600" dirty="0"/>
          </a:p>
        </p:txBody>
      </p:sp>
      <p:sp>
        <p:nvSpPr>
          <p:cNvPr id="874" name="Google Shape;874;p54"/>
          <p:cNvSpPr txBox="1">
            <a:spLocks noGrp="1"/>
          </p:cNvSpPr>
          <p:nvPr>
            <p:ph type="title" idx="9"/>
          </p:nvPr>
        </p:nvSpPr>
        <p:spPr>
          <a:xfrm>
            <a:off x="-2596162" y="2682091"/>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Economia </a:t>
            </a:r>
            <a:r>
              <a:rPr lang="en" sz="1600" dirty="0" err="1"/>
              <a:t>Circolare</a:t>
            </a:r>
            <a:endParaRPr sz="1600" dirty="0"/>
          </a:p>
        </p:txBody>
      </p:sp>
      <p:sp>
        <p:nvSpPr>
          <p:cNvPr id="877" name="Google Shape;877;p54"/>
          <p:cNvSpPr/>
          <p:nvPr/>
        </p:nvSpPr>
        <p:spPr>
          <a:xfrm flipH="1">
            <a:off x="-4546887" y="16482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 name="Google Shape;878;p54"/>
          <p:cNvSpPr/>
          <p:nvPr/>
        </p:nvSpPr>
        <p:spPr>
          <a:xfrm flipH="1">
            <a:off x="-4371141" y="16482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 name="Google Shape;879;p54"/>
          <p:cNvSpPr/>
          <p:nvPr/>
        </p:nvSpPr>
        <p:spPr>
          <a:xfrm flipH="1">
            <a:off x="-4717409" y="1648239"/>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 name="Google Shape;880;p54"/>
          <p:cNvSpPr/>
          <p:nvPr/>
        </p:nvSpPr>
        <p:spPr>
          <a:xfrm flipH="1">
            <a:off x="-1536412" y="16482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 name="Google Shape;881;p54"/>
          <p:cNvSpPr/>
          <p:nvPr/>
        </p:nvSpPr>
        <p:spPr>
          <a:xfrm flipH="1">
            <a:off x="-1360666" y="16482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 name="Google Shape;882;p54"/>
          <p:cNvSpPr/>
          <p:nvPr/>
        </p:nvSpPr>
        <p:spPr>
          <a:xfrm flipH="1">
            <a:off x="-1706934" y="1648239"/>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 name="Google Shape;883;p54"/>
          <p:cNvSpPr/>
          <p:nvPr/>
        </p:nvSpPr>
        <p:spPr>
          <a:xfrm flipH="1">
            <a:off x="-4546887" y="31122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 name="Google Shape;884;p54"/>
          <p:cNvSpPr/>
          <p:nvPr/>
        </p:nvSpPr>
        <p:spPr>
          <a:xfrm flipH="1">
            <a:off x="-4371141" y="31122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 name="Google Shape;885;p54"/>
          <p:cNvSpPr/>
          <p:nvPr/>
        </p:nvSpPr>
        <p:spPr>
          <a:xfrm flipH="1">
            <a:off x="-4717409" y="3112215"/>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 name="Google Shape;886;p54"/>
          <p:cNvSpPr/>
          <p:nvPr/>
        </p:nvSpPr>
        <p:spPr>
          <a:xfrm flipH="1">
            <a:off x="-1536412" y="31122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 name="Google Shape;887;p54"/>
          <p:cNvSpPr/>
          <p:nvPr/>
        </p:nvSpPr>
        <p:spPr>
          <a:xfrm flipH="1">
            <a:off x="-1360666" y="31122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 name="Google Shape;888;p54"/>
          <p:cNvSpPr/>
          <p:nvPr/>
        </p:nvSpPr>
        <p:spPr>
          <a:xfrm flipH="1">
            <a:off x="-1706934" y="3112215"/>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889" name="Google Shape;889;p54"/>
          <p:cNvCxnSpPr>
            <a:cxnSpLocks/>
          </p:cNvCxnSpPr>
          <p:nvPr/>
        </p:nvCxnSpPr>
        <p:spPr>
          <a:xfrm>
            <a:off x="-2988833" y="1066862"/>
            <a:ext cx="0" cy="1196400"/>
          </a:xfrm>
          <a:prstGeom prst="straightConnector1">
            <a:avLst/>
          </a:prstGeom>
          <a:noFill/>
          <a:ln w="19050" cap="flat" cmpd="sng">
            <a:solidFill>
              <a:schemeClr val="dk1"/>
            </a:solidFill>
            <a:prstDash val="solid"/>
            <a:round/>
            <a:headEnd type="none" w="med" len="med"/>
            <a:tailEnd type="none" w="med" len="med"/>
          </a:ln>
        </p:spPr>
      </p:cxnSp>
      <p:cxnSp>
        <p:nvCxnSpPr>
          <p:cNvPr id="890" name="Google Shape;890;p54"/>
          <p:cNvCxnSpPr>
            <a:cxnSpLocks/>
          </p:cNvCxnSpPr>
          <p:nvPr/>
        </p:nvCxnSpPr>
        <p:spPr>
          <a:xfrm>
            <a:off x="-2988833" y="2555840"/>
            <a:ext cx="0" cy="1196400"/>
          </a:xfrm>
          <a:prstGeom prst="straightConnector1">
            <a:avLst/>
          </a:prstGeom>
          <a:noFill/>
          <a:ln w="19050" cap="flat" cmpd="sng">
            <a:solidFill>
              <a:schemeClr val="dk1"/>
            </a:solidFill>
            <a:prstDash val="solid"/>
            <a:round/>
            <a:headEnd type="none" w="med" len="med"/>
            <a:tailEnd type="none" w="med" len="med"/>
          </a:ln>
        </p:spPr>
      </p:cxnSp>
      <p:sp>
        <p:nvSpPr>
          <p:cNvPr id="2" name="Google Shape;965;p57">
            <a:extLst>
              <a:ext uri="{FF2B5EF4-FFF2-40B4-BE49-F238E27FC236}">
                <a16:creationId xmlns:a16="http://schemas.microsoft.com/office/drawing/2014/main" id="{664BBEC3-2527-DD80-1E5C-0F019D6E42DE}"/>
              </a:ext>
            </a:extLst>
          </p:cNvPr>
          <p:cNvSpPr/>
          <p:nvPr/>
        </p:nvSpPr>
        <p:spPr>
          <a:xfrm>
            <a:off x="11037034"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 name="Google Shape;962;p57">
            <a:extLst>
              <a:ext uri="{FF2B5EF4-FFF2-40B4-BE49-F238E27FC236}">
                <a16:creationId xmlns:a16="http://schemas.microsoft.com/office/drawing/2014/main" id="{EE14FD7F-317D-F621-61BB-5991C912F8C8}"/>
              </a:ext>
            </a:extLst>
          </p:cNvPr>
          <p:cNvSpPr txBox="1">
            <a:spLocks/>
          </p:cNvSpPr>
          <p:nvPr/>
        </p:nvSpPr>
        <p:spPr>
          <a:xfrm>
            <a:off x="9246174"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4" name="Google Shape;961;p57">
            <a:extLst>
              <a:ext uri="{FF2B5EF4-FFF2-40B4-BE49-F238E27FC236}">
                <a16:creationId xmlns:a16="http://schemas.microsoft.com/office/drawing/2014/main" id="{66968372-192F-CBA0-38F2-26903BF2E34E}"/>
              </a:ext>
            </a:extLst>
          </p:cNvPr>
          <p:cNvCxnSpPr>
            <a:cxnSpLocks/>
          </p:cNvCxnSpPr>
          <p:nvPr/>
        </p:nvCxnSpPr>
        <p:spPr>
          <a:xfrm>
            <a:off x="9327379"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5" name="Google Shape;962;p57">
            <a:extLst>
              <a:ext uri="{FF2B5EF4-FFF2-40B4-BE49-F238E27FC236}">
                <a16:creationId xmlns:a16="http://schemas.microsoft.com/office/drawing/2014/main" id="{4CA7264B-5FBA-5909-610E-4EF94C129F08}"/>
              </a:ext>
            </a:extLst>
          </p:cNvPr>
          <p:cNvSpPr txBox="1">
            <a:spLocks/>
          </p:cNvSpPr>
          <p:nvPr/>
        </p:nvSpPr>
        <p:spPr>
          <a:xfrm>
            <a:off x="10244981"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6" name="Google Shape;962;p57">
            <a:extLst>
              <a:ext uri="{FF2B5EF4-FFF2-40B4-BE49-F238E27FC236}">
                <a16:creationId xmlns:a16="http://schemas.microsoft.com/office/drawing/2014/main" id="{52E9E03D-B1E1-9D37-AD09-33C369106918}"/>
              </a:ext>
            </a:extLst>
          </p:cNvPr>
          <p:cNvSpPr txBox="1">
            <a:spLocks/>
          </p:cNvSpPr>
          <p:nvPr/>
        </p:nvSpPr>
        <p:spPr>
          <a:xfrm>
            <a:off x="11495378"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7" name="Google Shape;962;p57">
            <a:extLst>
              <a:ext uri="{FF2B5EF4-FFF2-40B4-BE49-F238E27FC236}">
                <a16:creationId xmlns:a16="http://schemas.microsoft.com/office/drawing/2014/main" id="{7917265D-838A-E968-E3A8-6AD5471EF097}"/>
              </a:ext>
            </a:extLst>
          </p:cNvPr>
          <p:cNvSpPr txBox="1">
            <a:spLocks/>
          </p:cNvSpPr>
          <p:nvPr/>
        </p:nvSpPr>
        <p:spPr>
          <a:xfrm>
            <a:off x="12358767"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9" name="Google Shape;962;p57">
            <a:extLst>
              <a:ext uri="{FF2B5EF4-FFF2-40B4-BE49-F238E27FC236}">
                <a16:creationId xmlns:a16="http://schemas.microsoft.com/office/drawing/2014/main" id="{FAD51C2B-AAB1-4C67-155D-7D20C693E7DA}"/>
              </a:ext>
            </a:extLst>
          </p:cNvPr>
          <p:cNvSpPr txBox="1">
            <a:spLocks/>
          </p:cNvSpPr>
          <p:nvPr/>
        </p:nvSpPr>
        <p:spPr>
          <a:xfrm>
            <a:off x="15002770"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10" name="Google Shape;962;p57">
            <a:extLst>
              <a:ext uri="{FF2B5EF4-FFF2-40B4-BE49-F238E27FC236}">
                <a16:creationId xmlns:a16="http://schemas.microsoft.com/office/drawing/2014/main" id="{A9BC3909-E2CA-1A02-B0D2-E30CAA596FED}"/>
              </a:ext>
            </a:extLst>
          </p:cNvPr>
          <p:cNvSpPr txBox="1">
            <a:spLocks/>
          </p:cNvSpPr>
          <p:nvPr/>
        </p:nvSpPr>
        <p:spPr>
          <a:xfrm>
            <a:off x="3675530" y="391871"/>
            <a:ext cx="179293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dirty="0" err="1"/>
              <a:t>Ambientale</a:t>
            </a:r>
            <a:endParaRPr lang="en-GB" sz="1800" dirty="0"/>
          </a:p>
          <a:p>
            <a:pPr algn="ctr"/>
            <a:endParaRPr lang="en-GB" sz="1800" dirty="0"/>
          </a:p>
          <a:p>
            <a:pPr algn="ctr"/>
            <a:endParaRPr lang="en-GB" sz="1800" dirty="0"/>
          </a:p>
          <a:p>
            <a:pPr algn="ctr"/>
            <a:br>
              <a:rPr lang="en-GB" sz="1800" dirty="0"/>
            </a:br>
            <a:endParaRPr lang="en-GB" sz="1800" dirty="0"/>
          </a:p>
        </p:txBody>
      </p:sp>
      <p:cxnSp>
        <p:nvCxnSpPr>
          <p:cNvPr id="11" name="Straight Connector 10">
            <a:extLst>
              <a:ext uri="{FF2B5EF4-FFF2-40B4-BE49-F238E27FC236}">
                <a16:creationId xmlns:a16="http://schemas.microsoft.com/office/drawing/2014/main" id="{E59A3945-A0BA-0595-183E-55CFC0795EF4}"/>
              </a:ext>
            </a:extLst>
          </p:cNvPr>
          <p:cNvCxnSpPr>
            <a:cxnSpLocks/>
            <a:endCxn id="3" idx="0"/>
          </p:cNvCxnSpPr>
          <p:nvPr/>
        </p:nvCxnSpPr>
        <p:spPr>
          <a:xfrm>
            <a:off x="9654765"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F0F184-825C-7E58-4DD2-C351E5B7A041}"/>
              </a:ext>
            </a:extLst>
          </p:cNvPr>
          <p:cNvCxnSpPr>
            <a:cxnSpLocks/>
            <a:endCxn id="5" idx="0"/>
          </p:cNvCxnSpPr>
          <p:nvPr/>
        </p:nvCxnSpPr>
        <p:spPr>
          <a:xfrm flipH="1">
            <a:off x="10807757"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FC74C2-B379-CFF5-D4AC-931F52666B9D}"/>
              </a:ext>
            </a:extLst>
          </p:cNvPr>
          <p:cNvCxnSpPr>
            <a:cxnSpLocks/>
            <a:endCxn id="6" idx="0"/>
          </p:cNvCxnSpPr>
          <p:nvPr/>
        </p:nvCxnSpPr>
        <p:spPr>
          <a:xfrm flipH="1">
            <a:off x="11903970"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BD27C9-FA33-A885-3057-6051DB072C3B}"/>
              </a:ext>
            </a:extLst>
          </p:cNvPr>
          <p:cNvCxnSpPr>
            <a:cxnSpLocks/>
            <a:endCxn id="7" idx="0"/>
          </p:cNvCxnSpPr>
          <p:nvPr/>
        </p:nvCxnSpPr>
        <p:spPr>
          <a:xfrm>
            <a:off x="12972681"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0AE6D4-3CFA-073F-9B83-5A02E07951D2}"/>
              </a:ext>
            </a:extLst>
          </p:cNvPr>
          <p:cNvCxnSpPr>
            <a:cxnSpLocks/>
          </p:cNvCxnSpPr>
          <p:nvPr/>
        </p:nvCxnSpPr>
        <p:spPr>
          <a:xfrm flipH="1">
            <a:off x="14255883"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D06768-11D8-703B-A4B5-5871057AE063}"/>
              </a:ext>
            </a:extLst>
          </p:cNvPr>
          <p:cNvCxnSpPr>
            <a:cxnSpLocks/>
          </p:cNvCxnSpPr>
          <p:nvPr/>
        </p:nvCxnSpPr>
        <p:spPr>
          <a:xfrm flipH="1">
            <a:off x="15370405"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EED437-D0ED-C693-6200-D2B4950DC64A}"/>
              </a:ext>
            </a:extLst>
          </p:cNvPr>
          <p:cNvSpPr txBox="1"/>
          <p:nvPr/>
        </p:nvSpPr>
        <p:spPr>
          <a:xfrm>
            <a:off x="1727200" y="1185333"/>
            <a:ext cx="6723525" cy="1600438"/>
          </a:xfrm>
          <a:prstGeom prst="rect">
            <a:avLst/>
          </a:prstGeom>
          <a:noFill/>
        </p:spPr>
        <p:txBody>
          <a:bodyPr wrap="square" rtlCol="0">
            <a:spAutoFit/>
          </a:bodyPr>
          <a:lstStyle/>
          <a:p>
            <a:r>
              <a:rPr lang="en-IT" dirty="0"/>
              <a:t>Il progetto contribuisce al riciclaggio delle batterie, riducendo la quantità di rifiuti elettronici che finiscono in discarica.</a:t>
            </a:r>
          </a:p>
          <a:p>
            <a:r>
              <a:rPr lang="en-IT" dirty="0"/>
              <a:t>Il ricondizionamento consiste nella modifica delle batterie in modo da renderle utilizzabili come accumulatori</a:t>
            </a:r>
          </a:p>
          <a:p>
            <a:r>
              <a:rPr lang="en-IT" dirty="0"/>
              <a:t>L’economia circolare promuove la riduzione, il riutilizzo, il riciclaggio e il ripristino delle risorse al fine di minimizzare l’uso di materie prime vergini e il rilascio di rifiuti nell’ambiente: il progetto contribuisce a questi obiettivi</a:t>
            </a:r>
          </a:p>
        </p:txBody>
      </p:sp>
    </p:spTree>
    <p:extLst>
      <p:ext uri="{BB962C8B-B14F-4D97-AF65-F5344CB8AC3E}">
        <p14:creationId xmlns:p14="http://schemas.microsoft.com/office/powerpoint/2010/main" val="246512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4"/>
          <p:cNvSpPr txBox="1">
            <a:spLocks noGrp="1"/>
          </p:cNvSpPr>
          <p:nvPr>
            <p:ph type="title"/>
          </p:nvPr>
        </p:nvSpPr>
        <p:spPr>
          <a:xfrm>
            <a:off x="1987385" y="1230710"/>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Gestione</a:t>
            </a:r>
            <a:r>
              <a:rPr lang="en" sz="1600" dirty="0"/>
              <a:t> </a:t>
            </a:r>
            <a:r>
              <a:rPr lang="en" sz="1600" dirty="0" err="1"/>
              <a:t>Sostenibile</a:t>
            </a:r>
            <a:endParaRPr sz="1600" dirty="0"/>
          </a:p>
        </p:txBody>
      </p:sp>
      <p:sp>
        <p:nvSpPr>
          <p:cNvPr id="868" name="Google Shape;868;p54"/>
          <p:cNvSpPr txBox="1">
            <a:spLocks noGrp="1"/>
          </p:cNvSpPr>
          <p:nvPr>
            <p:ph type="title" idx="3"/>
          </p:nvPr>
        </p:nvSpPr>
        <p:spPr>
          <a:xfrm>
            <a:off x="4997404" y="1223098"/>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Riciclaggio</a:t>
            </a:r>
            <a:endParaRPr dirty="0"/>
          </a:p>
        </p:txBody>
      </p:sp>
      <p:sp>
        <p:nvSpPr>
          <p:cNvPr id="871" name="Google Shape;871;p54"/>
          <p:cNvSpPr txBox="1">
            <a:spLocks noGrp="1"/>
          </p:cNvSpPr>
          <p:nvPr>
            <p:ph type="title" idx="6"/>
          </p:nvPr>
        </p:nvSpPr>
        <p:spPr>
          <a:xfrm>
            <a:off x="1934340" y="2519895"/>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Processo</a:t>
            </a:r>
            <a:r>
              <a:rPr lang="en" sz="1600" dirty="0"/>
              <a:t> di </a:t>
            </a:r>
            <a:r>
              <a:rPr lang="en" sz="1600" dirty="0" err="1"/>
              <a:t>ricondizionamento</a:t>
            </a:r>
            <a:endParaRPr sz="1600" dirty="0"/>
          </a:p>
        </p:txBody>
      </p:sp>
      <p:sp>
        <p:nvSpPr>
          <p:cNvPr id="874" name="Google Shape;874;p54"/>
          <p:cNvSpPr txBox="1">
            <a:spLocks noGrp="1"/>
          </p:cNvSpPr>
          <p:nvPr>
            <p:ph type="title" idx="9"/>
          </p:nvPr>
        </p:nvSpPr>
        <p:spPr>
          <a:xfrm>
            <a:off x="4944815" y="2683391"/>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Economia </a:t>
            </a:r>
            <a:r>
              <a:rPr lang="en" sz="1600" dirty="0" err="1"/>
              <a:t>Circolare</a:t>
            </a:r>
            <a:endParaRPr sz="1600" dirty="0"/>
          </a:p>
        </p:txBody>
      </p:sp>
      <p:sp>
        <p:nvSpPr>
          <p:cNvPr id="877" name="Google Shape;877;p54"/>
          <p:cNvSpPr/>
          <p:nvPr/>
        </p:nvSpPr>
        <p:spPr>
          <a:xfrm flipH="1">
            <a:off x="2994090" y="16495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8" name="Google Shape;878;p54"/>
          <p:cNvSpPr/>
          <p:nvPr/>
        </p:nvSpPr>
        <p:spPr>
          <a:xfrm flipH="1">
            <a:off x="3169836" y="16495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9" name="Google Shape;879;p54"/>
          <p:cNvSpPr/>
          <p:nvPr/>
        </p:nvSpPr>
        <p:spPr>
          <a:xfrm flipH="1">
            <a:off x="2823568" y="1649539"/>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0" name="Google Shape;880;p54"/>
          <p:cNvSpPr/>
          <p:nvPr/>
        </p:nvSpPr>
        <p:spPr>
          <a:xfrm flipH="1">
            <a:off x="6004565" y="16495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1" name="Google Shape;881;p54"/>
          <p:cNvSpPr/>
          <p:nvPr/>
        </p:nvSpPr>
        <p:spPr>
          <a:xfrm flipH="1">
            <a:off x="6180311" y="1649539"/>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2" name="Google Shape;882;p54"/>
          <p:cNvSpPr/>
          <p:nvPr/>
        </p:nvSpPr>
        <p:spPr>
          <a:xfrm flipH="1">
            <a:off x="5834043" y="1649539"/>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3" name="Google Shape;883;p54"/>
          <p:cNvSpPr/>
          <p:nvPr/>
        </p:nvSpPr>
        <p:spPr>
          <a:xfrm flipH="1">
            <a:off x="2994090" y="31135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4" name="Google Shape;884;p54"/>
          <p:cNvSpPr/>
          <p:nvPr/>
        </p:nvSpPr>
        <p:spPr>
          <a:xfrm flipH="1">
            <a:off x="3169836" y="31135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5" name="Google Shape;885;p54"/>
          <p:cNvSpPr/>
          <p:nvPr/>
        </p:nvSpPr>
        <p:spPr>
          <a:xfrm flipH="1">
            <a:off x="2823568" y="3113515"/>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6" name="Google Shape;886;p54"/>
          <p:cNvSpPr/>
          <p:nvPr/>
        </p:nvSpPr>
        <p:spPr>
          <a:xfrm flipH="1">
            <a:off x="6004565" y="31135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7" name="Google Shape;887;p54"/>
          <p:cNvSpPr/>
          <p:nvPr/>
        </p:nvSpPr>
        <p:spPr>
          <a:xfrm flipH="1">
            <a:off x="6180311" y="3113515"/>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8" name="Google Shape;888;p54"/>
          <p:cNvSpPr/>
          <p:nvPr/>
        </p:nvSpPr>
        <p:spPr>
          <a:xfrm flipH="1">
            <a:off x="5834043" y="3113515"/>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889" name="Google Shape;889;p54"/>
          <p:cNvCxnSpPr>
            <a:cxnSpLocks/>
          </p:cNvCxnSpPr>
          <p:nvPr/>
        </p:nvCxnSpPr>
        <p:spPr>
          <a:xfrm>
            <a:off x="4552144" y="1068162"/>
            <a:ext cx="0" cy="1196400"/>
          </a:xfrm>
          <a:prstGeom prst="straightConnector1">
            <a:avLst/>
          </a:prstGeom>
          <a:noFill/>
          <a:ln w="19050" cap="flat" cmpd="sng">
            <a:solidFill>
              <a:schemeClr val="dk1"/>
            </a:solidFill>
            <a:prstDash val="solid"/>
            <a:round/>
            <a:headEnd type="none" w="med" len="med"/>
            <a:tailEnd type="none" w="med" len="med"/>
          </a:ln>
        </p:spPr>
      </p:cxnSp>
      <p:cxnSp>
        <p:nvCxnSpPr>
          <p:cNvPr id="890" name="Google Shape;890;p54"/>
          <p:cNvCxnSpPr>
            <a:cxnSpLocks/>
          </p:cNvCxnSpPr>
          <p:nvPr/>
        </p:nvCxnSpPr>
        <p:spPr>
          <a:xfrm>
            <a:off x="4552144" y="2557140"/>
            <a:ext cx="0" cy="1196400"/>
          </a:xfrm>
          <a:prstGeom prst="straightConnector1">
            <a:avLst/>
          </a:prstGeom>
          <a:noFill/>
          <a:ln w="19050" cap="flat" cmpd="sng">
            <a:solidFill>
              <a:schemeClr val="dk1"/>
            </a:solidFill>
            <a:prstDash val="solid"/>
            <a:round/>
            <a:headEnd type="none" w="med" len="med"/>
            <a:tailEnd type="none" w="med" len="med"/>
          </a:ln>
        </p:spPr>
      </p:cxnSp>
      <p:sp>
        <p:nvSpPr>
          <p:cNvPr id="2" name="Google Shape;965;p57">
            <a:extLst>
              <a:ext uri="{FF2B5EF4-FFF2-40B4-BE49-F238E27FC236}">
                <a16:creationId xmlns:a16="http://schemas.microsoft.com/office/drawing/2014/main" id="{664BBEC3-2527-DD80-1E5C-0F019D6E42DE}"/>
              </a:ext>
            </a:extLst>
          </p:cNvPr>
          <p:cNvSpPr/>
          <p:nvPr/>
        </p:nvSpPr>
        <p:spPr>
          <a:xfrm>
            <a:off x="11037034"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 name="Google Shape;962;p57">
            <a:extLst>
              <a:ext uri="{FF2B5EF4-FFF2-40B4-BE49-F238E27FC236}">
                <a16:creationId xmlns:a16="http://schemas.microsoft.com/office/drawing/2014/main" id="{EE14FD7F-317D-F621-61BB-5991C912F8C8}"/>
              </a:ext>
            </a:extLst>
          </p:cNvPr>
          <p:cNvSpPr txBox="1">
            <a:spLocks/>
          </p:cNvSpPr>
          <p:nvPr/>
        </p:nvSpPr>
        <p:spPr>
          <a:xfrm>
            <a:off x="9246174"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4" name="Google Shape;961;p57">
            <a:extLst>
              <a:ext uri="{FF2B5EF4-FFF2-40B4-BE49-F238E27FC236}">
                <a16:creationId xmlns:a16="http://schemas.microsoft.com/office/drawing/2014/main" id="{66968372-192F-CBA0-38F2-26903BF2E34E}"/>
              </a:ext>
            </a:extLst>
          </p:cNvPr>
          <p:cNvCxnSpPr>
            <a:cxnSpLocks/>
          </p:cNvCxnSpPr>
          <p:nvPr/>
        </p:nvCxnSpPr>
        <p:spPr>
          <a:xfrm>
            <a:off x="9327379"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5" name="Google Shape;962;p57">
            <a:extLst>
              <a:ext uri="{FF2B5EF4-FFF2-40B4-BE49-F238E27FC236}">
                <a16:creationId xmlns:a16="http://schemas.microsoft.com/office/drawing/2014/main" id="{4CA7264B-5FBA-5909-610E-4EF94C129F08}"/>
              </a:ext>
            </a:extLst>
          </p:cNvPr>
          <p:cNvSpPr txBox="1">
            <a:spLocks/>
          </p:cNvSpPr>
          <p:nvPr/>
        </p:nvSpPr>
        <p:spPr>
          <a:xfrm>
            <a:off x="10244981"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6" name="Google Shape;962;p57">
            <a:extLst>
              <a:ext uri="{FF2B5EF4-FFF2-40B4-BE49-F238E27FC236}">
                <a16:creationId xmlns:a16="http://schemas.microsoft.com/office/drawing/2014/main" id="{52E9E03D-B1E1-9D37-AD09-33C369106918}"/>
              </a:ext>
            </a:extLst>
          </p:cNvPr>
          <p:cNvSpPr txBox="1">
            <a:spLocks/>
          </p:cNvSpPr>
          <p:nvPr/>
        </p:nvSpPr>
        <p:spPr>
          <a:xfrm>
            <a:off x="11495378"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7" name="Google Shape;962;p57">
            <a:extLst>
              <a:ext uri="{FF2B5EF4-FFF2-40B4-BE49-F238E27FC236}">
                <a16:creationId xmlns:a16="http://schemas.microsoft.com/office/drawing/2014/main" id="{7917265D-838A-E968-E3A8-6AD5471EF097}"/>
              </a:ext>
            </a:extLst>
          </p:cNvPr>
          <p:cNvSpPr txBox="1">
            <a:spLocks/>
          </p:cNvSpPr>
          <p:nvPr/>
        </p:nvSpPr>
        <p:spPr>
          <a:xfrm>
            <a:off x="12358767"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9" name="Google Shape;962;p57">
            <a:extLst>
              <a:ext uri="{FF2B5EF4-FFF2-40B4-BE49-F238E27FC236}">
                <a16:creationId xmlns:a16="http://schemas.microsoft.com/office/drawing/2014/main" id="{FAD51C2B-AAB1-4C67-155D-7D20C693E7DA}"/>
              </a:ext>
            </a:extLst>
          </p:cNvPr>
          <p:cNvSpPr txBox="1">
            <a:spLocks/>
          </p:cNvSpPr>
          <p:nvPr/>
        </p:nvSpPr>
        <p:spPr>
          <a:xfrm>
            <a:off x="15002770"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10" name="Google Shape;962;p57">
            <a:extLst>
              <a:ext uri="{FF2B5EF4-FFF2-40B4-BE49-F238E27FC236}">
                <a16:creationId xmlns:a16="http://schemas.microsoft.com/office/drawing/2014/main" id="{A9BC3909-E2CA-1A02-B0D2-E30CAA596FED}"/>
              </a:ext>
            </a:extLst>
          </p:cNvPr>
          <p:cNvSpPr txBox="1">
            <a:spLocks/>
          </p:cNvSpPr>
          <p:nvPr/>
        </p:nvSpPr>
        <p:spPr>
          <a:xfrm>
            <a:off x="3675530" y="391871"/>
            <a:ext cx="179293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dirty="0" err="1"/>
              <a:t>Ambientale</a:t>
            </a:r>
            <a:endParaRPr lang="en-GB" sz="1800" dirty="0"/>
          </a:p>
          <a:p>
            <a:pPr algn="ctr"/>
            <a:endParaRPr lang="en-GB" sz="1800" dirty="0"/>
          </a:p>
          <a:p>
            <a:pPr algn="ctr"/>
            <a:endParaRPr lang="en-GB" sz="1800" dirty="0"/>
          </a:p>
          <a:p>
            <a:pPr algn="ctr"/>
            <a:br>
              <a:rPr lang="en-GB" sz="1800" dirty="0"/>
            </a:br>
            <a:endParaRPr lang="en-GB" sz="1800" dirty="0"/>
          </a:p>
        </p:txBody>
      </p:sp>
      <p:cxnSp>
        <p:nvCxnSpPr>
          <p:cNvPr id="11" name="Straight Connector 10">
            <a:extLst>
              <a:ext uri="{FF2B5EF4-FFF2-40B4-BE49-F238E27FC236}">
                <a16:creationId xmlns:a16="http://schemas.microsoft.com/office/drawing/2014/main" id="{E59A3945-A0BA-0595-183E-55CFC0795EF4}"/>
              </a:ext>
            </a:extLst>
          </p:cNvPr>
          <p:cNvCxnSpPr>
            <a:cxnSpLocks/>
            <a:endCxn id="3" idx="0"/>
          </p:cNvCxnSpPr>
          <p:nvPr/>
        </p:nvCxnSpPr>
        <p:spPr>
          <a:xfrm>
            <a:off x="9654765"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F0F184-825C-7E58-4DD2-C351E5B7A041}"/>
              </a:ext>
            </a:extLst>
          </p:cNvPr>
          <p:cNvCxnSpPr>
            <a:cxnSpLocks/>
            <a:endCxn id="5" idx="0"/>
          </p:cNvCxnSpPr>
          <p:nvPr/>
        </p:nvCxnSpPr>
        <p:spPr>
          <a:xfrm flipH="1">
            <a:off x="10807757"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FC74C2-B379-CFF5-D4AC-931F52666B9D}"/>
              </a:ext>
            </a:extLst>
          </p:cNvPr>
          <p:cNvCxnSpPr>
            <a:cxnSpLocks/>
            <a:endCxn id="6" idx="0"/>
          </p:cNvCxnSpPr>
          <p:nvPr/>
        </p:nvCxnSpPr>
        <p:spPr>
          <a:xfrm flipH="1">
            <a:off x="11903970"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BD27C9-FA33-A885-3057-6051DB072C3B}"/>
              </a:ext>
            </a:extLst>
          </p:cNvPr>
          <p:cNvCxnSpPr>
            <a:cxnSpLocks/>
            <a:endCxn id="7" idx="0"/>
          </p:cNvCxnSpPr>
          <p:nvPr/>
        </p:nvCxnSpPr>
        <p:spPr>
          <a:xfrm>
            <a:off x="12972681"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0AE6D4-3CFA-073F-9B83-5A02E07951D2}"/>
              </a:ext>
            </a:extLst>
          </p:cNvPr>
          <p:cNvCxnSpPr>
            <a:cxnSpLocks/>
          </p:cNvCxnSpPr>
          <p:nvPr/>
        </p:nvCxnSpPr>
        <p:spPr>
          <a:xfrm flipH="1">
            <a:off x="14255883"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D06768-11D8-703B-A4B5-5871057AE063}"/>
              </a:ext>
            </a:extLst>
          </p:cNvPr>
          <p:cNvCxnSpPr>
            <a:cxnSpLocks/>
          </p:cNvCxnSpPr>
          <p:nvPr/>
        </p:nvCxnSpPr>
        <p:spPr>
          <a:xfrm flipH="1">
            <a:off x="15370405"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5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4776000" y="1616400"/>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Violazione</a:t>
            </a:r>
            <a:r>
              <a:rPr lang="en" dirty="0"/>
              <a:t> </a:t>
            </a:r>
            <a:r>
              <a:rPr lang="en" dirty="0" err="1"/>
              <a:t>Brevetti</a:t>
            </a:r>
            <a:endParaRPr dirty="0"/>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Direttive</a:t>
            </a:r>
            <a:r>
              <a:rPr lang="en" dirty="0"/>
              <a:t> </a:t>
            </a:r>
            <a:r>
              <a:rPr lang="en" dirty="0" err="1"/>
              <a:t>Europee</a:t>
            </a:r>
            <a:endParaRPr dirty="0"/>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4" name="Google Shape;965;p57">
            <a:extLst>
              <a:ext uri="{FF2B5EF4-FFF2-40B4-BE49-F238E27FC236}">
                <a16:creationId xmlns:a16="http://schemas.microsoft.com/office/drawing/2014/main" id="{490B3249-6EFF-F2E2-67A1-173AE6D33559}"/>
              </a:ext>
            </a:extLst>
          </p:cNvPr>
          <p:cNvSpPr/>
          <p:nvPr/>
        </p:nvSpPr>
        <p:spPr>
          <a:xfrm>
            <a:off x="1115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5" name="Google Shape;962;p57">
            <a:extLst>
              <a:ext uri="{FF2B5EF4-FFF2-40B4-BE49-F238E27FC236}">
                <a16:creationId xmlns:a16="http://schemas.microsoft.com/office/drawing/2014/main" id="{BEFA77DF-CC18-1325-35D7-61C6B28AB457}"/>
              </a:ext>
            </a:extLst>
          </p:cNvPr>
          <p:cNvSpPr txBox="1">
            <a:spLocks/>
          </p:cNvSpPr>
          <p:nvPr/>
        </p:nvSpPr>
        <p:spPr>
          <a:xfrm>
            <a:off x="936599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6" name="Google Shape;961;p57">
            <a:extLst>
              <a:ext uri="{FF2B5EF4-FFF2-40B4-BE49-F238E27FC236}">
                <a16:creationId xmlns:a16="http://schemas.microsoft.com/office/drawing/2014/main" id="{26D17176-C849-B220-7039-B0D84D203E67}"/>
              </a:ext>
            </a:extLst>
          </p:cNvPr>
          <p:cNvCxnSpPr>
            <a:cxnSpLocks/>
          </p:cNvCxnSpPr>
          <p:nvPr/>
        </p:nvCxnSpPr>
        <p:spPr>
          <a:xfrm>
            <a:off x="944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7" name="Google Shape;962;p57">
            <a:extLst>
              <a:ext uri="{FF2B5EF4-FFF2-40B4-BE49-F238E27FC236}">
                <a16:creationId xmlns:a16="http://schemas.microsoft.com/office/drawing/2014/main" id="{CE1EAF4D-0A34-02BD-8F84-B16825167811}"/>
              </a:ext>
            </a:extLst>
          </p:cNvPr>
          <p:cNvSpPr txBox="1">
            <a:spLocks/>
          </p:cNvSpPr>
          <p:nvPr/>
        </p:nvSpPr>
        <p:spPr>
          <a:xfrm>
            <a:off x="1036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8" name="Google Shape;962;p57">
            <a:extLst>
              <a:ext uri="{FF2B5EF4-FFF2-40B4-BE49-F238E27FC236}">
                <a16:creationId xmlns:a16="http://schemas.microsoft.com/office/drawing/2014/main" id="{AC430270-9A14-B550-1E09-58C1F49CA6D6}"/>
              </a:ext>
            </a:extLst>
          </p:cNvPr>
          <p:cNvSpPr txBox="1">
            <a:spLocks/>
          </p:cNvSpPr>
          <p:nvPr/>
        </p:nvSpPr>
        <p:spPr>
          <a:xfrm>
            <a:off x="1161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9" name="Google Shape;962;p57">
            <a:extLst>
              <a:ext uri="{FF2B5EF4-FFF2-40B4-BE49-F238E27FC236}">
                <a16:creationId xmlns:a16="http://schemas.microsoft.com/office/drawing/2014/main" id="{D00A58BA-CCA3-939D-93EF-9F3CE7C659E2}"/>
              </a:ext>
            </a:extLst>
          </p:cNvPr>
          <p:cNvSpPr txBox="1">
            <a:spLocks/>
          </p:cNvSpPr>
          <p:nvPr/>
        </p:nvSpPr>
        <p:spPr>
          <a:xfrm>
            <a:off x="1247859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10" name="Google Shape;962;p57">
            <a:extLst>
              <a:ext uri="{FF2B5EF4-FFF2-40B4-BE49-F238E27FC236}">
                <a16:creationId xmlns:a16="http://schemas.microsoft.com/office/drawing/2014/main" id="{FADE9A95-7FEB-5983-5825-4AB15F3C3641}"/>
              </a:ext>
            </a:extLst>
          </p:cNvPr>
          <p:cNvSpPr txBox="1">
            <a:spLocks/>
          </p:cNvSpPr>
          <p:nvPr/>
        </p:nvSpPr>
        <p:spPr>
          <a:xfrm>
            <a:off x="4002780" y="537014"/>
            <a:ext cx="113843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dirty="0" err="1"/>
              <a:t>Legale</a:t>
            </a:r>
            <a:endParaRPr lang="en-GB" sz="1800" dirty="0"/>
          </a:p>
        </p:txBody>
      </p:sp>
      <p:sp>
        <p:nvSpPr>
          <p:cNvPr id="11" name="Google Shape;962;p57">
            <a:extLst>
              <a:ext uri="{FF2B5EF4-FFF2-40B4-BE49-F238E27FC236}">
                <a16:creationId xmlns:a16="http://schemas.microsoft.com/office/drawing/2014/main" id="{2E489D18-D1D3-52B2-AD82-F8B357B02972}"/>
              </a:ext>
            </a:extLst>
          </p:cNvPr>
          <p:cNvSpPr txBox="1">
            <a:spLocks/>
          </p:cNvSpPr>
          <p:nvPr/>
        </p:nvSpPr>
        <p:spPr>
          <a:xfrm>
            <a:off x="1381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12" name="Straight Connector 11">
            <a:extLst>
              <a:ext uri="{FF2B5EF4-FFF2-40B4-BE49-F238E27FC236}">
                <a16:creationId xmlns:a16="http://schemas.microsoft.com/office/drawing/2014/main" id="{5DED167E-8CF5-E905-928C-87702777BC89}"/>
              </a:ext>
            </a:extLst>
          </p:cNvPr>
          <p:cNvCxnSpPr>
            <a:cxnSpLocks/>
            <a:endCxn id="5" idx="0"/>
          </p:cNvCxnSpPr>
          <p:nvPr/>
        </p:nvCxnSpPr>
        <p:spPr>
          <a:xfrm>
            <a:off x="977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CA11A7-DDF2-C2DD-9FEA-3F40C407E026}"/>
              </a:ext>
            </a:extLst>
          </p:cNvPr>
          <p:cNvCxnSpPr>
            <a:cxnSpLocks/>
            <a:endCxn id="7" idx="0"/>
          </p:cNvCxnSpPr>
          <p:nvPr/>
        </p:nvCxnSpPr>
        <p:spPr>
          <a:xfrm flipH="1">
            <a:off x="1092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A89F3A-88E7-CA33-BEFF-2EE507568736}"/>
              </a:ext>
            </a:extLst>
          </p:cNvPr>
          <p:cNvCxnSpPr>
            <a:cxnSpLocks/>
            <a:endCxn id="8" idx="0"/>
          </p:cNvCxnSpPr>
          <p:nvPr/>
        </p:nvCxnSpPr>
        <p:spPr>
          <a:xfrm flipH="1">
            <a:off x="1202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236B76-B520-4831-A1CA-AA295E815E2B}"/>
              </a:ext>
            </a:extLst>
          </p:cNvPr>
          <p:cNvCxnSpPr>
            <a:cxnSpLocks/>
            <a:endCxn id="9" idx="0"/>
          </p:cNvCxnSpPr>
          <p:nvPr/>
        </p:nvCxnSpPr>
        <p:spPr>
          <a:xfrm>
            <a:off x="1309250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A914FC-5B7C-8BD1-B8B2-B4AD2E833506}"/>
              </a:ext>
            </a:extLst>
          </p:cNvPr>
          <p:cNvCxnSpPr>
            <a:cxnSpLocks/>
          </p:cNvCxnSpPr>
          <p:nvPr/>
        </p:nvCxnSpPr>
        <p:spPr>
          <a:xfrm flipH="1">
            <a:off x="1437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EB9A60-8A88-6674-C6B3-83B0381D736E}"/>
              </a:ext>
            </a:extLst>
          </p:cNvPr>
          <p:cNvCxnSpPr>
            <a:cxnSpLocks/>
          </p:cNvCxnSpPr>
          <p:nvPr/>
        </p:nvCxnSpPr>
        <p:spPr>
          <a:xfrm flipH="1">
            <a:off x="1549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20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6954798"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4776000" y="5262712"/>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txBox="1">
            <a:spLocks noGrp="1"/>
          </p:cNvSpPr>
          <p:nvPr>
            <p:ph type="title" idx="3"/>
          </p:nvPr>
        </p:nvSpPr>
        <p:spPr>
          <a:xfrm>
            <a:off x="4956000" y="5981276"/>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Violazione</a:t>
            </a:r>
            <a:r>
              <a:rPr lang="en" dirty="0"/>
              <a:t> </a:t>
            </a:r>
            <a:r>
              <a:rPr lang="en" dirty="0" err="1"/>
              <a:t>Brevetti</a:t>
            </a:r>
            <a:endParaRPr dirty="0"/>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Direttive</a:t>
            </a:r>
            <a:r>
              <a:rPr lang="en" dirty="0"/>
              <a:t> </a:t>
            </a:r>
            <a:r>
              <a:rPr lang="en" dirty="0" err="1"/>
              <a:t>Europee</a:t>
            </a:r>
            <a:endParaRPr dirty="0"/>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6442998"/>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6442998"/>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6442998"/>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5441281"/>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4" name="Google Shape;965;p57">
            <a:extLst>
              <a:ext uri="{FF2B5EF4-FFF2-40B4-BE49-F238E27FC236}">
                <a16:creationId xmlns:a16="http://schemas.microsoft.com/office/drawing/2014/main" id="{490B3249-6EFF-F2E2-67A1-173AE6D33559}"/>
              </a:ext>
            </a:extLst>
          </p:cNvPr>
          <p:cNvSpPr/>
          <p:nvPr/>
        </p:nvSpPr>
        <p:spPr>
          <a:xfrm>
            <a:off x="1115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5" name="Google Shape;962;p57">
            <a:extLst>
              <a:ext uri="{FF2B5EF4-FFF2-40B4-BE49-F238E27FC236}">
                <a16:creationId xmlns:a16="http://schemas.microsoft.com/office/drawing/2014/main" id="{BEFA77DF-CC18-1325-35D7-61C6B28AB457}"/>
              </a:ext>
            </a:extLst>
          </p:cNvPr>
          <p:cNvSpPr txBox="1">
            <a:spLocks/>
          </p:cNvSpPr>
          <p:nvPr/>
        </p:nvSpPr>
        <p:spPr>
          <a:xfrm>
            <a:off x="936599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6" name="Google Shape;961;p57">
            <a:extLst>
              <a:ext uri="{FF2B5EF4-FFF2-40B4-BE49-F238E27FC236}">
                <a16:creationId xmlns:a16="http://schemas.microsoft.com/office/drawing/2014/main" id="{26D17176-C849-B220-7039-B0D84D203E67}"/>
              </a:ext>
            </a:extLst>
          </p:cNvPr>
          <p:cNvCxnSpPr>
            <a:cxnSpLocks/>
          </p:cNvCxnSpPr>
          <p:nvPr/>
        </p:nvCxnSpPr>
        <p:spPr>
          <a:xfrm>
            <a:off x="944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7" name="Google Shape;962;p57">
            <a:extLst>
              <a:ext uri="{FF2B5EF4-FFF2-40B4-BE49-F238E27FC236}">
                <a16:creationId xmlns:a16="http://schemas.microsoft.com/office/drawing/2014/main" id="{CE1EAF4D-0A34-02BD-8F84-B16825167811}"/>
              </a:ext>
            </a:extLst>
          </p:cNvPr>
          <p:cNvSpPr txBox="1">
            <a:spLocks/>
          </p:cNvSpPr>
          <p:nvPr/>
        </p:nvSpPr>
        <p:spPr>
          <a:xfrm>
            <a:off x="1036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8" name="Google Shape;962;p57">
            <a:extLst>
              <a:ext uri="{FF2B5EF4-FFF2-40B4-BE49-F238E27FC236}">
                <a16:creationId xmlns:a16="http://schemas.microsoft.com/office/drawing/2014/main" id="{AC430270-9A14-B550-1E09-58C1F49CA6D6}"/>
              </a:ext>
            </a:extLst>
          </p:cNvPr>
          <p:cNvSpPr txBox="1">
            <a:spLocks/>
          </p:cNvSpPr>
          <p:nvPr/>
        </p:nvSpPr>
        <p:spPr>
          <a:xfrm>
            <a:off x="1161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9" name="Google Shape;962;p57">
            <a:extLst>
              <a:ext uri="{FF2B5EF4-FFF2-40B4-BE49-F238E27FC236}">
                <a16:creationId xmlns:a16="http://schemas.microsoft.com/office/drawing/2014/main" id="{D00A58BA-CCA3-939D-93EF-9F3CE7C659E2}"/>
              </a:ext>
            </a:extLst>
          </p:cNvPr>
          <p:cNvSpPr txBox="1">
            <a:spLocks/>
          </p:cNvSpPr>
          <p:nvPr/>
        </p:nvSpPr>
        <p:spPr>
          <a:xfrm>
            <a:off x="1247859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10" name="Google Shape;962;p57">
            <a:extLst>
              <a:ext uri="{FF2B5EF4-FFF2-40B4-BE49-F238E27FC236}">
                <a16:creationId xmlns:a16="http://schemas.microsoft.com/office/drawing/2014/main" id="{FADE9A95-7FEB-5983-5825-4AB15F3C3641}"/>
              </a:ext>
            </a:extLst>
          </p:cNvPr>
          <p:cNvSpPr txBox="1">
            <a:spLocks/>
          </p:cNvSpPr>
          <p:nvPr/>
        </p:nvSpPr>
        <p:spPr>
          <a:xfrm>
            <a:off x="4002780" y="537014"/>
            <a:ext cx="113843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dirty="0" err="1"/>
              <a:t>Legale</a:t>
            </a:r>
            <a:endParaRPr lang="en-GB" sz="1800" dirty="0"/>
          </a:p>
        </p:txBody>
      </p:sp>
      <p:sp>
        <p:nvSpPr>
          <p:cNvPr id="11" name="Google Shape;962;p57">
            <a:extLst>
              <a:ext uri="{FF2B5EF4-FFF2-40B4-BE49-F238E27FC236}">
                <a16:creationId xmlns:a16="http://schemas.microsoft.com/office/drawing/2014/main" id="{2E489D18-D1D3-52B2-AD82-F8B357B02972}"/>
              </a:ext>
            </a:extLst>
          </p:cNvPr>
          <p:cNvSpPr txBox="1">
            <a:spLocks/>
          </p:cNvSpPr>
          <p:nvPr/>
        </p:nvSpPr>
        <p:spPr>
          <a:xfrm>
            <a:off x="1381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12" name="Straight Connector 11">
            <a:extLst>
              <a:ext uri="{FF2B5EF4-FFF2-40B4-BE49-F238E27FC236}">
                <a16:creationId xmlns:a16="http://schemas.microsoft.com/office/drawing/2014/main" id="{5DED167E-8CF5-E905-928C-87702777BC89}"/>
              </a:ext>
            </a:extLst>
          </p:cNvPr>
          <p:cNvCxnSpPr>
            <a:cxnSpLocks/>
            <a:endCxn id="5" idx="0"/>
          </p:cNvCxnSpPr>
          <p:nvPr/>
        </p:nvCxnSpPr>
        <p:spPr>
          <a:xfrm>
            <a:off x="977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CA11A7-DDF2-C2DD-9FEA-3F40C407E026}"/>
              </a:ext>
            </a:extLst>
          </p:cNvPr>
          <p:cNvCxnSpPr>
            <a:cxnSpLocks/>
            <a:endCxn id="7" idx="0"/>
          </p:cNvCxnSpPr>
          <p:nvPr/>
        </p:nvCxnSpPr>
        <p:spPr>
          <a:xfrm flipH="1">
            <a:off x="1092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A89F3A-88E7-CA33-BEFF-2EE507568736}"/>
              </a:ext>
            </a:extLst>
          </p:cNvPr>
          <p:cNvCxnSpPr>
            <a:cxnSpLocks/>
            <a:endCxn id="8" idx="0"/>
          </p:cNvCxnSpPr>
          <p:nvPr/>
        </p:nvCxnSpPr>
        <p:spPr>
          <a:xfrm flipH="1">
            <a:off x="1202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236B76-B520-4831-A1CA-AA295E815E2B}"/>
              </a:ext>
            </a:extLst>
          </p:cNvPr>
          <p:cNvCxnSpPr>
            <a:cxnSpLocks/>
            <a:endCxn id="9" idx="0"/>
          </p:cNvCxnSpPr>
          <p:nvPr/>
        </p:nvCxnSpPr>
        <p:spPr>
          <a:xfrm>
            <a:off x="1309250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A914FC-5B7C-8BD1-B8B2-B4AD2E833506}"/>
              </a:ext>
            </a:extLst>
          </p:cNvPr>
          <p:cNvCxnSpPr>
            <a:cxnSpLocks/>
          </p:cNvCxnSpPr>
          <p:nvPr/>
        </p:nvCxnSpPr>
        <p:spPr>
          <a:xfrm flipH="1">
            <a:off x="1437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EB9A60-8A88-6674-C6B3-83B0381D736E}"/>
              </a:ext>
            </a:extLst>
          </p:cNvPr>
          <p:cNvCxnSpPr>
            <a:cxnSpLocks/>
          </p:cNvCxnSpPr>
          <p:nvPr/>
        </p:nvCxnSpPr>
        <p:spPr>
          <a:xfrm flipH="1">
            <a:off x="1549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A7C8EB5-AF8D-6959-0E09-35B471F4D277}"/>
              </a:ext>
            </a:extLst>
          </p:cNvPr>
          <p:cNvSpPr txBox="1"/>
          <p:nvPr/>
        </p:nvSpPr>
        <p:spPr>
          <a:xfrm>
            <a:off x="4531621" y="1785803"/>
            <a:ext cx="3207556" cy="2123658"/>
          </a:xfrm>
          <a:prstGeom prst="rect">
            <a:avLst/>
          </a:prstGeom>
          <a:noFill/>
        </p:spPr>
        <p:txBody>
          <a:bodyPr wrap="square" rtlCol="0">
            <a:spAutoFit/>
          </a:bodyPr>
          <a:lstStyle/>
          <a:p>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In Italia, il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Decreto</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Legislativo</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n. 81/2008 ("Testo Unico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sulla</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Sicurezza</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stabilisce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gli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obblighi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e le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disposizioni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in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materia</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di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sicurezza</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e salute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sul</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lavoro</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le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principali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misure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di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sicurezza</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devono</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essere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adottate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vi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è</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l'uso</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di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attrezzature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di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protezione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individuale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(PPE)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adeguate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come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guanti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occhiali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protettivi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e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indumenti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appositi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Inoltre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è</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importante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avere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un'adeguata</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formazione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lavoratori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coinvolti</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nella</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manipolazione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GB"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delle</a:t>
            </a:r>
            <a:r>
              <a:rPr lang="en-GB"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batterie.</a:t>
            </a:r>
          </a:p>
          <a:p>
            <a:endParaRPr lang="en-IT"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9964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Direttive</a:t>
            </a:r>
            <a:r>
              <a:rPr lang="en" dirty="0"/>
              <a:t> </a:t>
            </a:r>
            <a:r>
              <a:rPr lang="en" dirty="0" err="1"/>
              <a:t>Europee</a:t>
            </a:r>
            <a:endParaRPr dirty="0"/>
          </a:p>
        </p:txBody>
      </p:sp>
      <p:sp>
        <p:nvSpPr>
          <p:cNvPr id="1362" name="Google Shape;1362;p65"/>
          <p:cNvSpPr/>
          <p:nvPr/>
        </p:nvSpPr>
        <p:spPr>
          <a:xfrm>
            <a:off x="4776000" y="1616400"/>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Violazione</a:t>
            </a:r>
            <a:r>
              <a:rPr lang="en" dirty="0"/>
              <a:t> </a:t>
            </a:r>
            <a:r>
              <a:rPr lang="en" dirty="0" err="1"/>
              <a:t>Brevetti</a:t>
            </a:r>
            <a:endParaRPr dirty="0"/>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4" name="Google Shape;965;p57">
            <a:extLst>
              <a:ext uri="{FF2B5EF4-FFF2-40B4-BE49-F238E27FC236}">
                <a16:creationId xmlns:a16="http://schemas.microsoft.com/office/drawing/2014/main" id="{490B3249-6EFF-F2E2-67A1-173AE6D33559}"/>
              </a:ext>
            </a:extLst>
          </p:cNvPr>
          <p:cNvSpPr/>
          <p:nvPr/>
        </p:nvSpPr>
        <p:spPr>
          <a:xfrm>
            <a:off x="1115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5" name="Google Shape;962;p57">
            <a:extLst>
              <a:ext uri="{FF2B5EF4-FFF2-40B4-BE49-F238E27FC236}">
                <a16:creationId xmlns:a16="http://schemas.microsoft.com/office/drawing/2014/main" id="{BEFA77DF-CC18-1325-35D7-61C6B28AB457}"/>
              </a:ext>
            </a:extLst>
          </p:cNvPr>
          <p:cNvSpPr txBox="1">
            <a:spLocks/>
          </p:cNvSpPr>
          <p:nvPr/>
        </p:nvSpPr>
        <p:spPr>
          <a:xfrm>
            <a:off x="936599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6" name="Google Shape;961;p57">
            <a:extLst>
              <a:ext uri="{FF2B5EF4-FFF2-40B4-BE49-F238E27FC236}">
                <a16:creationId xmlns:a16="http://schemas.microsoft.com/office/drawing/2014/main" id="{26D17176-C849-B220-7039-B0D84D203E67}"/>
              </a:ext>
            </a:extLst>
          </p:cNvPr>
          <p:cNvCxnSpPr>
            <a:cxnSpLocks/>
          </p:cNvCxnSpPr>
          <p:nvPr/>
        </p:nvCxnSpPr>
        <p:spPr>
          <a:xfrm>
            <a:off x="944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7" name="Google Shape;962;p57">
            <a:extLst>
              <a:ext uri="{FF2B5EF4-FFF2-40B4-BE49-F238E27FC236}">
                <a16:creationId xmlns:a16="http://schemas.microsoft.com/office/drawing/2014/main" id="{CE1EAF4D-0A34-02BD-8F84-B16825167811}"/>
              </a:ext>
            </a:extLst>
          </p:cNvPr>
          <p:cNvSpPr txBox="1">
            <a:spLocks/>
          </p:cNvSpPr>
          <p:nvPr/>
        </p:nvSpPr>
        <p:spPr>
          <a:xfrm>
            <a:off x="1036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8" name="Google Shape;962;p57">
            <a:extLst>
              <a:ext uri="{FF2B5EF4-FFF2-40B4-BE49-F238E27FC236}">
                <a16:creationId xmlns:a16="http://schemas.microsoft.com/office/drawing/2014/main" id="{AC430270-9A14-B550-1E09-58C1F49CA6D6}"/>
              </a:ext>
            </a:extLst>
          </p:cNvPr>
          <p:cNvSpPr txBox="1">
            <a:spLocks/>
          </p:cNvSpPr>
          <p:nvPr/>
        </p:nvSpPr>
        <p:spPr>
          <a:xfrm>
            <a:off x="1161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9" name="Google Shape;962;p57">
            <a:extLst>
              <a:ext uri="{FF2B5EF4-FFF2-40B4-BE49-F238E27FC236}">
                <a16:creationId xmlns:a16="http://schemas.microsoft.com/office/drawing/2014/main" id="{D00A58BA-CCA3-939D-93EF-9F3CE7C659E2}"/>
              </a:ext>
            </a:extLst>
          </p:cNvPr>
          <p:cNvSpPr txBox="1">
            <a:spLocks/>
          </p:cNvSpPr>
          <p:nvPr/>
        </p:nvSpPr>
        <p:spPr>
          <a:xfrm>
            <a:off x="1247859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10" name="Google Shape;962;p57">
            <a:extLst>
              <a:ext uri="{FF2B5EF4-FFF2-40B4-BE49-F238E27FC236}">
                <a16:creationId xmlns:a16="http://schemas.microsoft.com/office/drawing/2014/main" id="{FADE9A95-7FEB-5983-5825-4AB15F3C3641}"/>
              </a:ext>
            </a:extLst>
          </p:cNvPr>
          <p:cNvSpPr txBox="1">
            <a:spLocks/>
          </p:cNvSpPr>
          <p:nvPr/>
        </p:nvSpPr>
        <p:spPr>
          <a:xfrm>
            <a:off x="4002780" y="537014"/>
            <a:ext cx="113843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dirty="0" err="1"/>
              <a:t>Legale</a:t>
            </a:r>
            <a:endParaRPr lang="en-GB" sz="1800" dirty="0"/>
          </a:p>
        </p:txBody>
      </p:sp>
      <p:sp>
        <p:nvSpPr>
          <p:cNvPr id="11" name="Google Shape;962;p57">
            <a:extLst>
              <a:ext uri="{FF2B5EF4-FFF2-40B4-BE49-F238E27FC236}">
                <a16:creationId xmlns:a16="http://schemas.microsoft.com/office/drawing/2014/main" id="{2E489D18-D1D3-52B2-AD82-F8B357B02972}"/>
              </a:ext>
            </a:extLst>
          </p:cNvPr>
          <p:cNvSpPr txBox="1">
            <a:spLocks/>
          </p:cNvSpPr>
          <p:nvPr/>
        </p:nvSpPr>
        <p:spPr>
          <a:xfrm>
            <a:off x="1381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12" name="Straight Connector 11">
            <a:extLst>
              <a:ext uri="{FF2B5EF4-FFF2-40B4-BE49-F238E27FC236}">
                <a16:creationId xmlns:a16="http://schemas.microsoft.com/office/drawing/2014/main" id="{5DED167E-8CF5-E905-928C-87702777BC89}"/>
              </a:ext>
            </a:extLst>
          </p:cNvPr>
          <p:cNvCxnSpPr>
            <a:cxnSpLocks/>
            <a:endCxn id="5" idx="0"/>
          </p:cNvCxnSpPr>
          <p:nvPr/>
        </p:nvCxnSpPr>
        <p:spPr>
          <a:xfrm>
            <a:off x="977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CA11A7-DDF2-C2DD-9FEA-3F40C407E026}"/>
              </a:ext>
            </a:extLst>
          </p:cNvPr>
          <p:cNvCxnSpPr>
            <a:cxnSpLocks/>
            <a:endCxn id="7" idx="0"/>
          </p:cNvCxnSpPr>
          <p:nvPr/>
        </p:nvCxnSpPr>
        <p:spPr>
          <a:xfrm flipH="1">
            <a:off x="1092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A89F3A-88E7-CA33-BEFF-2EE507568736}"/>
              </a:ext>
            </a:extLst>
          </p:cNvPr>
          <p:cNvCxnSpPr>
            <a:cxnSpLocks/>
            <a:endCxn id="8" idx="0"/>
          </p:cNvCxnSpPr>
          <p:nvPr/>
        </p:nvCxnSpPr>
        <p:spPr>
          <a:xfrm flipH="1">
            <a:off x="1202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236B76-B520-4831-A1CA-AA295E815E2B}"/>
              </a:ext>
            </a:extLst>
          </p:cNvPr>
          <p:cNvCxnSpPr>
            <a:cxnSpLocks/>
            <a:endCxn id="9" idx="0"/>
          </p:cNvCxnSpPr>
          <p:nvPr/>
        </p:nvCxnSpPr>
        <p:spPr>
          <a:xfrm>
            <a:off x="1309250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A914FC-5B7C-8BD1-B8B2-B4AD2E833506}"/>
              </a:ext>
            </a:extLst>
          </p:cNvPr>
          <p:cNvCxnSpPr>
            <a:cxnSpLocks/>
          </p:cNvCxnSpPr>
          <p:nvPr/>
        </p:nvCxnSpPr>
        <p:spPr>
          <a:xfrm flipH="1">
            <a:off x="1437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EB9A60-8A88-6674-C6B3-83B0381D736E}"/>
              </a:ext>
            </a:extLst>
          </p:cNvPr>
          <p:cNvCxnSpPr>
            <a:cxnSpLocks/>
          </p:cNvCxnSpPr>
          <p:nvPr/>
        </p:nvCxnSpPr>
        <p:spPr>
          <a:xfrm flipH="1">
            <a:off x="1549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937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5353022"/>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1128000" y="1616400"/>
            <a:ext cx="6888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Violazione</a:t>
            </a:r>
            <a:r>
              <a:rPr lang="en" dirty="0"/>
              <a:t> </a:t>
            </a:r>
            <a:r>
              <a:rPr lang="en" dirty="0" err="1"/>
              <a:t>Brevetti</a:t>
            </a:r>
            <a:endParaRPr dirty="0"/>
          </a:p>
        </p:txBody>
      </p:sp>
      <p:sp>
        <p:nvSpPr>
          <p:cNvPr id="1365" name="Google Shape;1365;p65"/>
          <p:cNvSpPr txBox="1">
            <a:spLocks noGrp="1"/>
          </p:cNvSpPr>
          <p:nvPr>
            <p:ph type="title" idx="2"/>
          </p:nvPr>
        </p:nvSpPr>
        <p:spPr>
          <a:xfrm>
            <a:off x="1308000" y="6071597"/>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Direttive</a:t>
            </a:r>
            <a:r>
              <a:rPr lang="en" dirty="0"/>
              <a:t> </a:t>
            </a:r>
            <a:r>
              <a:rPr lang="en" dirty="0" err="1"/>
              <a:t>Europee</a:t>
            </a:r>
            <a:endParaRPr dirty="0"/>
          </a:p>
        </p:txBody>
      </p:sp>
      <p:sp>
        <p:nvSpPr>
          <p:cNvPr id="1368" name="Google Shape;1368;p65"/>
          <p:cNvSpPr/>
          <p:nvPr/>
        </p:nvSpPr>
        <p:spPr>
          <a:xfrm flipH="1">
            <a:off x="2716810" y="6533308"/>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6533308"/>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6533308"/>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5531608"/>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4" name="Google Shape;965;p57">
            <a:extLst>
              <a:ext uri="{FF2B5EF4-FFF2-40B4-BE49-F238E27FC236}">
                <a16:creationId xmlns:a16="http://schemas.microsoft.com/office/drawing/2014/main" id="{490B3249-6EFF-F2E2-67A1-173AE6D33559}"/>
              </a:ext>
            </a:extLst>
          </p:cNvPr>
          <p:cNvSpPr/>
          <p:nvPr/>
        </p:nvSpPr>
        <p:spPr>
          <a:xfrm>
            <a:off x="1115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5" name="Google Shape;962;p57">
            <a:extLst>
              <a:ext uri="{FF2B5EF4-FFF2-40B4-BE49-F238E27FC236}">
                <a16:creationId xmlns:a16="http://schemas.microsoft.com/office/drawing/2014/main" id="{BEFA77DF-CC18-1325-35D7-61C6B28AB457}"/>
              </a:ext>
            </a:extLst>
          </p:cNvPr>
          <p:cNvSpPr txBox="1">
            <a:spLocks/>
          </p:cNvSpPr>
          <p:nvPr/>
        </p:nvSpPr>
        <p:spPr>
          <a:xfrm>
            <a:off x="936599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6" name="Google Shape;961;p57">
            <a:extLst>
              <a:ext uri="{FF2B5EF4-FFF2-40B4-BE49-F238E27FC236}">
                <a16:creationId xmlns:a16="http://schemas.microsoft.com/office/drawing/2014/main" id="{26D17176-C849-B220-7039-B0D84D203E67}"/>
              </a:ext>
            </a:extLst>
          </p:cNvPr>
          <p:cNvCxnSpPr>
            <a:cxnSpLocks/>
          </p:cNvCxnSpPr>
          <p:nvPr/>
        </p:nvCxnSpPr>
        <p:spPr>
          <a:xfrm>
            <a:off x="944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7" name="Google Shape;962;p57">
            <a:extLst>
              <a:ext uri="{FF2B5EF4-FFF2-40B4-BE49-F238E27FC236}">
                <a16:creationId xmlns:a16="http://schemas.microsoft.com/office/drawing/2014/main" id="{CE1EAF4D-0A34-02BD-8F84-B16825167811}"/>
              </a:ext>
            </a:extLst>
          </p:cNvPr>
          <p:cNvSpPr txBox="1">
            <a:spLocks/>
          </p:cNvSpPr>
          <p:nvPr/>
        </p:nvSpPr>
        <p:spPr>
          <a:xfrm>
            <a:off x="1036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8" name="Google Shape;962;p57">
            <a:extLst>
              <a:ext uri="{FF2B5EF4-FFF2-40B4-BE49-F238E27FC236}">
                <a16:creationId xmlns:a16="http://schemas.microsoft.com/office/drawing/2014/main" id="{AC430270-9A14-B550-1E09-58C1F49CA6D6}"/>
              </a:ext>
            </a:extLst>
          </p:cNvPr>
          <p:cNvSpPr txBox="1">
            <a:spLocks/>
          </p:cNvSpPr>
          <p:nvPr/>
        </p:nvSpPr>
        <p:spPr>
          <a:xfrm>
            <a:off x="1161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9" name="Google Shape;962;p57">
            <a:extLst>
              <a:ext uri="{FF2B5EF4-FFF2-40B4-BE49-F238E27FC236}">
                <a16:creationId xmlns:a16="http://schemas.microsoft.com/office/drawing/2014/main" id="{D00A58BA-CCA3-939D-93EF-9F3CE7C659E2}"/>
              </a:ext>
            </a:extLst>
          </p:cNvPr>
          <p:cNvSpPr txBox="1">
            <a:spLocks/>
          </p:cNvSpPr>
          <p:nvPr/>
        </p:nvSpPr>
        <p:spPr>
          <a:xfrm>
            <a:off x="1247859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10" name="Google Shape;962;p57">
            <a:extLst>
              <a:ext uri="{FF2B5EF4-FFF2-40B4-BE49-F238E27FC236}">
                <a16:creationId xmlns:a16="http://schemas.microsoft.com/office/drawing/2014/main" id="{FADE9A95-7FEB-5983-5825-4AB15F3C3641}"/>
              </a:ext>
            </a:extLst>
          </p:cNvPr>
          <p:cNvSpPr txBox="1">
            <a:spLocks/>
          </p:cNvSpPr>
          <p:nvPr/>
        </p:nvSpPr>
        <p:spPr>
          <a:xfrm>
            <a:off x="4002780" y="537014"/>
            <a:ext cx="113843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dirty="0" err="1"/>
              <a:t>Legale</a:t>
            </a:r>
            <a:endParaRPr lang="en-GB" sz="1800" dirty="0"/>
          </a:p>
        </p:txBody>
      </p:sp>
      <p:sp>
        <p:nvSpPr>
          <p:cNvPr id="11" name="Google Shape;962;p57">
            <a:extLst>
              <a:ext uri="{FF2B5EF4-FFF2-40B4-BE49-F238E27FC236}">
                <a16:creationId xmlns:a16="http://schemas.microsoft.com/office/drawing/2014/main" id="{2E489D18-D1D3-52B2-AD82-F8B357B02972}"/>
              </a:ext>
            </a:extLst>
          </p:cNvPr>
          <p:cNvSpPr txBox="1">
            <a:spLocks/>
          </p:cNvSpPr>
          <p:nvPr/>
        </p:nvSpPr>
        <p:spPr>
          <a:xfrm>
            <a:off x="1381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12" name="Straight Connector 11">
            <a:extLst>
              <a:ext uri="{FF2B5EF4-FFF2-40B4-BE49-F238E27FC236}">
                <a16:creationId xmlns:a16="http://schemas.microsoft.com/office/drawing/2014/main" id="{5DED167E-8CF5-E905-928C-87702777BC89}"/>
              </a:ext>
            </a:extLst>
          </p:cNvPr>
          <p:cNvCxnSpPr>
            <a:cxnSpLocks/>
            <a:endCxn id="5" idx="0"/>
          </p:cNvCxnSpPr>
          <p:nvPr/>
        </p:nvCxnSpPr>
        <p:spPr>
          <a:xfrm>
            <a:off x="977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CA11A7-DDF2-C2DD-9FEA-3F40C407E026}"/>
              </a:ext>
            </a:extLst>
          </p:cNvPr>
          <p:cNvCxnSpPr>
            <a:cxnSpLocks/>
            <a:endCxn id="7" idx="0"/>
          </p:cNvCxnSpPr>
          <p:nvPr/>
        </p:nvCxnSpPr>
        <p:spPr>
          <a:xfrm flipH="1">
            <a:off x="1092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A89F3A-88E7-CA33-BEFF-2EE507568736}"/>
              </a:ext>
            </a:extLst>
          </p:cNvPr>
          <p:cNvCxnSpPr>
            <a:cxnSpLocks/>
            <a:endCxn id="8" idx="0"/>
          </p:cNvCxnSpPr>
          <p:nvPr/>
        </p:nvCxnSpPr>
        <p:spPr>
          <a:xfrm flipH="1">
            <a:off x="1202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236B76-B520-4831-A1CA-AA295E815E2B}"/>
              </a:ext>
            </a:extLst>
          </p:cNvPr>
          <p:cNvCxnSpPr>
            <a:cxnSpLocks/>
            <a:endCxn id="9" idx="0"/>
          </p:cNvCxnSpPr>
          <p:nvPr/>
        </p:nvCxnSpPr>
        <p:spPr>
          <a:xfrm>
            <a:off x="1309250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A914FC-5B7C-8BD1-B8B2-B4AD2E833506}"/>
              </a:ext>
            </a:extLst>
          </p:cNvPr>
          <p:cNvCxnSpPr>
            <a:cxnSpLocks/>
          </p:cNvCxnSpPr>
          <p:nvPr/>
        </p:nvCxnSpPr>
        <p:spPr>
          <a:xfrm flipH="1">
            <a:off x="1437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EB9A60-8A88-6674-C6B3-83B0381D736E}"/>
              </a:ext>
            </a:extLst>
          </p:cNvPr>
          <p:cNvCxnSpPr>
            <a:cxnSpLocks/>
          </p:cNvCxnSpPr>
          <p:nvPr/>
        </p:nvCxnSpPr>
        <p:spPr>
          <a:xfrm flipH="1">
            <a:off x="1549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21FF52A-1FF8-B1C5-74D7-D8FE7B819DBB}"/>
              </a:ext>
            </a:extLst>
          </p:cNvPr>
          <p:cNvSpPr txBox="1"/>
          <p:nvPr/>
        </p:nvSpPr>
        <p:spPr>
          <a:xfrm>
            <a:off x="1353829" y="2130590"/>
            <a:ext cx="3207556" cy="1569660"/>
          </a:xfrm>
          <a:prstGeom prst="rect">
            <a:avLst/>
          </a:prstGeom>
          <a:noFill/>
        </p:spPr>
        <p:txBody>
          <a:bodyPr wrap="square" rtlCol="0">
            <a:spAutoFit/>
          </a:bodyPr>
          <a:lstStyle/>
          <a:p>
            <a:r>
              <a:rPr lang="en-IT"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Dalle ricerche effettuate la modifica che vogliamo attuare alle batterie delle auto elettriche per trasformarli in accumulatori non viola nessuna brevetto.</a:t>
            </a:r>
          </a:p>
        </p:txBody>
      </p:sp>
    </p:spTree>
    <p:extLst>
      <p:ext uri="{BB962C8B-B14F-4D97-AF65-F5344CB8AC3E}">
        <p14:creationId xmlns:p14="http://schemas.microsoft.com/office/powerpoint/2010/main" val="2919683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65"/>
          <p:cNvSpPr/>
          <p:nvPr/>
        </p:nvSpPr>
        <p:spPr>
          <a:xfrm>
            <a:off x="1128000" y="1616400"/>
            <a:ext cx="3240000" cy="3527100"/>
          </a:xfrm>
          <a:prstGeom prst="round2SameRect">
            <a:avLst>
              <a:gd name="adj1" fmla="val 7284"/>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Direttive</a:t>
            </a:r>
            <a:r>
              <a:rPr lang="en" dirty="0"/>
              <a:t> </a:t>
            </a:r>
            <a:r>
              <a:rPr lang="en" dirty="0" err="1"/>
              <a:t>Europee</a:t>
            </a:r>
            <a:endParaRPr dirty="0"/>
          </a:p>
        </p:txBody>
      </p:sp>
      <p:sp>
        <p:nvSpPr>
          <p:cNvPr id="1362" name="Google Shape;1362;p65"/>
          <p:cNvSpPr/>
          <p:nvPr/>
        </p:nvSpPr>
        <p:spPr>
          <a:xfrm>
            <a:off x="4776000" y="1616400"/>
            <a:ext cx="3240000" cy="3527100"/>
          </a:xfrm>
          <a:prstGeom prst="round2SameRect">
            <a:avLst>
              <a:gd name="adj1" fmla="val 7284"/>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Violazione</a:t>
            </a:r>
            <a:r>
              <a:rPr lang="en" dirty="0"/>
              <a:t> </a:t>
            </a:r>
            <a:r>
              <a:rPr lang="en" dirty="0" err="1"/>
              <a:t>Brevetti</a:t>
            </a:r>
            <a:endParaRPr dirty="0"/>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4BC2796-DE9D-707C-405A-A6DBD2DE1B7B}"/>
              </a:ext>
            </a:extLst>
          </p:cNvPr>
          <p:cNvSpPr txBox="1"/>
          <p:nvPr/>
        </p:nvSpPr>
        <p:spPr>
          <a:xfrm>
            <a:off x="5406887" y="844826"/>
            <a:ext cx="184731" cy="307777"/>
          </a:xfrm>
          <a:prstGeom prst="rect">
            <a:avLst/>
          </a:prstGeom>
          <a:noFill/>
        </p:spPr>
        <p:txBody>
          <a:bodyPr wrap="none" rtlCol="0">
            <a:spAutoFit/>
          </a:bodyPr>
          <a:lstStyle/>
          <a:p>
            <a:endParaRPr lang="en-IT" dirty="0"/>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71B8D1E-F19F-DAC1-E332-F1F760EFA5A7}"/>
              </a:ext>
            </a:extLst>
          </p:cNvPr>
          <p:cNvSpPr txBox="1"/>
          <p:nvPr/>
        </p:nvSpPr>
        <p:spPr>
          <a:xfrm>
            <a:off x="6758609" y="884583"/>
            <a:ext cx="184731" cy="307777"/>
          </a:xfrm>
          <a:prstGeom prst="rect">
            <a:avLst/>
          </a:prstGeom>
          <a:noFill/>
        </p:spPr>
        <p:txBody>
          <a:bodyPr wrap="none" rtlCol="0">
            <a:spAutoFit/>
          </a:bodyPr>
          <a:lstStyle/>
          <a:p>
            <a:endParaRPr lang="en-IT"/>
          </a:p>
        </p:txBody>
      </p:sp>
      <p:sp>
        <p:nvSpPr>
          <p:cNvPr id="4" name="Google Shape;965;p57">
            <a:extLst>
              <a:ext uri="{FF2B5EF4-FFF2-40B4-BE49-F238E27FC236}">
                <a16:creationId xmlns:a16="http://schemas.microsoft.com/office/drawing/2014/main" id="{490B3249-6EFF-F2E2-67A1-173AE6D33559}"/>
              </a:ext>
            </a:extLst>
          </p:cNvPr>
          <p:cNvSpPr/>
          <p:nvPr/>
        </p:nvSpPr>
        <p:spPr>
          <a:xfrm>
            <a:off x="11156859"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5" name="Google Shape;962;p57">
            <a:extLst>
              <a:ext uri="{FF2B5EF4-FFF2-40B4-BE49-F238E27FC236}">
                <a16:creationId xmlns:a16="http://schemas.microsoft.com/office/drawing/2014/main" id="{BEFA77DF-CC18-1325-35D7-61C6B28AB457}"/>
              </a:ext>
            </a:extLst>
          </p:cNvPr>
          <p:cNvSpPr txBox="1">
            <a:spLocks/>
          </p:cNvSpPr>
          <p:nvPr/>
        </p:nvSpPr>
        <p:spPr>
          <a:xfrm>
            <a:off x="9365999"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6" name="Google Shape;961;p57">
            <a:extLst>
              <a:ext uri="{FF2B5EF4-FFF2-40B4-BE49-F238E27FC236}">
                <a16:creationId xmlns:a16="http://schemas.microsoft.com/office/drawing/2014/main" id="{26D17176-C849-B220-7039-B0D84D203E67}"/>
              </a:ext>
            </a:extLst>
          </p:cNvPr>
          <p:cNvCxnSpPr>
            <a:cxnSpLocks/>
          </p:cNvCxnSpPr>
          <p:nvPr/>
        </p:nvCxnSpPr>
        <p:spPr>
          <a:xfrm>
            <a:off x="9447204"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7" name="Google Shape;962;p57">
            <a:extLst>
              <a:ext uri="{FF2B5EF4-FFF2-40B4-BE49-F238E27FC236}">
                <a16:creationId xmlns:a16="http://schemas.microsoft.com/office/drawing/2014/main" id="{CE1EAF4D-0A34-02BD-8F84-B16825167811}"/>
              </a:ext>
            </a:extLst>
          </p:cNvPr>
          <p:cNvSpPr txBox="1">
            <a:spLocks/>
          </p:cNvSpPr>
          <p:nvPr/>
        </p:nvSpPr>
        <p:spPr>
          <a:xfrm>
            <a:off x="10364806"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8" name="Google Shape;962;p57">
            <a:extLst>
              <a:ext uri="{FF2B5EF4-FFF2-40B4-BE49-F238E27FC236}">
                <a16:creationId xmlns:a16="http://schemas.microsoft.com/office/drawing/2014/main" id="{AC430270-9A14-B550-1E09-58C1F49CA6D6}"/>
              </a:ext>
            </a:extLst>
          </p:cNvPr>
          <p:cNvSpPr txBox="1">
            <a:spLocks/>
          </p:cNvSpPr>
          <p:nvPr/>
        </p:nvSpPr>
        <p:spPr>
          <a:xfrm>
            <a:off x="11615203"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9" name="Google Shape;962;p57">
            <a:extLst>
              <a:ext uri="{FF2B5EF4-FFF2-40B4-BE49-F238E27FC236}">
                <a16:creationId xmlns:a16="http://schemas.microsoft.com/office/drawing/2014/main" id="{D00A58BA-CCA3-939D-93EF-9F3CE7C659E2}"/>
              </a:ext>
            </a:extLst>
          </p:cNvPr>
          <p:cNvSpPr txBox="1">
            <a:spLocks/>
          </p:cNvSpPr>
          <p:nvPr/>
        </p:nvSpPr>
        <p:spPr>
          <a:xfrm>
            <a:off x="12478592"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10" name="Google Shape;962;p57">
            <a:extLst>
              <a:ext uri="{FF2B5EF4-FFF2-40B4-BE49-F238E27FC236}">
                <a16:creationId xmlns:a16="http://schemas.microsoft.com/office/drawing/2014/main" id="{FADE9A95-7FEB-5983-5825-4AB15F3C3641}"/>
              </a:ext>
            </a:extLst>
          </p:cNvPr>
          <p:cNvSpPr txBox="1">
            <a:spLocks/>
          </p:cNvSpPr>
          <p:nvPr/>
        </p:nvSpPr>
        <p:spPr>
          <a:xfrm>
            <a:off x="4002780" y="537014"/>
            <a:ext cx="113843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ctr"/>
            <a:r>
              <a:rPr lang="en-GB" dirty="0" err="1"/>
              <a:t>Legale</a:t>
            </a:r>
            <a:endParaRPr lang="en-GB" sz="1800" dirty="0"/>
          </a:p>
        </p:txBody>
      </p:sp>
      <p:sp>
        <p:nvSpPr>
          <p:cNvPr id="11" name="Google Shape;962;p57">
            <a:extLst>
              <a:ext uri="{FF2B5EF4-FFF2-40B4-BE49-F238E27FC236}">
                <a16:creationId xmlns:a16="http://schemas.microsoft.com/office/drawing/2014/main" id="{2E489D18-D1D3-52B2-AD82-F8B357B02972}"/>
              </a:ext>
            </a:extLst>
          </p:cNvPr>
          <p:cNvSpPr txBox="1">
            <a:spLocks/>
          </p:cNvSpPr>
          <p:nvPr/>
        </p:nvSpPr>
        <p:spPr>
          <a:xfrm>
            <a:off x="13815419"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12" name="Straight Connector 11">
            <a:extLst>
              <a:ext uri="{FF2B5EF4-FFF2-40B4-BE49-F238E27FC236}">
                <a16:creationId xmlns:a16="http://schemas.microsoft.com/office/drawing/2014/main" id="{5DED167E-8CF5-E905-928C-87702777BC89}"/>
              </a:ext>
            </a:extLst>
          </p:cNvPr>
          <p:cNvCxnSpPr>
            <a:cxnSpLocks/>
            <a:endCxn id="5" idx="0"/>
          </p:cNvCxnSpPr>
          <p:nvPr/>
        </p:nvCxnSpPr>
        <p:spPr>
          <a:xfrm>
            <a:off x="9774590"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CA11A7-DDF2-C2DD-9FEA-3F40C407E026}"/>
              </a:ext>
            </a:extLst>
          </p:cNvPr>
          <p:cNvCxnSpPr>
            <a:cxnSpLocks/>
            <a:endCxn id="7" idx="0"/>
          </p:cNvCxnSpPr>
          <p:nvPr/>
        </p:nvCxnSpPr>
        <p:spPr>
          <a:xfrm flipH="1">
            <a:off x="10927582"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A89F3A-88E7-CA33-BEFF-2EE507568736}"/>
              </a:ext>
            </a:extLst>
          </p:cNvPr>
          <p:cNvCxnSpPr>
            <a:cxnSpLocks/>
            <a:endCxn id="8" idx="0"/>
          </p:cNvCxnSpPr>
          <p:nvPr/>
        </p:nvCxnSpPr>
        <p:spPr>
          <a:xfrm flipH="1">
            <a:off x="12023795"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236B76-B520-4831-A1CA-AA295E815E2B}"/>
              </a:ext>
            </a:extLst>
          </p:cNvPr>
          <p:cNvCxnSpPr>
            <a:cxnSpLocks/>
            <a:endCxn id="9" idx="0"/>
          </p:cNvCxnSpPr>
          <p:nvPr/>
        </p:nvCxnSpPr>
        <p:spPr>
          <a:xfrm>
            <a:off x="13092506"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A914FC-5B7C-8BD1-B8B2-B4AD2E833506}"/>
              </a:ext>
            </a:extLst>
          </p:cNvPr>
          <p:cNvCxnSpPr>
            <a:cxnSpLocks/>
          </p:cNvCxnSpPr>
          <p:nvPr/>
        </p:nvCxnSpPr>
        <p:spPr>
          <a:xfrm flipH="1">
            <a:off x="14375708"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EB9A60-8A88-6674-C6B3-83B0381D736E}"/>
              </a:ext>
            </a:extLst>
          </p:cNvPr>
          <p:cNvCxnSpPr>
            <a:cxnSpLocks/>
          </p:cNvCxnSpPr>
          <p:nvPr/>
        </p:nvCxnSpPr>
        <p:spPr>
          <a:xfrm flipH="1">
            <a:off x="15490230"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13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28"/>
        <p:cNvGrpSpPr/>
        <p:nvPr/>
      </p:nvGrpSpPr>
      <p:grpSpPr>
        <a:xfrm>
          <a:off x="0" y="0"/>
          <a:ext cx="0" cy="0"/>
          <a:chOff x="0" y="0"/>
          <a:chExt cx="0" cy="0"/>
        </a:xfrm>
      </p:grpSpPr>
      <p:grpSp>
        <p:nvGrpSpPr>
          <p:cNvPr id="3732" name="Google Shape;3732;p110"/>
          <p:cNvGrpSpPr/>
          <p:nvPr/>
        </p:nvGrpSpPr>
        <p:grpSpPr>
          <a:xfrm flipH="1">
            <a:off x="179061" y="1505827"/>
            <a:ext cx="7781497" cy="3653191"/>
            <a:chOff x="1500607" y="1029675"/>
            <a:chExt cx="6216743" cy="2918584"/>
          </a:xfrm>
        </p:grpSpPr>
        <p:sp>
          <p:nvSpPr>
            <p:cNvPr id="3733" name="Google Shape;3733;p110"/>
            <p:cNvSpPr/>
            <p:nvPr/>
          </p:nvSpPr>
          <p:spPr>
            <a:xfrm rot="-245308">
              <a:off x="1551049" y="2246812"/>
              <a:ext cx="4043257" cy="1559295"/>
            </a:xfrm>
            <a:custGeom>
              <a:avLst/>
              <a:gdLst/>
              <a:ahLst/>
              <a:cxnLst/>
              <a:rect l="l" t="t" r="r" b="b"/>
              <a:pathLst>
                <a:path w="161723" h="62369" extrusionOk="0">
                  <a:moveTo>
                    <a:pt x="81754" y="1"/>
                  </a:moveTo>
                  <a:cubicBezTo>
                    <a:pt x="78087" y="1"/>
                    <a:pt x="74357" y="653"/>
                    <a:pt x="70723" y="2028"/>
                  </a:cubicBezTo>
                  <a:cubicBezTo>
                    <a:pt x="66640" y="3576"/>
                    <a:pt x="63056" y="5897"/>
                    <a:pt x="60103" y="8755"/>
                  </a:cubicBezTo>
                  <a:cubicBezTo>
                    <a:pt x="57365" y="11410"/>
                    <a:pt x="53697" y="12839"/>
                    <a:pt x="49899" y="13017"/>
                  </a:cubicBezTo>
                  <a:cubicBezTo>
                    <a:pt x="48161" y="13100"/>
                    <a:pt x="46423" y="13458"/>
                    <a:pt x="44708" y="14101"/>
                  </a:cubicBezTo>
                  <a:cubicBezTo>
                    <a:pt x="40612" y="15648"/>
                    <a:pt x="37457" y="18625"/>
                    <a:pt x="35612" y="22244"/>
                  </a:cubicBezTo>
                  <a:cubicBezTo>
                    <a:pt x="32049" y="19635"/>
                    <a:pt x="27706" y="18182"/>
                    <a:pt x="23226" y="18182"/>
                  </a:cubicBezTo>
                  <a:cubicBezTo>
                    <a:pt x="20491" y="18182"/>
                    <a:pt x="17704" y="18724"/>
                    <a:pt x="15014" y="19875"/>
                  </a:cubicBezTo>
                  <a:cubicBezTo>
                    <a:pt x="5084" y="24114"/>
                    <a:pt x="0" y="35448"/>
                    <a:pt x="3429" y="45676"/>
                  </a:cubicBezTo>
                  <a:cubicBezTo>
                    <a:pt x="6381" y="54486"/>
                    <a:pt x="14552" y="59951"/>
                    <a:pt x="23240" y="59951"/>
                  </a:cubicBezTo>
                  <a:cubicBezTo>
                    <a:pt x="25695" y="59951"/>
                    <a:pt x="28191" y="59515"/>
                    <a:pt x="30623" y="58594"/>
                  </a:cubicBezTo>
                  <a:cubicBezTo>
                    <a:pt x="36910" y="56213"/>
                    <a:pt x="41363" y="51141"/>
                    <a:pt x="43196" y="45188"/>
                  </a:cubicBezTo>
                  <a:cubicBezTo>
                    <a:pt x="45510" y="46329"/>
                    <a:pt x="48075" y="46940"/>
                    <a:pt x="50697" y="46940"/>
                  </a:cubicBezTo>
                  <a:cubicBezTo>
                    <a:pt x="51989" y="46940"/>
                    <a:pt x="53294" y="46792"/>
                    <a:pt x="54590" y="46486"/>
                  </a:cubicBezTo>
                  <a:cubicBezTo>
                    <a:pt x="60174" y="56417"/>
                    <a:pt x="70685" y="62368"/>
                    <a:pt x="81765" y="62368"/>
                  </a:cubicBezTo>
                  <a:cubicBezTo>
                    <a:pt x="85429" y="62368"/>
                    <a:pt x="89155" y="61717"/>
                    <a:pt x="92786" y="60344"/>
                  </a:cubicBezTo>
                  <a:cubicBezTo>
                    <a:pt x="98882" y="58046"/>
                    <a:pt x="103823" y="54034"/>
                    <a:pt x="107287" y="49081"/>
                  </a:cubicBezTo>
                  <a:cubicBezTo>
                    <a:pt x="110418" y="52024"/>
                    <a:pt x="114592" y="53700"/>
                    <a:pt x="118927" y="53700"/>
                  </a:cubicBezTo>
                  <a:cubicBezTo>
                    <a:pt x="120923" y="53700"/>
                    <a:pt x="122954" y="53344"/>
                    <a:pt x="124933" y="52593"/>
                  </a:cubicBezTo>
                  <a:cubicBezTo>
                    <a:pt x="127016" y="51808"/>
                    <a:pt x="128862" y="50641"/>
                    <a:pt x="130409" y="49224"/>
                  </a:cubicBezTo>
                  <a:cubicBezTo>
                    <a:pt x="132469" y="53791"/>
                    <a:pt x="137000" y="56571"/>
                    <a:pt x="141800" y="56571"/>
                  </a:cubicBezTo>
                  <a:cubicBezTo>
                    <a:pt x="143269" y="56571"/>
                    <a:pt x="144764" y="56310"/>
                    <a:pt x="146221" y="55760"/>
                  </a:cubicBezTo>
                  <a:cubicBezTo>
                    <a:pt x="152722" y="53296"/>
                    <a:pt x="161723" y="50593"/>
                    <a:pt x="159163" y="44092"/>
                  </a:cubicBezTo>
                  <a:cubicBezTo>
                    <a:pt x="157281" y="39306"/>
                    <a:pt x="153021" y="31180"/>
                    <a:pt x="143982" y="31180"/>
                  </a:cubicBezTo>
                  <a:cubicBezTo>
                    <a:pt x="142611" y="31180"/>
                    <a:pt x="141129" y="31367"/>
                    <a:pt x="139530" y="31781"/>
                  </a:cubicBezTo>
                  <a:cubicBezTo>
                    <a:pt x="138946" y="31936"/>
                    <a:pt x="138375" y="32031"/>
                    <a:pt x="137839" y="32222"/>
                  </a:cubicBezTo>
                  <a:cubicBezTo>
                    <a:pt x="137589" y="32303"/>
                    <a:pt x="137335" y="32342"/>
                    <a:pt x="137087" y="32342"/>
                  </a:cubicBezTo>
                  <a:cubicBezTo>
                    <a:pt x="136094" y="32342"/>
                    <a:pt x="135174" y="31726"/>
                    <a:pt x="134803" y="30746"/>
                  </a:cubicBezTo>
                  <a:cubicBezTo>
                    <a:pt x="134803" y="30734"/>
                    <a:pt x="134803" y="30734"/>
                    <a:pt x="134803" y="30722"/>
                  </a:cubicBezTo>
                  <a:cubicBezTo>
                    <a:pt x="132229" y="23933"/>
                    <a:pt x="125775" y="19752"/>
                    <a:pt x="118918" y="19752"/>
                  </a:cubicBezTo>
                  <a:cubicBezTo>
                    <a:pt x="116924" y="19752"/>
                    <a:pt x="114896" y="20106"/>
                    <a:pt x="112919" y="20851"/>
                  </a:cubicBezTo>
                  <a:cubicBezTo>
                    <a:pt x="112395" y="21054"/>
                    <a:pt x="111883" y="21280"/>
                    <a:pt x="111395" y="21518"/>
                  </a:cubicBezTo>
                  <a:cubicBezTo>
                    <a:pt x="111240" y="21066"/>
                    <a:pt x="111086" y="20613"/>
                    <a:pt x="110919" y="20149"/>
                  </a:cubicBezTo>
                  <a:cubicBezTo>
                    <a:pt x="106198" y="7683"/>
                    <a:pt x="94343" y="1"/>
                    <a:pt x="8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10"/>
            <p:cNvSpPr/>
            <p:nvPr/>
          </p:nvSpPr>
          <p:spPr>
            <a:xfrm>
              <a:off x="3224150" y="1029675"/>
              <a:ext cx="4493200" cy="2136025"/>
            </a:xfrm>
            <a:custGeom>
              <a:avLst/>
              <a:gdLst/>
              <a:ahLst/>
              <a:cxnLst/>
              <a:rect l="l" t="t" r="r" b="b"/>
              <a:pathLst>
                <a:path w="179728" h="85441" extrusionOk="0">
                  <a:moveTo>
                    <a:pt x="102203" y="0"/>
                  </a:moveTo>
                  <a:cubicBezTo>
                    <a:pt x="94916" y="0"/>
                    <a:pt x="87692" y="2005"/>
                    <a:pt x="81381" y="5929"/>
                  </a:cubicBezTo>
                  <a:cubicBezTo>
                    <a:pt x="76762" y="8799"/>
                    <a:pt x="72737" y="12585"/>
                    <a:pt x="69523" y="16966"/>
                  </a:cubicBezTo>
                  <a:cubicBezTo>
                    <a:pt x="68072" y="18944"/>
                    <a:pt x="63057" y="30729"/>
                    <a:pt x="61381" y="30729"/>
                  </a:cubicBezTo>
                  <a:cubicBezTo>
                    <a:pt x="61351" y="30729"/>
                    <a:pt x="61323" y="30725"/>
                    <a:pt x="61296" y="30718"/>
                  </a:cubicBezTo>
                  <a:cubicBezTo>
                    <a:pt x="58861" y="30055"/>
                    <a:pt x="56373" y="29676"/>
                    <a:pt x="53904" y="29676"/>
                  </a:cubicBezTo>
                  <a:cubicBezTo>
                    <a:pt x="50563" y="29676"/>
                    <a:pt x="47257" y="30369"/>
                    <a:pt x="44162" y="31992"/>
                  </a:cubicBezTo>
                  <a:cubicBezTo>
                    <a:pt x="40126" y="34111"/>
                    <a:pt x="37293" y="37100"/>
                    <a:pt x="35340" y="40731"/>
                  </a:cubicBezTo>
                  <a:cubicBezTo>
                    <a:pt x="33304" y="44493"/>
                    <a:pt x="29470" y="46994"/>
                    <a:pt x="25196" y="47279"/>
                  </a:cubicBezTo>
                  <a:cubicBezTo>
                    <a:pt x="24696" y="47315"/>
                    <a:pt x="24219" y="47375"/>
                    <a:pt x="23779" y="47458"/>
                  </a:cubicBezTo>
                  <a:cubicBezTo>
                    <a:pt x="21088" y="47970"/>
                    <a:pt x="18552" y="49303"/>
                    <a:pt x="16326" y="50863"/>
                  </a:cubicBezTo>
                  <a:cubicBezTo>
                    <a:pt x="10920" y="54649"/>
                    <a:pt x="5431" y="60483"/>
                    <a:pt x="3776" y="66877"/>
                  </a:cubicBezTo>
                  <a:cubicBezTo>
                    <a:pt x="1" y="81378"/>
                    <a:pt x="872" y="85441"/>
                    <a:pt x="3800" y="85441"/>
                  </a:cubicBezTo>
                  <a:cubicBezTo>
                    <a:pt x="7532" y="85441"/>
                    <a:pt x="14605" y="78839"/>
                    <a:pt x="19652" y="78839"/>
                  </a:cubicBezTo>
                  <a:cubicBezTo>
                    <a:pt x="20122" y="78839"/>
                    <a:pt x="20574" y="78896"/>
                    <a:pt x="21005" y="79021"/>
                  </a:cubicBezTo>
                  <a:cubicBezTo>
                    <a:pt x="22518" y="79460"/>
                    <a:pt x="24042" y="79669"/>
                    <a:pt x="25541" y="79669"/>
                  </a:cubicBezTo>
                  <a:cubicBezTo>
                    <a:pt x="32264" y="79669"/>
                    <a:pt x="38473" y="75465"/>
                    <a:pt x="40829" y="68913"/>
                  </a:cubicBezTo>
                  <a:cubicBezTo>
                    <a:pt x="42984" y="70592"/>
                    <a:pt x="45484" y="71913"/>
                    <a:pt x="48270" y="72723"/>
                  </a:cubicBezTo>
                  <a:cubicBezTo>
                    <a:pt x="50323" y="73318"/>
                    <a:pt x="52392" y="73601"/>
                    <a:pt x="54427" y="73601"/>
                  </a:cubicBezTo>
                  <a:cubicBezTo>
                    <a:pt x="60698" y="73601"/>
                    <a:pt x="66641" y="70908"/>
                    <a:pt x="70785" y="66341"/>
                  </a:cubicBezTo>
                  <a:cubicBezTo>
                    <a:pt x="75785" y="72413"/>
                    <a:pt x="82608" y="77093"/>
                    <a:pt x="90740" y="79450"/>
                  </a:cubicBezTo>
                  <a:cubicBezTo>
                    <a:pt x="94507" y="80543"/>
                    <a:pt x="98305" y="81063"/>
                    <a:pt x="102041" y="81063"/>
                  </a:cubicBezTo>
                  <a:cubicBezTo>
                    <a:pt x="117641" y="81063"/>
                    <a:pt x="132151" y="71983"/>
                    <a:pt x="138817" y="57554"/>
                  </a:cubicBezTo>
                  <a:cubicBezTo>
                    <a:pt x="139932" y="57726"/>
                    <a:pt x="141046" y="57809"/>
                    <a:pt x="142150" y="57809"/>
                  </a:cubicBezTo>
                  <a:cubicBezTo>
                    <a:pt x="146184" y="57809"/>
                    <a:pt x="150087" y="56695"/>
                    <a:pt x="153462" y="54685"/>
                  </a:cubicBezTo>
                  <a:cubicBezTo>
                    <a:pt x="156438" y="62210"/>
                    <a:pt x="162749" y="68330"/>
                    <a:pt x="171131" y="70770"/>
                  </a:cubicBezTo>
                  <a:cubicBezTo>
                    <a:pt x="173661" y="71495"/>
                    <a:pt x="176211" y="71849"/>
                    <a:pt x="178721" y="71849"/>
                  </a:cubicBezTo>
                  <a:cubicBezTo>
                    <a:pt x="179057" y="71849"/>
                    <a:pt x="179392" y="71843"/>
                    <a:pt x="179727" y="71830"/>
                  </a:cubicBezTo>
                  <a:lnTo>
                    <a:pt x="179727" y="17550"/>
                  </a:lnTo>
                  <a:cubicBezTo>
                    <a:pt x="179375" y="17536"/>
                    <a:pt x="179024" y="17529"/>
                    <a:pt x="178674" y="17529"/>
                  </a:cubicBezTo>
                  <a:cubicBezTo>
                    <a:pt x="176036" y="17529"/>
                    <a:pt x="173444" y="17921"/>
                    <a:pt x="170964" y="18657"/>
                  </a:cubicBezTo>
                  <a:cubicBezTo>
                    <a:pt x="168861" y="19285"/>
                    <a:pt x="166703" y="19590"/>
                    <a:pt x="164553" y="19590"/>
                  </a:cubicBezTo>
                  <a:cubicBezTo>
                    <a:pt x="160545" y="19590"/>
                    <a:pt x="156562" y="18529"/>
                    <a:pt x="152997" y="16514"/>
                  </a:cubicBezTo>
                  <a:cubicBezTo>
                    <a:pt x="151533" y="15704"/>
                    <a:pt x="149961" y="15037"/>
                    <a:pt x="148295" y="14549"/>
                  </a:cubicBezTo>
                  <a:cubicBezTo>
                    <a:pt x="146544" y="14037"/>
                    <a:pt x="144794" y="13763"/>
                    <a:pt x="143068" y="13692"/>
                  </a:cubicBezTo>
                  <a:cubicBezTo>
                    <a:pt x="136841" y="13430"/>
                    <a:pt x="130864" y="11346"/>
                    <a:pt x="125827" y="7691"/>
                  </a:cubicBezTo>
                  <a:cubicBezTo>
                    <a:pt x="122148" y="5012"/>
                    <a:pt x="117945" y="2917"/>
                    <a:pt x="113314" y="1583"/>
                  </a:cubicBezTo>
                  <a:cubicBezTo>
                    <a:pt x="109669" y="524"/>
                    <a:pt x="105928" y="0"/>
                    <a:pt x="10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10"/>
            <p:cNvSpPr/>
            <p:nvPr/>
          </p:nvSpPr>
          <p:spPr>
            <a:xfrm>
              <a:off x="3467075" y="1618950"/>
              <a:ext cx="3197150" cy="1442825"/>
            </a:xfrm>
            <a:custGeom>
              <a:avLst/>
              <a:gdLst/>
              <a:ahLst/>
              <a:cxnLst/>
              <a:rect l="l" t="t" r="r" b="b"/>
              <a:pathLst>
                <a:path w="127886" h="57713" extrusionOk="0">
                  <a:moveTo>
                    <a:pt x="89899" y="1"/>
                  </a:moveTo>
                  <a:cubicBezTo>
                    <a:pt x="89297" y="1"/>
                    <a:pt x="88668" y="44"/>
                    <a:pt x="88024" y="146"/>
                  </a:cubicBezTo>
                  <a:cubicBezTo>
                    <a:pt x="80701" y="1325"/>
                    <a:pt x="74915" y="9278"/>
                    <a:pt x="69998" y="12326"/>
                  </a:cubicBezTo>
                  <a:cubicBezTo>
                    <a:pt x="68542" y="13225"/>
                    <a:pt x="67312" y="13550"/>
                    <a:pt x="66173" y="13550"/>
                  </a:cubicBezTo>
                  <a:cubicBezTo>
                    <a:pt x="63466" y="13550"/>
                    <a:pt x="61279" y="11712"/>
                    <a:pt x="57817" y="11385"/>
                  </a:cubicBezTo>
                  <a:cubicBezTo>
                    <a:pt x="57711" y="11375"/>
                    <a:pt x="57604" y="11371"/>
                    <a:pt x="57497" y="11371"/>
                  </a:cubicBezTo>
                  <a:cubicBezTo>
                    <a:pt x="52599" y="11371"/>
                    <a:pt x="45820" y="21458"/>
                    <a:pt x="43304" y="21458"/>
                  </a:cubicBezTo>
                  <a:cubicBezTo>
                    <a:pt x="40732" y="21458"/>
                    <a:pt x="30433" y="33162"/>
                    <a:pt x="27385" y="35972"/>
                  </a:cubicBezTo>
                  <a:cubicBezTo>
                    <a:pt x="24609" y="38531"/>
                    <a:pt x="19513" y="44585"/>
                    <a:pt x="16503" y="44585"/>
                  </a:cubicBezTo>
                  <a:cubicBezTo>
                    <a:pt x="16207" y="44585"/>
                    <a:pt x="15932" y="44527"/>
                    <a:pt x="15681" y="44401"/>
                  </a:cubicBezTo>
                  <a:cubicBezTo>
                    <a:pt x="15553" y="44337"/>
                    <a:pt x="15404" y="44307"/>
                    <a:pt x="15237" y="44307"/>
                  </a:cubicBezTo>
                  <a:cubicBezTo>
                    <a:pt x="11725" y="44307"/>
                    <a:pt x="1" y="57713"/>
                    <a:pt x="1" y="57713"/>
                  </a:cubicBezTo>
                  <a:lnTo>
                    <a:pt x="95513" y="48616"/>
                  </a:lnTo>
                  <a:lnTo>
                    <a:pt x="127886" y="30662"/>
                  </a:lnTo>
                  <a:lnTo>
                    <a:pt x="110967" y="13029"/>
                  </a:lnTo>
                  <a:lnTo>
                    <a:pt x="95751" y="1325"/>
                  </a:lnTo>
                  <a:cubicBezTo>
                    <a:pt x="95751" y="1325"/>
                    <a:pt x="93231" y="1"/>
                    <a:pt x="89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0"/>
            <p:cNvSpPr/>
            <p:nvPr/>
          </p:nvSpPr>
          <p:spPr>
            <a:xfrm>
              <a:off x="3835575" y="1652050"/>
              <a:ext cx="2266675" cy="1369550"/>
            </a:xfrm>
            <a:custGeom>
              <a:avLst/>
              <a:gdLst/>
              <a:ahLst/>
              <a:cxnLst/>
              <a:rect l="l" t="t" r="r" b="b"/>
              <a:pathLst>
                <a:path w="90667" h="54782" extrusionOk="0">
                  <a:moveTo>
                    <a:pt x="81011" y="1"/>
                  </a:moveTo>
                  <a:cubicBezTo>
                    <a:pt x="81011" y="1"/>
                    <a:pt x="71236" y="1406"/>
                    <a:pt x="68593" y="7371"/>
                  </a:cubicBezTo>
                  <a:cubicBezTo>
                    <a:pt x="65961" y="13336"/>
                    <a:pt x="61925" y="14014"/>
                    <a:pt x="57532" y="16407"/>
                  </a:cubicBezTo>
                  <a:cubicBezTo>
                    <a:pt x="53150" y="18789"/>
                    <a:pt x="48364" y="27135"/>
                    <a:pt x="45113" y="27206"/>
                  </a:cubicBezTo>
                  <a:cubicBezTo>
                    <a:pt x="41863" y="27290"/>
                    <a:pt x="35410" y="33707"/>
                    <a:pt x="30147" y="38803"/>
                  </a:cubicBezTo>
                  <a:cubicBezTo>
                    <a:pt x="28724" y="40175"/>
                    <a:pt x="27541" y="40661"/>
                    <a:pt x="26505" y="40661"/>
                  </a:cubicBezTo>
                  <a:cubicBezTo>
                    <a:pt x="23991" y="40661"/>
                    <a:pt x="22338" y="37800"/>
                    <a:pt x="20193" y="37800"/>
                  </a:cubicBezTo>
                  <a:cubicBezTo>
                    <a:pt x="19946" y="37800"/>
                    <a:pt x="19693" y="37838"/>
                    <a:pt x="19432" y="37922"/>
                  </a:cubicBezTo>
                  <a:cubicBezTo>
                    <a:pt x="8430" y="41482"/>
                    <a:pt x="1" y="54781"/>
                    <a:pt x="1" y="54781"/>
                  </a:cubicBezTo>
                  <a:cubicBezTo>
                    <a:pt x="1" y="54781"/>
                    <a:pt x="32600" y="54424"/>
                    <a:pt x="36291" y="53019"/>
                  </a:cubicBezTo>
                  <a:cubicBezTo>
                    <a:pt x="39982" y="51614"/>
                    <a:pt x="79415" y="39148"/>
                    <a:pt x="79415" y="39148"/>
                  </a:cubicBezTo>
                  <a:cubicBezTo>
                    <a:pt x="79415" y="39148"/>
                    <a:pt x="89417" y="33088"/>
                    <a:pt x="89488" y="31778"/>
                  </a:cubicBezTo>
                  <a:cubicBezTo>
                    <a:pt x="89559" y="30469"/>
                    <a:pt x="90667" y="10014"/>
                    <a:pt x="86714" y="4382"/>
                  </a:cubicBezTo>
                  <a:cubicBezTo>
                    <a:pt x="85166" y="2180"/>
                    <a:pt x="81011" y="1"/>
                    <a:pt x="81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0"/>
            <p:cNvSpPr/>
            <p:nvPr/>
          </p:nvSpPr>
          <p:spPr>
            <a:xfrm>
              <a:off x="5061325" y="1247825"/>
              <a:ext cx="2656000" cy="1751750"/>
            </a:xfrm>
            <a:custGeom>
              <a:avLst/>
              <a:gdLst/>
              <a:ahLst/>
              <a:cxnLst/>
              <a:rect l="l" t="t" r="r" b="b"/>
              <a:pathLst>
                <a:path w="106240" h="70070" extrusionOk="0">
                  <a:moveTo>
                    <a:pt x="71785" y="1"/>
                  </a:moveTo>
                  <a:cubicBezTo>
                    <a:pt x="66349" y="1"/>
                    <a:pt x="54946" y="14020"/>
                    <a:pt x="52864" y="17348"/>
                  </a:cubicBezTo>
                  <a:cubicBezTo>
                    <a:pt x="51160" y="20088"/>
                    <a:pt x="49696" y="22326"/>
                    <a:pt x="47755" y="22326"/>
                  </a:cubicBezTo>
                  <a:cubicBezTo>
                    <a:pt x="47039" y="22326"/>
                    <a:pt x="46258" y="22021"/>
                    <a:pt x="45375" y="21325"/>
                  </a:cubicBezTo>
                  <a:cubicBezTo>
                    <a:pt x="44572" y="20694"/>
                    <a:pt x="43679" y="20286"/>
                    <a:pt x="42635" y="20286"/>
                  </a:cubicBezTo>
                  <a:cubicBezTo>
                    <a:pt x="39424" y="20286"/>
                    <a:pt x="34780" y="24149"/>
                    <a:pt x="26909" y="37268"/>
                  </a:cubicBezTo>
                  <a:cubicBezTo>
                    <a:pt x="24563" y="41173"/>
                    <a:pt x="9716" y="50757"/>
                    <a:pt x="5739" y="51662"/>
                  </a:cubicBezTo>
                  <a:cubicBezTo>
                    <a:pt x="1751" y="52579"/>
                    <a:pt x="1" y="70069"/>
                    <a:pt x="1" y="70069"/>
                  </a:cubicBezTo>
                  <a:lnTo>
                    <a:pt x="92905" y="67688"/>
                  </a:lnTo>
                  <a:lnTo>
                    <a:pt x="106240" y="58949"/>
                  </a:lnTo>
                  <a:lnTo>
                    <a:pt x="106240" y="37196"/>
                  </a:lnTo>
                  <a:cubicBezTo>
                    <a:pt x="104430" y="33088"/>
                    <a:pt x="101204" y="26278"/>
                    <a:pt x="98525" y="23433"/>
                  </a:cubicBezTo>
                  <a:cubicBezTo>
                    <a:pt x="96976" y="21796"/>
                    <a:pt x="96064" y="21396"/>
                    <a:pt x="95268" y="21396"/>
                  </a:cubicBezTo>
                  <a:cubicBezTo>
                    <a:pt x="94508" y="21396"/>
                    <a:pt x="93853" y="21761"/>
                    <a:pt x="92848" y="21761"/>
                  </a:cubicBezTo>
                  <a:cubicBezTo>
                    <a:pt x="92195" y="21761"/>
                    <a:pt x="91394" y="21607"/>
                    <a:pt x="90321" y="21099"/>
                  </a:cubicBezTo>
                  <a:cubicBezTo>
                    <a:pt x="85880" y="18991"/>
                    <a:pt x="77689" y="5180"/>
                    <a:pt x="73534" y="727"/>
                  </a:cubicBezTo>
                  <a:cubicBezTo>
                    <a:pt x="73067" y="226"/>
                    <a:pt x="72474" y="1"/>
                    <a:pt x="7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3738" name="Google Shape;3738;p110"/>
            <p:cNvSpPr/>
            <p:nvPr/>
          </p:nvSpPr>
          <p:spPr>
            <a:xfrm>
              <a:off x="5394400" y="1325825"/>
              <a:ext cx="2322925" cy="1665100"/>
            </a:xfrm>
            <a:custGeom>
              <a:avLst/>
              <a:gdLst/>
              <a:ahLst/>
              <a:cxnLst/>
              <a:rect l="l" t="t" r="r" b="b"/>
              <a:pathLst>
                <a:path w="92917" h="66604" extrusionOk="0">
                  <a:moveTo>
                    <a:pt x="62187" y="0"/>
                  </a:moveTo>
                  <a:cubicBezTo>
                    <a:pt x="60103" y="679"/>
                    <a:pt x="57877" y="2263"/>
                    <a:pt x="56151" y="6061"/>
                  </a:cubicBezTo>
                  <a:cubicBezTo>
                    <a:pt x="52638" y="13788"/>
                    <a:pt x="53126" y="15181"/>
                    <a:pt x="46733" y="18693"/>
                  </a:cubicBezTo>
                  <a:cubicBezTo>
                    <a:pt x="40351" y="22206"/>
                    <a:pt x="43530" y="26420"/>
                    <a:pt x="38255" y="29587"/>
                  </a:cubicBezTo>
                  <a:cubicBezTo>
                    <a:pt x="32969" y="32743"/>
                    <a:pt x="21277" y="30730"/>
                    <a:pt x="19575" y="38053"/>
                  </a:cubicBezTo>
                  <a:cubicBezTo>
                    <a:pt x="17872" y="45387"/>
                    <a:pt x="17598" y="54864"/>
                    <a:pt x="11585" y="58031"/>
                  </a:cubicBezTo>
                  <a:cubicBezTo>
                    <a:pt x="7561" y="60151"/>
                    <a:pt x="2668" y="62556"/>
                    <a:pt x="1" y="66604"/>
                  </a:cubicBezTo>
                  <a:lnTo>
                    <a:pt x="79582" y="64568"/>
                  </a:lnTo>
                  <a:lnTo>
                    <a:pt x="92917" y="55829"/>
                  </a:lnTo>
                  <a:lnTo>
                    <a:pt x="92917" y="34076"/>
                  </a:lnTo>
                  <a:cubicBezTo>
                    <a:pt x="91107" y="29968"/>
                    <a:pt x="87881" y="23158"/>
                    <a:pt x="85202" y="20313"/>
                  </a:cubicBezTo>
                  <a:cubicBezTo>
                    <a:pt x="83653" y="18676"/>
                    <a:pt x="82741" y="18276"/>
                    <a:pt x="81945" y="18276"/>
                  </a:cubicBezTo>
                  <a:cubicBezTo>
                    <a:pt x="81185" y="18276"/>
                    <a:pt x="80530" y="18641"/>
                    <a:pt x="79525" y="18641"/>
                  </a:cubicBezTo>
                  <a:cubicBezTo>
                    <a:pt x="78872" y="18641"/>
                    <a:pt x="78071" y="18487"/>
                    <a:pt x="76998" y="17979"/>
                  </a:cubicBezTo>
                  <a:cubicBezTo>
                    <a:pt x="73188" y="16169"/>
                    <a:pt x="66604" y="5727"/>
                    <a:pt x="621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0"/>
            <p:cNvSpPr/>
            <p:nvPr/>
          </p:nvSpPr>
          <p:spPr>
            <a:xfrm>
              <a:off x="5507225" y="2083350"/>
              <a:ext cx="1454375" cy="632850"/>
            </a:xfrm>
            <a:custGeom>
              <a:avLst/>
              <a:gdLst/>
              <a:ahLst/>
              <a:cxnLst/>
              <a:rect l="l" t="t" r="r" b="b"/>
              <a:pathLst>
                <a:path w="58175" h="25314" extrusionOk="0">
                  <a:moveTo>
                    <a:pt x="47470" y="1"/>
                  </a:moveTo>
                  <a:lnTo>
                    <a:pt x="46792" y="11217"/>
                  </a:lnTo>
                  <a:lnTo>
                    <a:pt x="44815" y="4656"/>
                  </a:lnTo>
                  <a:lnTo>
                    <a:pt x="44232" y="14038"/>
                  </a:lnTo>
                  <a:lnTo>
                    <a:pt x="44220" y="14038"/>
                  </a:lnTo>
                  <a:lnTo>
                    <a:pt x="42172" y="7240"/>
                  </a:lnTo>
                  <a:lnTo>
                    <a:pt x="41767" y="13860"/>
                  </a:lnTo>
                  <a:lnTo>
                    <a:pt x="40517" y="9716"/>
                  </a:lnTo>
                  <a:lnTo>
                    <a:pt x="40386" y="11788"/>
                  </a:lnTo>
                  <a:lnTo>
                    <a:pt x="37517" y="2287"/>
                  </a:lnTo>
                  <a:lnTo>
                    <a:pt x="36826" y="13693"/>
                  </a:lnTo>
                  <a:lnTo>
                    <a:pt x="34802" y="7002"/>
                  </a:lnTo>
                  <a:lnTo>
                    <a:pt x="34731" y="8204"/>
                  </a:lnTo>
                  <a:lnTo>
                    <a:pt x="33492" y="4585"/>
                  </a:lnTo>
                  <a:lnTo>
                    <a:pt x="32576" y="13812"/>
                  </a:lnTo>
                  <a:lnTo>
                    <a:pt x="30730" y="8466"/>
                  </a:lnTo>
                  <a:lnTo>
                    <a:pt x="30016" y="15705"/>
                  </a:lnTo>
                  <a:lnTo>
                    <a:pt x="29790" y="15729"/>
                  </a:lnTo>
                  <a:lnTo>
                    <a:pt x="28039" y="10645"/>
                  </a:lnTo>
                  <a:lnTo>
                    <a:pt x="27515" y="15991"/>
                  </a:lnTo>
                  <a:lnTo>
                    <a:pt x="27468" y="16003"/>
                  </a:lnTo>
                  <a:lnTo>
                    <a:pt x="26337" y="12717"/>
                  </a:lnTo>
                  <a:lnTo>
                    <a:pt x="26170" y="14419"/>
                  </a:lnTo>
                  <a:lnTo>
                    <a:pt x="23515" y="6680"/>
                  </a:lnTo>
                  <a:lnTo>
                    <a:pt x="22574" y="16062"/>
                  </a:lnTo>
                  <a:lnTo>
                    <a:pt x="20705" y="10609"/>
                  </a:lnTo>
                  <a:lnTo>
                    <a:pt x="20693" y="10633"/>
                  </a:lnTo>
                  <a:lnTo>
                    <a:pt x="17883" y="2465"/>
                  </a:lnTo>
                  <a:lnTo>
                    <a:pt x="16716" y="14288"/>
                  </a:lnTo>
                  <a:lnTo>
                    <a:pt x="14359" y="7442"/>
                  </a:lnTo>
                  <a:lnTo>
                    <a:pt x="13371" y="17384"/>
                  </a:lnTo>
                  <a:lnTo>
                    <a:pt x="10906" y="10228"/>
                  </a:lnTo>
                  <a:lnTo>
                    <a:pt x="10216" y="17217"/>
                  </a:lnTo>
                  <a:lnTo>
                    <a:pt x="8727" y="12883"/>
                  </a:lnTo>
                  <a:lnTo>
                    <a:pt x="8513" y="15062"/>
                  </a:lnTo>
                  <a:lnTo>
                    <a:pt x="5096" y="5132"/>
                  </a:lnTo>
                  <a:lnTo>
                    <a:pt x="3905" y="17170"/>
                  </a:lnTo>
                  <a:lnTo>
                    <a:pt x="1500" y="10181"/>
                  </a:lnTo>
                  <a:lnTo>
                    <a:pt x="0" y="25313"/>
                  </a:lnTo>
                  <a:lnTo>
                    <a:pt x="3310" y="24932"/>
                  </a:lnTo>
                  <a:lnTo>
                    <a:pt x="6441" y="24563"/>
                  </a:lnTo>
                  <a:lnTo>
                    <a:pt x="7584" y="24432"/>
                  </a:lnTo>
                  <a:lnTo>
                    <a:pt x="12502" y="23861"/>
                  </a:lnTo>
                  <a:lnTo>
                    <a:pt x="58174" y="18527"/>
                  </a:lnTo>
                  <a:lnTo>
                    <a:pt x="57472" y="12502"/>
                  </a:lnTo>
                  <a:lnTo>
                    <a:pt x="56817" y="12574"/>
                  </a:lnTo>
                  <a:lnTo>
                    <a:pt x="53745" y="2406"/>
                  </a:lnTo>
                  <a:lnTo>
                    <a:pt x="53138" y="12252"/>
                  </a:lnTo>
                  <a:lnTo>
                    <a:pt x="50768" y="4382"/>
                  </a:lnTo>
                  <a:lnTo>
                    <a:pt x="50435" y="9800"/>
                  </a:lnTo>
                  <a:lnTo>
                    <a:pt x="474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10"/>
            <p:cNvSpPr/>
            <p:nvPr/>
          </p:nvSpPr>
          <p:spPr>
            <a:xfrm>
              <a:off x="3861175" y="2566450"/>
              <a:ext cx="1465675" cy="377450"/>
            </a:xfrm>
            <a:custGeom>
              <a:avLst/>
              <a:gdLst/>
              <a:ahLst/>
              <a:cxnLst/>
              <a:rect l="l" t="t" r="r" b="b"/>
              <a:pathLst>
                <a:path w="58627" h="15098" extrusionOk="0">
                  <a:moveTo>
                    <a:pt x="20658" y="1"/>
                  </a:moveTo>
                  <a:lnTo>
                    <a:pt x="17991" y="8097"/>
                  </a:lnTo>
                  <a:lnTo>
                    <a:pt x="16526" y="3108"/>
                  </a:lnTo>
                  <a:lnTo>
                    <a:pt x="14276" y="9907"/>
                  </a:lnTo>
                  <a:lnTo>
                    <a:pt x="12752" y="4704"/>
                  </a:lnTo>
                  <a:lnTo>
                    <a:pt x="11169" y="9478"/>
                  </a:lnTo>
                  <a:lnTo>
                    <a:pt x="10252" y="6335"/>
                  </a:lnTo>
                  <a:lnTo>
                    <a:pt x="9752" y="7823"/>
                  </a:lnTo>
                  <a:lnTo>
                    <a:pt x="7632" y="608"/>
                  </a:lnTo>
                  <a:lnTo>
                    <a:pt x="4918" y="8835"/>
                  </a:lnTo>
                  <a:lnTo>
                    <a:pt x="3418" y="3751"/>
                  </a:lnTo>
                  <a:lnTo>
                    <a:pt x="1" y="14098"/>
                  </a:lnTo>
                  <a:lnTo>
                    <a:pt x="3334" y="14145"/>
                  </a:lnTo>
                  <a:lnTo>
                    <a:pt x="6489" y="14205"/>
                  </a:lnTo>
                  <a:lnTo>
                    <a:pt x="7632" y="14229"/>
                  </a:lnTo>
                  <a:lnTo>
                    <a:pt x="12585" y="14312"/>
                  </a:lnTo>
                  <a:lnTo>
                    <a:pt x="58555" y="15098"/>
                  </a:lnTo>
                  <a:lnTo>
                    <a:pt x="58627" y="10847"/>
                  </a:lnTo>
                  <a:lnTo>
                    <a:pt x="57972" y="10835"/>
                  </a:lnTo>
                  <a:lnTo>
                    <a:pt x="56222" y="3489"/>
                  </a:lnTo>
                  <a:lnTo>
                    <a:pt x="54364" y="10252"/>
                  </a:lnTo>
                  <a:lnTo>
                    <a:pt x="53019" y="4573"/>
                  </a:lnTo>
                  <a:lnTo>
                    <a:pt x="51995" y="8287"/>
                  </a:lnTo>
                  <a:lnTo>
                    <a:pt x="50316" y="1203"/>
                  </a:lnTo>
                  <a:lnTo>
                    <a:pt x="48209" y="8906"/>
                  </a:lnTo>
                  <a:lnTo>
                    <a:pt x="47078" y="4168"/>
                  </a:lnTo>
                  <a:lnTo>
                    <a:pt x="45316" y="10621"/>
                  </a:lnTo>
                  <a:lnTo>
                    <a:pt x="45304" y="10621"/>
                  </a:lnTo>
                  <a:lnTo>
                    <a:pt x="44125" y="5704"/>
                  </a:lnTo>
                  <a:lnTo>
                    <a:pt x="42887" y="10252"/>
                  </a:lnTo>
                  <a:lnTo>
                    <a:pt x="42172" y="7263"/>
                  </a:lnTo>
                  <a:lnTo>
                    <a:pt x="41780" y="8680"/>
                  </a:lnTo>
                  <a:lnTo>
                    <a:pt x="40148" y="1810"/>
                  </a:lnTo>
                  <a:lnTo>
                    <a:pt x="38005" y="9657"/>
                  </a:lnTo>
                  <a:lnTo>
                    <a:pt x="36862" y="4823"/>
                  </a:lnTo>
                  <a:lnTo>
                    <a:pt x="36636" y="5644"/>
                  </a:lnTo>
                  <a:lnTo>
                    <a:pt x="35862" y="3013"/>
                  </a:lnTo>
                  <a:lnTo>
                    <a:pt x="33779" y="9323"/>
                  </a:lnTo>
                  <a:lnTo>
                    <a:pt x="32636" y="5430"/>
                  </a:lnTo>
                  <a:lnTo>
                    <a:pt x="30993" y="10371"/>
                  </a:lnTo>
                  <a:lnTo>
                    <a:pt x="30766" y="10371"/>
                  </a:lnTo>
                  <a:lnTo>
                    <a:pt x="29683" y="6680"/>
                  </a:lnTo>
                  <a:lnTo>
                    <a:pt x="28480" y="10335"/>
                  </a:lnTo>
                  <a:lnTo>
                    <a:pt x="28433" y="10335"/>
                  </a:lnTo>
                  <a:lnTo>
                    <a:pt x="27730" y="7942"/>
                  </a:lnTo>
                  <a:lnTo>
                    <a:pt x="27349" y="9109"/>
                  </a:lnTo>
                  <a:lnTo>
                    <a:pt x="25694" y="3477"/>
                  </a:lnTo>
                  <a:lnTo>
                    <a:pt x="23575" y="9895"/>
                  </a:lnTo>
                  <a:lnTo>
                    <a:pt x="22408" y="5930"/>
                  </a:lnTo>
                  <a:lnTo>
                    <a:pt x="22408" y="5954"/>
                  </a:lnTo>
                  <a:lnTo>
                    <a:pt x="206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10"/>
            <p:cNvSpPr/>
            <p:nvPr/>
          </p:nvSpPr>
          <p:spPr>
            <a:xfrm>
              <a:off x="2290150" y="2307825"/>
              <a:ext cx="5427175" cy="1548400"/>
            </a:xfrm>
            <a:custGeom>
              <a:avLst/>
              <a:gdLst/>
              <a:ahLst/>
              <a:cxnLst/>
              <a:rect l="l" t="t" r="r" b="b"/>
              <a:pathLst>
                <a:path w="217087" h="61936" extrusionOk="0">
                  <a:moveTo>
                    <a:pt x="188163" y="1"/>
                  </a:moveTo>
                  <a:cubicBezTo>
                    <a:pt x="183575" y="1"/>
                    <a:pt x="177693" y="1282"/>
                    <a:pt x="170260" y="4047"/>
                  </a:cubicBezTo>
                  <a:cubicBezTo>
                    <a:pt x="154746" y="9822"/>
                    <a:pt x="137041" y="7750"/>
                    <a:pt x="128147" y="12274"/>
                  </a:cubicBezTo>
                  <a:cubicBezTo>
                    <a:pt x="105883" y="23621"/>
                    <a:pt x="83201" y="22026"/>
                    <a:pt x="76284" y="22966"/>
                  </a:cubicBezTo>
                  <a:cubicBezTo>
                    <a:pt x="69366" y="23907"/>
                    <a:pt x="64592" y="24895"/>
                    <a:pt x="54602" y="27681"/>
                  </a:cubicBezTo>
                  <a:cubicBezTo>
                    <a:pt x="8478" y="40552"/>
                    <a:pt x="0" y="58649"/>
                    <a:pt x="0" y="58649"/>
                  </a:cubicBezTo>
                  <a:lnTo>
                    <a:pt x="25682" y="59423"/>
                  </a:lnTo>
                  <a:lnTo>
                    <a:pt x="61830" y="61935"/>
                  </a:lnTo>
                  <a:lnTo>
                    <a:pt x="118718" y="59745"/>
                  </a:lnTo>
                  <a:lnTo>
                    <a:pt x="183142" y="59745"/>
                  </a:lnTo>
                  <a:lnTo>
                    <a:pt x="217087" y="55292"/>
                  </a:lnTo>
                  <a:lnTo>
                    <a:pt x="217087" y="16549"/>
                  </a:lnTo>
                  <a:cubicBezTo>
                    <a:pt x="217087" y="16549"/>
                    <a:pt x="199204" y="2857"/>
                    <a:pt x="194179" y="964"/>
                  </a:cubicBezTo>
                  <a:cubicBezTo>
                    <a:pt x="192485" y="330"/>
                    <a:pt x="190490" y="1"/>
                    <a:pt x="188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10"/>
            <p:cNvSpPr/>
            <p:nvPr/>
          </p:nvSpPr>
          <p:spPr>
            <a:xfrm>
              <a:off x="5018475" y="2742250"/>
              <a:ext cx="1901150" cy="312675"/>
            </a:xfrm>
            <a:custGeom>
              <a:avLst/>
              <a:gdLst/>
              <a:ahLst/>
              <a:cxnLst/>
              <a:rect l="l" t="t" r="r" b="b"/>
              <a:pathLst>
                <a:path w="76046" h="12507" extrusionOk="0">
                  <a:moveTo>
                    <a:pt x="55315" y="1"/>
                  </a:moveTo>
                  <a:cubicBezTo>
                    <a:pt x="44015" y="1"/>
                    <a:pt x="34873" y="5142"/>
                    <a:pt x="30290" y="6458"/>
                  </a:cubicBezTo>
                  <a:cubicBezTo>
                    <a:pt x="25275" y="7907"/>
                    <a:pt x="18289" y="9554"/>
                    <a:pt x="13256" y="9554"/>
                  </a:cubicBezTo>
                  <a:cubicBezTo>
                    <a:pt x="12912" y="9554"/>
                    <a:pt x="12576" y="9546"/>
                    <a:pt x="12252" y="9530"/>
                  </a:cubicBezTo>
                  <a:cubicBezTo>
                    <a:pt x="12062" y="9521"/>
                    <a:pt x="11870" y="9516"/>
                    <a:pt x="11676" y="9516"/>
                  </a:cubicBezTo>
                  <a:cubicBezTo>
                    <a:pt x="7490" y="9516"/>
                    <a:pt x="2169" y="11594"/>
                    <a:pt x="515" y="12286"/>
                  </a:cubicBezTo>
                  <a:lnTo>
                    <a:pt x="515" y="12286"/>
                  </a:lnTo>
                  <a:cubicBezTo>
                    <a:pt x="1612" y="11873"/>
                    <a:pt x="2873" y="11742"/>
                    <a:pt x="4316" y="11742"/>
                  </a:cubicBezTo>
                  <a:cubicBezTo>
                    <a:pt x="6782" y="11742"/>
                    <a:pt x="9782" y="12123"/>
                    <a:pt x="13413" y="12123"/>
                  </a:cubicBezTo>
                  <a:cubicBezTo>
                    <a:pt x="17378" y="12123"/>
                    <a:pt x="22096" y="11669"/>
                    <a:pt x="27694" y="9768"/>
                  </a:cubicBezTo>
                  <a:cubicBezTo>
                    <a:pt x="39753" y="5678"/>
                    <a:pt x="52163" y="3644"/>
                    <a:pt x="59219" y="3644"/>
                  </a:cubicBezTo>
                  <a:cubicBezTo>
                    <a:pt x="60482" y="3644"/>
                    <a:pt x="61573" y="3709"/>
                    <a:pt x="62460" y="3839"/>
                  </a:cubicBezTo>
                  <a:cubicBezTo>
                    <a:pt x="68306" y="4708"/>
                    <a:pt x="76045" y="6661"/>
                    <a:pt x="76045" y="6661"/>
                  </a:cubicBezTo>
                  <a:cubicBezTo>
                    <a:pt x="76045" y="6661"/>
                    <a:pt x="66235" y="1315"/>
                    <a:pt x="61127" y="470"/>
                  </a:cubicBezTo>
                  <a:cubicBezTo>
                    <a:pt x="59137" y="143"/>
                    <a:pt x="57196" y="1"/>
                    <a:pt x="55315" y="1"/>
                  </a:cubicBezTo>
                  <a:close/>
                  <a:moveTo>
                    <a:pt x="515" y="12286"/>
                  </a:moveTo>
                  <a:lnTo>
                    <a:pt x="515" y="12286"/>
                  </a:lnTo>
                  <a:cubicBezTo>
                    <a:pt x="339" y="12352"/>
                    <a:pt x="167" y="12425"/>
                    <a:pt x="0" y="12507"/>
                  </a:cubicBezTo>
                  <a:cubicBezTo>
                    <a:pt x="0" y="12507"/>
                    <a:pt x="184" y="12424"/>
                    <a:pt x="515" y="122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0"/>
            <p:cNvSpPr/>
            <p:nvPr/>
          </p:nvSpPr>
          <p:spPr>
            <a:xfrm>
              <a:off x="4752350" y="3066225"/>
              <a:ext cx="558725" cy="142600"/>
            </a:xfrm>
            <a:custGeom>
              <a:avLst/>
              <a:gdLst/>
              <a:ahLst/>
              <a:cxnLst/>
              <a:rect l="l" t="t" r="r" b="b"/>
              <a:pathLst>
                <a:path w="22349" h="5704" extrusionOk="0">
                  <a:moveTo>
                    <a:pt x="11371" y="0"/>
                  </a:moveTo>
                  <a:cubicBezTo>
                    <a:pt x="9919" y="0"/>
                    <a:pt x="8681" y="1084"/>
                    <a:pt x="8180" y="2608"/>
                  </a:cubicBezTo>
                  <a:cubicBezTo>
                    <a:pt x="7561" y="2012"/>
                    <a:pt x="6728" y="1643"/>
                    <a:pt x="5799" y="1643"/>
                  </a:cubicBezTo>
                  <a:cubicBezTo>
                    <a:pt x="4120" y="1643"/>
                    <a:pt x="2739" y="2858"/>
                    <a:pt x="2454" y="4453"/>
                  </a:cubicBezTo>
                  <a:cubicBezTo>
                    <a:pt x="2227" y="4334"/>
                    <a:pt x="1977" y="4275"/>
                    <a:pt x="1703" y="4275"/>
                  </a:cubicBezTo>
                  <a:cubicBezTo>
                    <a:pt x="846" y="4275"/>
                    <a:pt x="144" y="4894"/>
                    <a:pt x="1" y="5703"/>
                  </a:cubicBezTo>
                  <a:lnTo>
                    <a:pt x="22349" y="5703"/>
                  </a:lnTo>
                  <a:cubicBezTo>
                    <a:pt x="22349" y="4370"/>
                    <a:pt x="21265" y="3286"/>
                    <a:pt x="19932" y="3286"/>
                  </a:cubicBezTo>
                  <a:cubicBezTo>
                    <a:pt x="19599" y="3286"/>
                    <a:pt x="19277" y="3346"/>
                    <a:pt x="18979" y="3477"/>
                  </a:cubicBezTo>
                  <a:cubicBezTo>
                    <a:pt x="18598" y="2084"/>
                    <a:pt x="17324" y="1072"/>
                    <a:pt x="15812" y="1072"/>
                  </a:cubicBezTo>
                  <a:cubicBezTo>
                    <a:pt x="15181" y="1072"/>
                    <a:pt x="14586" y="1250"/>
                    <a:pt x="14074" y="1572"/>
                  </a:cubicBezTo>
                  <a:cubicBezTo>
                    <a:pt x="13443" y="619"/>
                    <a:pt x="12479" y="0"/>
                    <a:pt x="1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0"/>
            <p:cNvSpPr/>
            <p:nvPr/>
          </p:nvSpPr>
          <p:spPr>
            <a:xfrm>
              <a:off x="4967575" y="2996275"/>
              <a:ext cx="833750" cy="212550"/>
            </a:xfrm>
            <a:custGeom>
              <a:avLst/>
              <a:gdLst/>
              <a:ahLst/>
              <a:cxnLst/>
              <a:rect l="l" t="t" r="r" b="b"/>
              <a:pathLst>
                <a:path w="33350" h="8502" extrusionOk="0">
                  <a:moveTo>
                    <a:pt x="16978" y="0"/>
                  </a:moveTo>
                  <a:cubicBezTo>
                    <a:pt x="14800" y="0"/>
                    <a:pt x="12942" y="1608"/>
                    <a:pt x="12204" y="3882"/>
                  </a:cubicBezTo>
                  <a:cubicBezTo>
                    <a:pt x="11287" y="2989"/>
                    <a:pt x="10037" y="2441"/>
                    <a:pt x="8656" y="2441"/>
                  </a:cubicBezTo>
                  <a:cubicBezTo>
                    <a:pt x="6168" y="2441"/>
                    <a:pt x="4096" y="4251"/>
                    <a:pt x="3679" y="6632"/>
                  </a:cubicBezTo>
                  <a:cubicBezTo>
                    <a:pt x="3334" y="6465"/>
                    <a:pt x="2953" y="6358"/>
                    <a:pt x="2548" y="6358"/>
                  </a:cubicBezTo>
                  <a:cubicBezTo>
                    <a:pt x="1274" y="6358"/>
                    <a:pt x="214" y="7287"/>
                    <a:pt x="0" y="8501"/>
                  </a:cubicBezTo>
                  <a:lnTo>
                    <a:pt x="33349" y="8501"/>
                  </a:lnTo>
                  <a:cubicBezTo>
                    <a:pt x="33349" y="6501"/>
                    <a:pt x="31730" y="4882"/>
                    <a:pt x="29730" y="4882"/>
                  </a:cubicBezTo>
                  <a:cubicBezTo>
                    <a:pt x="29230" y="4882"/>
                    <a:pt x="28754" y="4989"/>
                    <a:pt x="28313" y="5179"/>
                  </a:cubicBezTo>
                  <a:cubicBezTo>
                    <a:pt x="27742" y="3108"/>
                    <a:pt x="25849" y="1584"/>
                    <a:pt x="23586" y="1584"/>
                  </a:cubicBezTo>
                  <a:cubicBezTo>
                    <a:pt x="22634" y="1584"/>
                    <a:pt x="21753" y="1858"/>
                    <a:pt x="21003" y="2334"/>
                  </a:cubicBezTo>
                  <a:cubicBezTo>
                    <a:pt x="20062" y="917"/>
                    <a:pt x="18610" y="0"/>
                    <a:pt x="16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10"/>
            <p:cNvSpPr/>
            <p:nvPr/>
          </p:nvSpPr>
          <p:spPr>
            <a:xfrm>
              <a:off x="5471500" y="2831950"/>
              <a:ext cx="195575" cy="150950"/>
            </a:xfrm>
            <a:custGeom>
              <a:avLst/>
              <a:gdLst/>
              <a:ahLst/>
              <a:cxnLst/>
              <a:rect l="l" t="t" r="r" b="b"/>
              <a:pathLst>
                <a:path w="7823" h="6038" extrusionOk="0">
                  <a:moveTo>
                    <a:pt x="1715" y="1"/>
                  </a:moveTo>
                  <a:lnTo>
                    <a:pt x="0" y="287"/>
                  </a:lnTo>
                  <a:lnTo>
                    <a:pt x="6132" y="6037"/>
                  </a:lnTo>
                  <a:lnTo>
                    <a:pt x="7823" y="5847"/>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10"/>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10"/>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0"/>
            <p:cNvSpPr/>
            <p:nvPr/>
          </p:nvSpPr>
          <p:spPr>
            <a:xfrm>
              <a:off x="5155100" y="2954300"/>
              <a:ext cx="218800" cy="324475"/>
            </a:xfrm>
            <a:custGeom>
              <a:avLst/>
              <a:gdLst/>
              <a:ahLst/>
              <a:cxnLst/>
              <a:rect l="l" t="t" r="r" b="b"/>
              <a:pathLst>
                <a:path w="8752" h="12979" extrusionOk="0">
                  <a:moveTo>
                    <a:pt x="0" y="0"/>
                  </a:moveTo>
                  <a:lnTo>
                    <a:pt x="0" y="10680"/>
                  </a:lnTo>
                  <a:lnTo>
                    <a:pt x="8751" y="12978"/>
                  </a:lnTo>
                  <a:lnTo>
                    <a:pt x="8751" y="201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0"/>
            <p:cNvSpPr/>
            <p:nvPr/>
          </p:nvSpPr>
          <p:spPr>
            <a:xfrm>
              <a:off x="5125325" y="2839100"/>
              <a:ext cx="389050" cy="206600"/>
            </a:xfrm>
            <a:custGeom>
              <a:avLst/>
              <a:gdLst/>
              <a:ahLst/>
              <a:cxnLst/>
              <a:rect l="l" t="t" r="r" b="b"/>
              <a:pathLst>
                <a:path w="15562" h="8264" extrusionOk="0">
                  <a:moveTo>
                    <a:pt x="15562" y="1"/>
                  </a:moveTo>
                  <a:lnTo>
                    <a:pt x="0" y="5763"/>
                  </a:lnTo>
                  <a:lnTo>
                    <a:pt x="0" y="6049"/>
                  </a:lnTo>
                  <a:lnTo>
                    <a:pt x="9978" y="8264"/>
                  </a:lnTo>
                  <a:lnTo>
                    <a:pt x="15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0"/>
            <p:cNvSpPr/>
            <p:nvPr/>
          </p:nvSpPr>
          <p:spPr>
            <a:xfrm>
              <a:off x="5125325" y="2804875"/>
              <a:ext cx="389050" cy="233675"/>
            </a:xfrm>
            <a:custGeom>
              <a:avLst/>
              <a:gdLst/>
              <a:ahLst/>
              <a:cxnLst/>
              <a:rect l="l" t="t" r="r" b="b"/>
              <a:pathLst>
                <a:path w="15562" h="9347" extrusionOk="0">
                  <a:moveTo>
                    <a:pt x="6251" y="1"/>
                  </a:moveTo>
                  <a:lnTo>
                    <a:pt x="0" y="7132"/>
                  </a:lnTo>
                  <a:lnTo>
                    <a:pt x="9978" y="9347"/>
                  </a:lnTo>
                  <a:lnTo>
                    <a:pt x="15562" y="1084"/>
                  </a:lnTo>
                  <a:lnTo>
                    <a:pt x="6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0"/>
            <p:cNvSpPr/>
            <p:nvPr/>
          </p:nvSpPr>
          <p:spPr>
            <a:xfrm>
              <a:off x="5173250" y="3046875"/>
              <a:ext cx="36325" cy="88125"/>
            </a:xfrm>
            <a:custGeom>
              <a:avLst/>
              <a:gdLst/>
              <a:ahLst/>
              <a:cxnLst/>
              <a:rect l="l" t="t" r="r" b="b"/>
              <a:pathLst>
                <a:path w="1453" h="3525" extrusionOk="0">
                  <a:moveTo>
                    <a:pt x="0" y="0"/>
                  </a:moveTo>
                  <a:lnTo>
                    <a:pt x="0" y="3203"/>
                  </a:lnTo>
                  <a:lnTo>
                    <a:pt x="1453" y="3525"/>
                  </a:lnTo>
                  <a:lnTo>
                    <a:pt x="1453" y="32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0"/>
            <p:cNvSpPr/>
            <p:nvPr/>
          </p:nvSpPr>
          <p:spPr>
            <a:xfrm>
              <a:off x="5310475" y="3080500"/>
              <a:ext cx="36325" cy="87850"/>
            </a:xfrm>
            <a:custGeom>
              <a:avLst/>
              <a:gdLst/>
              <a:ahLst/>
              <a:cxnLst/>
              <a:rect l="l" t="t" r="r" b="b"/>
              <a:pathLst>
                <a:path w="1453" h="3514" extrusionOk="0">
                  <a:moveTo>
                    <a:pt x="0" y="1"/>
                  </a:moveTo>
                  <a:lnTo>
                    <a:pt x="0" y="3203"/>
                  </a:lnTo>
                  <a:lnTo>
                    <a:pt x="1453" y="3513"/>
                  </a:lnTo>
                  <a:lnTo>
                    <a:pt x="1453" y="3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0"/>
            <p:cNvSpPr/>
            <p:nvPr/>
          </p:nvSpPr>
          <p:spPr>
            <a:xfrm>
              <a:off x="5242900" y="3066825"/>
              <a:ext cx="36325" cy="187250"/>
            </a:xfrm>
            <a:custGeom>
              <a:avLst/>
              <a:gdLst/>
              <a:ahLst/>
              <a:cxnLst/>
              <a:rect l="l" t="t" r="r" b="b"/>
              <a:pathLst>
                <a:path w="1453" h="7490" extrusionOk="0">
                  <a:moveTo>
                    <a:pt x="0" y="0"/>
                  </a:moveTo>
                  <a:lnTo>
                    <a:pt x="0" y="7084"/>
                  </a:lnTo>
                  <a:lnTo>
                    <a:pt x="1453" y="7489"/>
                  </a:lnTo>
                  <a:lnTo>
                    <a:pt x="1453" y="3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0"/>
            <p:cNvSpPr/>
            <p:nvPr/>
          </p:nvSpPr>
          <p:spPr>
            <a:xfrm>
              <a:off x="5442625" y="2976325"/>
              <a:ext cx="57775" cy="72050"/>
            </a:xfrm>
            <a:custGeom>
              <a:avLst/>
              <a:gdLst/>
              <a:ahLst/>
              <a:cxnLst/>
              <a:rect l="l" t="t" r="r" b="b"/>
              <a:pathLst>
                <a:path w="2311" h="2882" extrusionOk="0">
                  <a:moveTo>
                    <a:pt x="2310" y="1"/>
                  </a:moveTo>
                  <a:lnTo>
                    <a:pt x="0" y="524"/>
                  </a:lnTo>
                  <a:lnTo>
                    <a:pt x="0" y="2882"/>
                  </a:lnTo>
                  <a:lnTo>
                    <a:pt x="2310" y="2358"/>
                  </a:ln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0"/>
            <p:cNvSpPr/>
            <p:nvPr/>
          </p:nvSpPr>
          <p:spPr>
            <a:xfrm>
              <a:off x="5442625" y="3070975"/>
              <a:ext cx="151525" cy="89325"/>
            </a:xfrm>
            <a:custGeom>
              <a:avLst/>
              <a:gdLst/>
              <a:ahLst/>
              <a:cxnLst/>
              <a:rect l="l" t="t" r="r" b="b"/>
              <a:pathLst>
                <a:path w="6061" h="3573" extrusionOk="0">
                  <a:moveTo>
                    <a:pt x="6061" y="1"/>
                  </a:moveTo>
                  <a:lnTo>
                    <a:pt x="0" y="1215"/>
                  </a:lnTo>
                  <a:lnTo>
                    <a:pt x="0" y="3573"/>
                  </a:lnTo>
                  <a:lnTo>
                    <a:pt x="6061" y="2358"/>
                  </a:lnTo>
                  <a:lnTo>
                    <a:pt x="6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0"/>
            <p:cNvSpPr/>
            <p:nvPr/>
          </p:nvSpPr>
          <p:spPr>
            <a:xfrm>
              <a:off x="5521800" y="2962050"/>
              <a:ext cx="57475" cy="71750"/>
            </a:xfrm>
            <a:custGeom>
              <a:avLst/>
              <a:gdLst/>
              <a:ahLst/>
              <a:cxnLst/>
              <a:rect l="l" t="t" r="r" b="b"/>
              <a:pathLst>
                <a:path w="2299" h="2870" extrusionOk="0">
                  <a:moveTo>
                    <a:pt x="2298" y="0"/>
                  </a:moveTo>
                  <a:lnTo>
                    <a:pt x="1" y="512"/>
                  </a:lnTo>
                  <a:lnTo>
                    <a:pt x="1" y="2869"/>
                  </a:lnTo>
                  <a:lnTo>
                    <a:pt x="2298" y="2357"/>
                  </a:lnTo>
                  <a:lnTo>
                    <a:pt x="2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10"/>
            <p:cNvSpPr/>
            <p:nvPr/>
          </p:nvSpPr>
          <p:spPr>
            <a:xfrm>
              <a:off x="6198075" y="2817075"/>
              <a:ext cx="238450" cy="125350"/>
            </a:xfrm>
            <a:custGeom>
              <a:avLst/>
              <a:gdLst/>
              <a:ahLst/>
              <a:cxnLst/>
              <a:rect l="l" t="t" r="r" b="b"/>
              <a:pathLst>
                <a:path w="9538" h="5014" extrusionOk="0">
                  <a:moveTo>
                    <a:pt x="2096" y="1"/>
                  </a:moveTo>
                  <a:lnTo>
                    <a:pt x="1" y="239"/>
                  </a:lnTo>
                  <a:lnTo>
                    <a:pt x="7478" y="5013"/>
                  </a:lnTo>
                  <a:lnTo>
                    <a:pt x="9537" y="4847"/>
                  </a:lnTo>
                  <a:lnTo>
                    <a:pt x="2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10"/>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10"/>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0"/>
            <p:cNvSpPr/>
            <p:nvPr/>
          </p:nvSpPr>
          <p:spPr>
            <a:xfrm>
              <a:off x="5812025" y="2918575"/>
              <a:ext cx="267000" cy="269700"/>
            </a:xfrm>
            <a:custGeom>
              <a:avLst/>
              <a:gdLst/>
              <a:ahLst/>
              <a:cxnLst/>
              <a:rect l="l" t="t" r="r" b="b"/>
              <a:pathLst>
                <a:path w="10680" h="10788" extrusionOk="0">
                  <a:moveTo>
                    <a:pt x="0" y="1"/>
                  </a:moveTo>
                  <a:lnTo>
                    <a:pt x="0" y="8871"/>
                  </a:lnTo>
                  <a:lnTo>
                    <a:pt x="10680" y="10788"/>
                  </a:lnTo>
                  <a:lnTo>
                    <a:pt x="10680" y="166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10"/>
            <p:cNvSpPr/>
            <p:nvPr/>
          </p:nvSpPr>
          <p:spPr>
            <a:xfrm>
              <a:off x="5775700" y="2823025"/>
              <a:ext cx="474775" cy="171475"/>
            </a:xfrm>
            <a:custGeom>
              <a:avLst/>
              <a:gdLst/>
              <a:ahLst/>
              <a:cxnLst/>
              <a:rect l="l" t="t" r="r" b="b"/>
              <a:pathLst>
                <a:path w="18991" h="6859" extrusionOk="0">
                  <a:moveTo>
                    <a:pt x="18991" y="1"/>
                  </a:moveTo>
                  <a:lnTo>
                    <a:pt x="1" y="4787"/>
                  </a:lnTo>
                  <a:lnTo>
                    <a:pt x="1" y="5025"/>
                  </a:lnTo>
                  <a:lnTo>
                    <a:pt x="12181" y="6859"/>
                  </a:lnTo>
                  <a:lnTo>
                    <a:pt x="18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10"/>
            <p:cNvSpPr/>
            <p:nvPr/>
          </p:nvSpPr>
          <p:spPr>
            <a:xfrm>
              <a:off x="5775700" y="2794750"/>
              <a:ext cx="474775" cy="193800"/>
            </a:xfrm>
            <a:custGeom>
              <a:avLst/>
              <a:gdLst/>
              <a:ahLst/>
              <a:cxnLst/>
              <a:rect l="l" t="t" r="r" b="b"/>
              <a:pathLst>
                <a:path w="18991" h="7752" extrusionOk="0">
                  <a:moveTo>
                    <a:pt x="7621" y="1"/>
                  </a:moveTo>
                  <a:lnTo>
                    <a:pt x="1" y="5918"/>
                  </a:lnTo>
                  <a:lnTo>
                    <a:pt x="12181" y="7752"/>
                  </a:lnTo>
                  <a:lnTo>
                    <a:pt x="18991" y="894"/>
                  </a:lnTo>
                  <a:lnTo>
                    <a:pt x="7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10"/>
            <p:cNvSpPr/>
            <p:nvPr/>
          </p:nvSpPr>
          <p:spPr>
            <a:xfrm>
              <a:off x="5834050" y="2995675"/>
              <a:ext cx="44375" cy="78900"/>
            </a:xfrm>
            <a:custGeom>
              <a:avLst/>
              <a:gdLst/>
              <a:ahLst/>
              <a:cxnLst/>
              <a:rect l="l" t="t" r="r" b="b"/>
              <a:pathLst>
                <a:path w="1775" h="3156" extrusionOk="0">
                  <a:moveTo>
                    <a:pt x="0" y="0"/>
                  </a:moveTo>
                  <a:lnTo>
                    <a:pt x="0" y="2894"/>
                  </a:lnTo>
                  <a:lnTo>
                    <a:pt x="1774" y="3156"/>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10"/>
            <p:cNvSpPr/>
            <p:nvPr/>
          </p:nvSpPr>
          <p:spPr>
            <a:xfrm>
              <a:off x="6001625" y="3023350"/>
              <a:ext cx="44375" cy="79200"/>
            </a:xfrm>
            <a:custGeom>
              <a:avLst/>
              <a:gdLst/>
              <a:ahLst/>
              <a:cxnLst/>
              <a:rect l="l" t="t" r="r" b="b"/>
              <a:pathLst>
                <a:path w="1775" h="3168" extrusionOk="0">
                  <a:moveTo>
                    <a:pt x="0" y="1"/>
                  </a:moveTo>
                  <a:lnTo>
                    <a:pt x="0" y="2906"/>
                  </a:lnTo>
                  <a:lnTo>
                    <a:pt x="1774" y="3168"/>
                  </a:lnTo>
                  <a:lnTo>
                    <a:pt x="1774" y="26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10"/>
            <p:cNvSpPr/>
            <p:nvPr/>
          </p:nvSpPr>
          <p:spPr>
            <a:xfrm>
              <a:off x="5919175" y="3012050"/>
              <a:ext cx="44375" cy="155400"/>
            </a:xfrm>
            <a:custGeom>
              <a:avLst/>
              <a:gdLst/>
              <a:ahLst/>
              <a:cxnLst/>
              <a:rect l="l" t="t" r="r" b="b"/>
              <a:pathLst>
                <a:path w="1775" h="6216" extrusionOk="0">
                  <a:moveTo>
                    <a:pt x="0" y="0"/>
                  </a:moveTo>
                  <a:lnTo>
                    <a:pt x="0" y="5882"/>
                  </a:lnTo>
                  <a:lnTo>
                    <a:pt x="1774" y="6215"/>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10"/>
            <p:cNvSpPr/>
            <p:nvPr/>
          </p:nvSpPr>
          <p:spPr>
            <a:xfrm>
              <a:off x="6135575" y="3015625"/>
              <a:ext cx="52700" cy="73525"/>
            </a:xfrm>
            <a:custGeom>
              <a:avLst/>
              <a:gdLst/>
              <a:ahLst/>
              <a:cxnLst/>
              <a:rect l="l" t="t" r="r" b="b"/>
              <a:pathLst>
                <a:path w="2108" h="2941" extrusionOk="0">
                  <a:moveTo>
                    <a:pt x="2108" y="0"/>
                  </a:moveTo>
                  <a:lnTo>
                    <a:pt x="0" y="286"/>
                  </a:lnTo>
                  <a:lnTo>
                    <a:pt x="0" y="2941"/>
                  </a:lnTo>
                  <a:lnTo>
                    <a:pt x="2108" y="2655"/>
                  </a:lnTo>
                  <a:lnTo>
                    <a:pt x="2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10"/>
            <p:cNvSpPr/>
            <p:nvPr/>
          </p:nvSpPr>
          <p:spPr>
            <a:xfrm>
              <a:off x="6225750" y="3004300"/>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10"/>
            <p:cNvSpPr/>
            <p:nvPr/>
          </p:nvSpPr>
          <p:spPr>
            <a:xfrm>
              <a:off x="6310875" y="2994775"/>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0"/>
            <p:cNvSpPr/>
            <p:nvPr/>
          </p:nvSpPr>
          <p:spPr>
            <a:xfrm>
              <a:off x="5982875" y="3122475"/>
              <a:ext cx="353325" cy="90225"/>
            </a:xfrm>
            <a:custGeom>
              <a:avLst/>
              <a:gdLst/>
              <a:ahLst/>
              <a:cxnLst/>
              <a:rect l="l" t="t" r="r" b="b"/>
              <a:pathLst>
                <a:path w="14133" h="3609" extrusionOk="0">
                  <a:moveTo>
                    <a:pt x="7192" y="0"/>
                  </a:moveTo>
                  <a:cubicBezTo>
                    <a:pt x="6275" y="0"/>
                    <a:pt x="5489" y="679"/>
                    <a:pt x="5168" y="1644"/>
                  </a:cubicBezTo>
                  <a:cubicBezTo>
                    <a:pt x="4787" y="1263"/>
                    <a:pt x="4251" y="1036"/>
                    <a:pt x="3667" y="1036"/>
                  </a:cubicBezTo>
                  <a:cubicBezTo>
                    <a:pt x="2608" y="1036"/>
                    <a:pt x="1727" y="1798"/>
                    <a:pt x="1548" y="2810"/>
                  </a:cubicBezTo>
                  <a:cubicBezTo>
                    <a:pt x="1405" y="2739"/>
                    <a:pt x="1250" y="2691"/>
                    <a:pt x="1072" y="2691"/>
                  </a:cubicBezTo>
                  <a:cubicBezTo>
                    <a:pt x="536" y="2691"/>
                    <a:pt x="84" y="3084"/>
                    <a:pt x="0" y="3608"/>
                  </a:cubicBezTo>
                  <a:lnTo>
                    <a:pt x="14133" y="3608"/>
                  </a:lnTo>
                  <a:cubicBezTo>
                    <a:pt x="14133" y="3608"/>
                    <a:pt x="14133" y="3596"/>
                    <a:pt x="14133" y="3596"/>
                  </a:cubicBezTo>
                  <a:cubicBezTo>
                    <a:pt x="14133" y="2751"/>
                    <a:pt x="13454" y="2072"/>
                    <a:pt x="12609" y="2072"/>
                  </a:cubicBezTo>
                  <a:cubicBezTo>
                    <a:pt x="12395" y="2072"/>
                    <a:pt x="12192" y="2120"/>
                    <a:pt x="12002" y="2191"/>
                  </a:cubicBezTo>
                  <a:cubicBezTo>
                    <a:pt x="11752" y="1322"/>
                    <a:pt x="10954" y="667"/>
                    <a:pt x="10002" y="667"/>
                  </a:cubicBezTo>
                  <a:cubicBezTo>
                    <a:pt x="9597" y="667"/>
                    <a:pt x="9216" y="786"/>
                    <a:pt x="8906" y="989"/>
                  </a:cubicBezTo>
                  <a:cubicBezTo>
                    <a:pt x="8501" y="381"/>
                    <a:pt x="7882" y="0"/>
                    <a:pt x="7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0"/>
            <p:cNvSpPr/>
            <p:nvPr/>
          </p:nvSpPr>
          <p:spPr>
            <a:xfrm>
              <a:off x="6149550" y="3167425"/>
              <a:ext cx="285175" cy="72950"/>
            </a:xfrm>
            <a:custGeom>
              <a:avLst/>
              <a:gdLst/>
              <a:ahLst/>
              <a:cxnLst/>
              <a:rect l="l" t="t" r="r" b="b"/>
              <a:pathLst>
                <a:path w="11407" h="2918" extrusionOk="0">
                  <a:moveTo>
                    <a:pt x="5811" y="0"/>
                  </a:moveTo>
                  <a:cubicBezTo>
                    <a:pt x="5061" y="0"/>
                    <a:pt x="4430" y="560"/>
                    <a:pt x="4168" y="1334"/>
                  </a:cubicBezTo>
                  <a:cubicBezTo>
                    <a:pt x="3858" y="1024"/>
                    <a:pt x="3430" y="834"/>
                    <a:pt x="2965" y="834"/>
                  </a:cubicBezTo>
                  <a:cubicBezTo>
                    <a:pt x="2108" y="834"/>
                    <a:pt x="1394" y="1453"/>
                    <a:pt x="1251" y="2274"/>
                  </a:cubicBezTo>
                  <a:cubicBezTo>
                    <a:pt x="1132" y="2215"/>
                    <a:pt x="1013" y="2179"/>
                    <a:pt x="870" y="2179"/>
                  </a:cubicBezTo>
                  <a:cubicBezTo>
                    <a:pt x="429" y="2179"/>
                    <a:pt x="72" y="2501"/>
                    <a:pt x="1" y="2917"/>
                  </a:cubicBezTo>
                  <a:lnTo>
                    <a:pt x="11407" y="2917"/>
                  </a:lnTo>
                  <a:cubicBezTo>
                    <a:pt x="11407" y="2917"/>
                    <a:pt x="11407" y="2917"/>
                    <a:pt x="11407" y="2905"/>
                  </a:cubicBezTo>
                  <a:cubicBezTo>
                    <a:pt x="11407" y="2227"/>
                    <a:pt x="10859" y="1679"/>
                    <a:pt x="10169" y="1679"/>
                  </a:cubicBezTo>
                  <a:cubicBezTo>
                    <a:pt x="10002" y="1679"/>
                    <a:pt x="9835" y="1715"/>
                    <a:pt x="9681" y="1774"/>
                  </a:cubicBezTo>
                  <a:cubicBezTo>
                    <a:pt x="9490" y="1072"/>
                    <a:pt x="8835" y="548"/>
                    <a:pt x="8073" y="548"/>
                  </a:cubicBezTo>
                  <a:cubicBezTo>
                    <a:pt x="7740" y="548"/>
                    <a:pt x="7442" y="643"/>
                    <a:pt x="7180" y="798"/>
                  </a:cubicBezTo>
                  <a:cubicBezTo>
                    <a:pt x="6859" y="310"/>
                    <a:pt x="6371" y="0"/>
                    <a:pt x="5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0"/>
            <p:cNvSpPr/>
            <p:nvPr/>
          </p:nvSpPr>
          <p:spPr>
            <a:xfrm>
              <a:off x="3146200" y="3199875"/>
              <a:ext cx="613200" cy="156575"/>
            </a:xfrm>
            <a:custGeom>
              <a:avLst/>
              <a:gdLst/>
              <a:ahLst/>
              <a:cxnLst/>
              <a:rect l="l" t="t" r="r" b="b"/>
              <a:pathLst>
                <a:path w="24528" h="6263" extrusionOk="0">
                  <a:moveTo>
                    <a:pt x="12478" y="0"/>
                  </a:moveTo>
                  <a:cubicBezTo>
                    <a:pt x="10883" y="0"/>
                    <a:pt x="9514" y="1191"/>
                    <a:pt x="8966" y="2858"/>
                  </a:cubicBezTo>
                  <a:cubicBezTo>
                    <a:pt x="8299" y="2203"/>
                    <a:pt x="7383" y="1798"/>
                    <a:pt x="6371" y="1798"/>
                  </a:cubicBezTo>
                  <a:cubicBezTo>
                    <a:pt x="4525" y="1798"/>
                    <a:pt x="3001" y="3131"/>
                    <a:pt x="2692" y="4882"/>
                  </a:cubicBezTo>
                  <a:cubicBezTo>
                    <a:pt x="2442" y="4763"/>
                    <a:pt x="2168" y="4679"/>
                    <a:pt x="1870" y="4679"/>
                  </a:cubicBezTo>
                  <a:cubicBezTo>
                    <a:pt x="929" y="4679"/>
                    <a:pt x="156" y="5358"/>
                    <a:pt x="1" y="6263"/>
                  </a:cubicBezTo>
                  <a:lnTo>
                    <a:pt x="24528" y="6263"/>
                  </a:lnTo>
                  <a:cubicBezTo>
                    <a:pt x="24528" y="6251"/>
                    <a:pt x="24528" y="6251"/>
                    <a:pt x="24528" y="6251"/>
                  </a:cubicBezTo>
                  <a:cubicBezTo>
                    <a:pt x="24528" y="4786"/>
                    <a:pt x="23337" y="3596"/>
                    <a:pt x="21873" y="3596"/>
                  </a:cubicBezTo>
                  <a:cubicBezTo>
                    <a:pt x="21503" y="3596"/>
                    <a:pt x="21146" y="3679"/>
                    <a:pt x="20825" y="3810"/>
                  </a:cubicBezTo>
                  <a:cubicBezTo>
                    <a:pt x="20396" y="2286"/>
                    <a:pt x="19003" y="1167"/>
                    <a:pt x="17348" y="1167"/>
                  </a:cubicBezTo>
                  <a:cubicBezTo>
                    <a:pt x="16646" y="1167"/>
                    <a:pt x="16003" y="1369"/>
                    <a:pt x="15443" y="1715"/>
                  </a:cubicBezTo>
                  <a:cubicBezTo>
                    <a:pt x="14753"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10"/>
            <p:cNvSpPr/>
            <p:nvPr/>
          </p:nvSpPr>
          <p:spPr>
            <a:xfrm>
              <a:off x="3404875" y="2910250"/>
              <a:ext cx="130975" cy="175050"/>
            </a:xfrm>
            <a:custGeom>
              <a:avLst/>
              <a:gdLst/>
              <a:ahLst/>
              <a:cxnLst/>
              <a:rect l="l" t="t" r="r" b="b"/>
              <a:pathLst>
                <a:path w="5239" h="7002" extrusionOk="0">
                  <a:moveTo>
                    <a:pt x="5239" y="0"/>
                  </a:moveTo>
                  <a:lnTo>
                    <a:pt x="0" y="7001"/>
                  </a:lnTo>
                  <a:lnTo>
                    <a:pt x="4906" y="6870"/>
                  </a:lnTo>
                  <a:lnTo>
                    <a:pt x="5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10"/>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10"/>
            <p:cNvSpPr/>
            <p:nvPr/>
          </p:nvSpPr>
          <p:spPr>
            <a:xfrm>
              <a:off x="3434050" y="2910250"/>
              <a:ext cx="199150" cy="529850"/>
            </a:xfrm>
            <a:custGeom>
              <a:avLst/>
              <a:gdLst/>
              <a:ahLst/>
              <a:cxnLst/>
              <a:rect l="l" t="t" r="r" b="b"/>
              <a:pathLst>
                <a:path w="7966" h="21194" extrusionOk="0">
                  <a:moveTo>
                    <a:pt x="4072" y="0"/>
                  </a:moveTo>
                  <a:lnTo>
                    <a:pt x="0" y="6799"/>
                  </a:lnTo>
                  <a:lnTo>
                    <a:pt x="0" y="17598"/>
                  </a:lnTo>
                  <a:lnTo>
                    <a:pt x="7965" y="21193"/>
                  </a:lnTo>
                  <a:lnTo>
                    <a:pt x="7965" y="8990"/>
                  </a:lnTo>
                  <a:lnTo>
                    <a:pt x="4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10"/>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0"/>
            <p:cNvSpPr/>
            <p:nvPr/>
          </p:nvSpPr>
          <p:spPr>
            <a:xfrm>
              <a:off x="3535850" y="2910250"/>
              <a:ext cx="705750" cy="244700"/>
            </a:xfrm>
            <a:custGeom>
              <a:avLst/>
              <a:gdLst/>
              <a:ahLst/>
              <a:cxnLst/>
              <a:rect l="l" t="t" r="r" b="b"/>
              <a:pathLst>
                <a:path w="28230" h="9788" extrusionOk="0">
                  <a:moveTo>
                    <a:pt x="0" y="0"/>
                  </a:moveTo>
                  <a:lnTo>
                    <a:pt x="3858" y="9787"/>
                  </a:lnTo>
                  <a:lnTo>
                    <a:pt x="28230" y="7227"/>
                  </a:lnTo>
                  <a:lnTo>
                    <a:pt x="28230" y="687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0"/>
            <p:cNvSpPr/>
            <p:nvPr/>
          </p:nvSpPr>
          <p:spPr>
            <a:xfrm>
              <a:off x="3747475" y="3201950"/>
              <a:ext cx="73550" cy="119675"/>
            </a:xfrm>
            <a:custGeom>
              <a:avLst/>
              <a:gdLst/>
              <a:ahLst/>
              <a:cxnLst/>
              <a:rect l="l" t="t" r="r" b="b"/>
              <a:pathLst>
                <a:path w="2942" h="4787" extrusionOk="0">
                  <a:moveTo>
                    <a:pt x="2941" y="0"/>
                  </a:moveTo>
                  <a:lnTo>
                    <a:pt x="0" y="274"/>
                  </a:lnTo>
                  <a:lnTo>
                    <a:pt x="0" y="4787"/>
                  </a:lnTo>
                  <a:lnTo>
                    <a:pt x="2941" y="4441"/>
                  </a:lnTo>
                  <a:lnTo>
                    <a:pt x="2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10"/>
            <p:cNvSpPr/>
            <p:nvPr/>
          </p:nvSpPr>
          <p:spPr>
            <a:xfrm>
              <a:off x="3881725" y="3192125"/>
              <a:ext cx="73525" cy="216425"/>
            </a:xfrm>
            <a:custGeom>
              <a:avLst/>
              <a:gdLst/>
              <a:ahLst/>
              <a:cxnLst/>
              <a:rect l="l" t="t" r="r" b="b"/>
              <a:pathLst>
                <a:path w="2941" h="8657" extrusionOk="0">
                  <a:moveTo>
                    <a:pt x="2941" y="1"/>
                  </a:moveTo>
                  <a:lnTo>
                    <a:pt x="0" y="274"/>
                  </a:lnTo>
                  <a:lnTo>
                    <a:pt x="0" y="8656"/>
                  </a:lnTo>
                  <a:lnTo>
                    <a:pt x="2941" y="8299"/>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10"/>
            <p:cNvSpPr/>
            <p:nvPr/>
          </p:nvSpPr>
          <p:spPr>
            <a:xfrm>
              <a:off x="4015950" y="3182300"/>
              <a:ext cx="73550" cy="119675"/>
            </a:xfrm>
            <a:custGeom>
              <a:avLst/>
              <a:gdLst/>
              <a:ahLst/>
              <a:cxnLst/>
              <a:rect l="l" t="t" r="r" b="b"/>
              <a:pathLst>
                <a:path w="2942" h="4787" extrusionOk="0">
                  <a:moveTo>
                    <a:pt x="2942" y="1"/>
                  </a:moveTo>
                  <a:lnTo>
                    <a:pt x="1" y="286"/>
                  </a:lnTo>
                  <a:lnTo>
                    <a:pt x="1" y="4787"/>
                  </a:lnTo>
                  <a:lnTo>
                    <a:pt x="2942" y="4442"/>
                  </a:lnTo>
                  <a:lnTo>
                    <a:pt x="2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10"/>
            <p:cNvSpPr/>
            <p:nvPr/>
          </p:nvSpPr>
          <p:spPr>
            <a:xfrm>
              <a:off x="3487925" y="3140925"/>
              <a:ext cx="63425" cy="111050"/>
            </a:xfrm>
            <a:custGeom>
              <a:avLst/>
              <a:gdLst/>
              <a:ahLst/>
              <a:cxnLst/>
              <a:rect l="l" t="t" r="r" b="b"/>
              <a:pathLst>
                <a:path w="2537" h="4442" extrusionOk="0">
                  <a:moveTo>
                    <a:pt x="0" y="1"/>
                  </a:moveTo>
                  <a:lnTo>
                    <a:pt x="0" y="4049"/>
                  </a:lnTo>
                  <a:lnTo>
                    <a:pt x="2536" y="4442"/>
                  </a:lnTo>
                  <a:lnTo>
                    <a:pt x="2536" y="39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10"/>
            <p:cNvSpPr/>
            <p:nvPr/>
          </p:nvSpPr>
          <p:spPr>
            <a:xfrm>
              <a:off x="3535850" y="2866200"/>
              <a:ext cx="705750" cy="274750"/>
            </a:xfrm>
            <a:custGeom>
              <a:avLst/>
              <a:gdLst/>
              <a:ahLst/>
              <a:cxnLst/>
              <a:rect l="l" t="t" r="r" b="b"/>
              <a:pathLst>
                <a:path w="28230" h="10990" extrusionOk="0">
                  <a:moveTo>
                    <a:pt x="22253" y="0"/>
                  </a:moveTo>
                  <a:lnTo>
                    <a:pt x="0" y="1762"/>
                  </a:lnTo>
                  <a:lnTo>
                    <a:pt x="3893" y="10990"/>
                  </a:lnTo>
                  <a:lnTo>
                    <a:pt x="28230" y="8632"/>
                  </a:lnTo>
                  <a:lnTo>
                    <a:pt x="22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0"/>
            <p:cNvSpPr/>
            <p:nvPr/>
          </p:nvSpPr>
          <p:spPr>
            <a:xfrm>
              <a:off x="4027275" y="3230825"/>
              <a:ext cx="613200" cy="156575"/>
            </a:xfrm>
            <a:custGeom>
              <a:avLst/>
              <a:gdLst/>
              <a:ahLst/>
              <a:cxnLst/>
              <a:rect l="l" t="t" r="r" b="b"/>
              <a:pathLst>
                <a:path w="24528" h="6263" extrusionOk="0">
                  <a:moveTo>
                    <a:pt x="12478" y="0"/>
                  </a:moveTo>
                  <a:cubicBezTo>
                    <a:pt x="10883" y="0"/>
                    <a:pt x="9525" y="1191"/>
                    <a:pt x="8966" y="2858"/>
                  </a:cubicBezTo>
                  <a:cubicBezTo>
                    <a:pt x="8299" y="2203"/>
                    <a:pt x="7382" y="1798"/>
                    <a:pt x="6370" y="1798"/>
                  </a:cubicBezTo>
                  <a:cubicBezTo>
                    <a:pt x="4525" y="1798"/>
                    <a:pt x="3001" y="3132"/>
                    <a:pt x="2703" y="4882"/>
                  </a:cubicBezTo>
                  <a:cubicBezTo>
                    <a:pt x="2441" y="4763"/>
                    <a:pt x="2167" y="4679"/>
                    <a:pt x="1870" y="4679"/>
                  </a:cubicBezTo>
                  <a:cubicBezTo>
                    <a:pt x="929" y="4679"/>
                    <a:pt x="155" y="5358"/>
                    <a:pt x="0" y="6263"/>
                  </a:cubicBezTo>
                  <a:lnTo>
                    <a:pt x="24527" y="6263"/>
                  </a:lnTo>
                  <a:cubicBezTo>
                    <a:pt x="24527" y="6251"/>
                    <a:pt x="24527" y="6251"/>
                    <a:pt x="24527" y="6251"/>
                  </a:cubicBezTo>
                  <a:cubicBezTo>
                    <a:pt x="24527" y="4787"/>
                    <a:pt x="23336" y="3596"/>
                    <a:pt x="21872" y="3596"/>
                  </a:cubicBezTo>
                  <a:cubicBezTo>
                    <a:pt x="21503" y="3596"/>
                    <a:pt x="21146" y="3679"/>
                    <a:pt x="20824" y="3810"/>
                  </a:cubicBezTo>
                  <a:cubicBezTo>
                    <a:pt x="20408" y="2286"/>
                    <a:pt x="19015" y="1167"/>
                    <a:pt x="17348" y="1167"/>
                  </a:cubicBezTo>
                  <a:cubicBezTo>
                    <a:pt x="16645" y="1167"/>
                    <a:pt x="16002" y="1370"/>
                    <a:pt x="15443" y="1715"/>
                  </a:cubicBezTo>
                  <a:cubicBezTo>
                    <a:pt x="14752"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0"/>
            <p:cNvSpPr/>
            <p:nvPr/>
          </p:nvSpPr>
          <p:spPr>
            <a:xfrm>
              <a:off x="4027275" y="3332625"/>
              <a:ext cx="386075" cy="98550"/>
            </a:xfrm>
            <a:custGeom>
              <a:avLst/>
              <a:gdLst/>
              <a:ahLst/>
              <a:cxnLst/>
              <a:rect l="l" t="t" r="r" b="b"/>
              <a:pathLst>
                <a:path w="15443" h="3942" extrusionOk="0">
                  <a:moveTo>
                    <a:pt x="7858" y="0"/>
                  </a:moveTo>
                  <a:cubicBezTo>
                    <a:pt x="6858" y="0"/>
                    <a:pt x="5989" y="750"/>
                    <a:pt x="5644" y="1798"/>
                  </a:cubicBezTo>
                  <a:cubicBezTo>
                    <a:pt x="5227" y="1393"/>
                    <a:pt x="4644" y="1131"/>
                    <a:pt x="4013" y="1131"/>
                  </a:cubicBezTo>
                  <a:cubicBezTo>
                    <a:pt x="2846" y="1131"/>
                    <a:pt x="1893" y="1977"/>
                    <a:pt x="1703" y="3072"/>
                  </a:cubicBezTo>
                  <a:cubicBezTo>
                    <a:pt x="1536" y="3001"/>
                    <a:pt x="1369" y="2953"/>
                    <a:pt x="1179" y="2953"/>
                  </a:cubicBezTo>
                  <a:cubicBezTo>
                    <a:pt x="584" y="2953"/>
                    <a:pt x="95" y="3382"/>
                    <a:pt x="0" y="3941"/>
                  </a:cubicBezTo>
                  <a:lnTo>
                    <a:pt x="15443" y="3941"/>
                  </a:lnTo>
                  <a:cubicBezTo>
                    <a:pt x="15443" y="3013"/>
                    <a:pt x="14693" y="2262"/>
                    <a:pt x="13776" y="2262"/>
                  </a:cubicBezTo>
                  <a:cubicBezTo>
                    <a:pt x="13538" y="2262"/>
                    <a:pt x="13311" y="2310"/>
                    <a:pt x="13121" y="2405"/>
                  </a:cubicBezTo>
                  <a:cubicBezTo>
                    <a:pt x="12847" y="1441"/>
                    <a:pt x="11966" y="738"/>
                    <a:pt x="10930" y="738"/>
                  </a:cubicBezTo>
                  <a:cubicBezTo>
                    <a:pt x="10490" y="738"/>
                    <a:pt x="10073" y="869"/>
                    <a:pt x="9728" y="1084"/>
                  </a:cubicBezTo>
                  <a:cubicBezTo>
                    <a:pt x="9287" y="429"/>
                    <a:pt x="8620" y="0"/>
                    <a:pt x="7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10"/>
            <p:cNvSpPr/>
            <p:nvPr/>
          </p:nvSpPr>
          <p:spPr>
            <a:xfrm>
              <a:off x="6480550" y="1938400"/>
              <a:ext cx="32175" cy="1017700"/>
            </a:xfrm>
            <a:custGeom>
              <a:avLst/>
              <a:gdLst/>
              <a:ahLst/>
              <a:cxnLst/>
              <a:rect l="l" t="t" r="r" b="b"/>
              <a:pathLst>
                <a:path w="1287" h="40708" extrusionOk="0">
                  <a:moveTo>
                    <a:pt x="1" y="1"/>
                  </a:moveTo>
                  <a:lnTo>
                    <a:pt x="1" y="40708"/>
                  </a:lnTo>
                  <a:lnTo>
                    <a:pt x="1286" y="40708"/>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10"/>
            <p:cNvSpPr/>
            <p:nvPr/>
          </p:nvSpPr>
          <p:spPr>
            <a:xfrm>
              <a:off x="6502575" y="1938400"/>
              <a:ext cx="10150" cy="1017700"/>
            </a:xfrm>
            <a:custGeom>
              <a:avLst/>
              <a:gdLst/>
              <a:ahLst/>
              <a:cxnLst/>
              <a:rect l="l" t="t" r="r" b="b"/>
              <a:pathLst>
                <a:path w="406" h="40708" extrusionOk="0">
                  <a:moveTo>
                    <a:pt x="1" y="1"/>
                  </a:moveTo>
                  <a:lnTo>
                    <a:pt x="1" y="40708"/>
                  </a:lnTo>
                  <a:lnTo>
                    <a:pt x="405" y="40708"/>
                  </a:lnTo>
                  <a:lnTo>
                    <a:pt x="4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0"/>
            <p:cNvSpPr/>
            <p:nvPr/>
          </p:nvSpPr>
          <p:spPr>
            <a:xfrm>
              <a:off x="6449000" y="1438350"/>
              <a:ext cx="89925" cy="472700"/>
            </a:xfrm>
            <a:custGeom>
              <a:avLst/>
              <a:gdLst/>
              <a:ahLst/>
              <a:cxnLst/>
              <a:rect l="l" t="t" r="r" b="b"/>
              <a:pathLst>
                <a:path w="3597" h="18908" extrusionOk="0">
                  <a:moveTo>
                    <a:pt x="751" y="0"/>
                  </a:moveTo>
                  <a:lnTo>
                    <a:pt x="0" y="16788"/>
                  </a:lnTo>
                  <a:lnTo>
                    <a:pt x="1751" y="18907"/>
                  </a:lnTo>
                  <a:lnTo>
                    <a:pt x="3596" y="16407"/>
                  </a:lnTo>
                  <a:lnTo>
                    <a:pt x="2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10"/>
            <p:cNvSpPr/>
            <p:nvPr/>
          </p:nvSpPr>
          <p:spPr>
            <a:xfrm>
              <a:off x="6490975" y="1902675"/>
              <a:ext cx="469425" cy="139925"/>
            </a:xfrm>
            <a:custGeom>
              <a:avLst/>
              <a:gdLst/>
              <a:ahLst/>
              <a:cxnLst/>
              <a:rect l="l" t="t" r="r" b="b"/>
              <a:pathLst>
                <a:path w="18777" h="5597" extrusionOk="0">
                  <a:moveTo>
                    <a:pt x="2405" y="1"/>
                  </a:moveTo>
                  <a:lnTo>
                    <a:pt x="0" y="1346"/>
                  </a:lnTo>
                  <a:lnTo>
                    <a:pt x="2131" y="3620"/>
                  </a:lnTo>
                  <a:lnTo>
                    <a:pt x="18443" y="5597"/>
                  </a:lnTo>
                  <a:lnTo>
                    <a:pt x="18776" y="3799"/>
                  </a:lnTo>
                  <a:lnTo>
                    <a:pt x="24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0"/>
            <p:cNvSpPr/>
            <p:nvPr/>
          </p:nvSpPr>
          <p:spPr>
            <a:xfrm>
              <a:off x="6442750" y="1438350"/>
              <a:ext cx="89925" cy="472700"/>
            </a:xfrm>
            <a:custGeom>
              <a:avLst/>
              <a:gdLst/>
              <a:ahLst/>
              <a:cxnLst/>
              <a:rect l="l" t="t" r="r" b="b"/>
              <a:pathLst>
                <a:path w="3597" h="18908" extrusionOk="0">
                  <a:moveTo>
                    <a:pt x="762" y="0"/>
                  </a:moveTo>
                  <a:lnTo>
                    <a:pt x="0" y="16788"/>
                  </a:lnTo>
                  <a:lnTo>
                    <a:pt x="1763" y="18907"/>
                  </a:lnTo>
                  <a:lnTo>
                    <a:pt x="3596" y="16407"/>
                  </a:lnTo>
                  <a:lnTo>
                    <a:pt x="2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0"/>
            <p:cNvSpPr/>
            <p:nvPr/>
          </p:nvSpPr>
          <p:spPr>
            <a:xfrm>
              <a:off x="6490975" y="1894050"/>
              <a:ext cx="469425" cy="139625"/>
            </a:xfrm>
            <a:custGeom>
              <a:avLst/>
              <a:gdLst/>
              <a:ahLst/>
              <a:cxnLst/>
              <a:rect l="l" t="t" r="r" b="b"/>
              <a:pathLst>
                <a:path w="18777" h="5585" extrusionOk="0">
                  <a:moveTo>
                    <a:pt x="2405" y="0"/>
                  </a:moveTo>
                  <a:lnTo>
                    <a:pt x="0" y="1346"/>
                  </a:lnTo>
                  <a:lnTo>
                    <a:pt x="2131" y="3608"/>
                  </a:lnTo>
                  <a:lnTo>
                    <a:pt x="18443" y="5584"/>
                  </a:lnTo>
                  <a:lnTo>
                    <a:pt x="18776" y="3799"/>
                  </a:lnTo>
                  <a:lnTo>
                    <a:pt x="2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0"/>
            <p:cNvSpPr/>
            <p:nvPr/>
          </p:nvSpPr>
          <p:spPr>
            <a:xfrm>
              <a:off x="6070375" y="1919650"/>
              <a:ext cx="421800" cy="263750"/>
            </a:xfrm>
            <a:custGeom>
              <a:avLst/>
              <a:gdLst/>
              <a:ahLst/>
              <a:cxnLst/>
              <a:rect l="l" t="t" r="r" b="b"/>
              <a:pathLst>
                <a:path w="16872" h="10550" extrusionOk="0">
                  <a:moveTo>
                    <a:pt x="13788" y="0"/>
                  </a:moveTo>
                  <a:lnTo>
                    <a:pt x="1" y="8966"/>
                  </a:lnTo>
                  <a:lnTo>
                    <a:pt x="906" y="10549"/>
                  </a:lnTo>
                  <a:lnTo>
                    <a:pt x="15896" y="2953"/>
                  </a:lnTo>
                  <a:lnTo>
                    <a:pt x="16872" y="381"/>
                  </a:lnTo>
                  <a:lnTo>
                    <a:pt x="137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10"/>
            <p:cNvSpPr/>
            <p:nvPr/>
          </p:nvSpPr>
          <p:spPr>
            <a:xfrm>
              <a:off x="6066225" y="1911025"/>
              <a:ext cx="421500" cy="263750"/>
            </a:xfrm>
            <a:custGeom>
              <a:avLst/>
              <a:gdLst/>
              <a:ahLst/>
              <a:cxnLst/>
              <a:rect l="l" t="t" r="r" b="b"/>
              <a:pathLst>
                <a:path w="16860" h="10550" extrusionOk="0">
                  <a:moveTo>
                    <a:pt x="13776" y="0"/>
                  </a:moveTo>
                  <a:lnTo>
                    <a:pt x="0" y="8966"/>
                  </a:lnTo>
                  <a:lnTo>
                    <a:pt x="893" y="10549"/>
                  </a:lnTo>
                  <a:lnTo>
                    <a:pt x="15883" y="2941"/>
                  </a:lnTo>
                  <a:lnTo>
                    <a:pt x="16859" y="369"/>
                  </a:lnTo>
                  <a:lnTo>
                    <a:pt x="137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10"/>
            <p:cNvSpPr/>
            <p:nvPr/>
          </p:nvSpPr>
          <p:spPr>
            <a:xfrm>
              <a:off x="6445725" y="1872925"/>
              <a:ext cx="90800" cy="90800"/>
            </a:xfrm>
            <a:custGeom>
              <a:avLst/>
              <a:gdLst/>
              <a:ahLst/>
              <a:cxnLst/>
              <a:rect l="l" t="t" r="r" b="b"/>
              <a:pathLst>
                <a:path w="3632" h="3632" extrusionOk="0">
                  <a:moveTo>
                    <a:pt x="1810" y="0"/>
                  </a:moveTo>
                  <a:cubicBezTo>
                    <a:pt x="810" y="0"/>
                    <a:pt x="1" y="810"/>
                    <a:pt x="1" y="1822"/>
                  </a:cubicBezTo>
                  <a:cubicBezTo>
                    <a:pt x="1" y="2822"/>
                    <a:pt x="810" y="3632"/>
                    <a:pt x="1810" y="3632"/>
                  </a:cubicBezTo>
                  <a:cubicBezTo>
                    <a:pt x="2822" y="3632"/>
                    <a:pt x="3632" y="2822"/>
                    <a:pt x="3632" y="1822"/>
                  </a:cubicBezTo>
                  <a:cubicBezTo>
                    <a:pt x="3632" y="810"/>
                    <a:pt x="2822"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10"/>
            <p:cNvSpPr/>
            <p:nvPr/>
          </p:nvSpPr>
          <p:spPr>
            <a:xfrm>
              <a:off x="4370175" y="2501850"/>
              <a:ext cx="16975" cy="535525"/>
            </a:xfrm>
            <a:custGeom>
              <a:avLst/>
              <a:gdLst/>
              <a:ahLst/>
              <a:cxnLst/>
              <a:rect l="l" t="t" r="r" b="b"/>
              <a:pathLst>
                <a:path w="679" h="21421" extrusionOk="0">
                  <a:moveTo>
                    <a:pt x="0" y="1"/>
                  </a:moveTo>
                  <a:lnTo>
                    <a:pt x="0" y="21420"/>
                  </a:lnTo>
                  <a:lnTo>
                    <a:pt x="679" y="21420"/>
                  </a:lnTo>
                  <a:lnTo>
                    <a:pt x="6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10"/>
            <p:cNvSpPr/>
            <p:nvPr/>
          </p:nvSpPr>
          <p:spPr>
            <a:xfrm>
              <a:off x="4381775" y="2501850"/>
              <a:ext cx="5375" cy="535525"/>
            </a:xfrm>
            <a:custGeom>
              <a:avLst/>
              <a:gdLst/>
              <a:ahLst/>
              <a:cxnLst/>
              <a:rect l="l" t="t" r="r" b="b"/>
              <a:pathLst>
                <a:path w="215" h="21421" extrusionOk="0">
                  <a:moveTo>
                    <a:pt x="1" y="1"/>
                  </a:moveTo>
                  <a:lnTo>
                    <a:pt x="1" y="21420"/>
                  </a:lnTo>
                  <a:lnTo>
                    <a:pt x="215" y="21420"/>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10"/>
            <p:cNvSpPr/>
            <p:nvPr/>
          </p:nvSpPr>
          <p:spPr>
            <a:xfrm>
              <a:off x="4364800" y="2250950"/>
              <a:ext cx="105400" cy="238725"/>
            </a:xfrm>
            <a:custGeom>
              <a:avLst/>
              <a:gdLst/>
              <a:ahLst/>
              <a:cxnLst/>
              <a:rect l="l" t="t" r="r" b="b"/>
              <a:pathLst>
                <a:path w="4216" h="9549" extrusionOk="0">
                  <a:moveTo>
                    <a:pt x="3311" y="0"/>
                  </a:moveTo>
                  <a:lnTo>
                    <a:pt x="1" y="8192"/>
                  </a:lnTo>
                  <a:lnTo>
                    <a:pt x="501" y="9549"/>
                  </a:lnTo>
                  <a:lnTo>
                    <a:pt x="1846" y="8632"/>
                  </a:lnTo>
                  <a:lnTo>
                    <a:pt x="4216" y="310"/>
                  </a:lnTo>
                  <a:lnTo>
                    <a:pt x="3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0"/>
            <p:cNvSpPr/>
            <p:nvPr/>
          </p:nvSpPr>
          <p:spPr>
            <a:xfrm>
              <a:off x="4371950" y="2495900"/>
              <a:ext cx="222075" cy="139325"/>
            </a:xfrm>
            <a:custGeom>
              <a:avLst/>
              <a:gdLst/>
              <a:ahLst/>
              <a:cxnLst/>
              <a:rect l="l" t="t" r="r" b="b"/>
              <a:pathLst>
                <a:path w="8883" h="5573" extrusionOk="0">
                  <a:moveTo>
                    <a:pt x="1429" y="1"/>
                  </a:moveTo>
                  <a:lnTo>
                    <a:pt x="1" y="239"/>
                  </a:lnTo>
                  <a:lnTo>
                    <a:pt x="656" y="1739"/>
                  </a:lnTo>
                  <a:lnTo>
                    <a:pt x="8406" y="5573"/>
                  </a:lnTo>
                  <a:lnTo>
                    <a:pt x="8883" y="4751"/>
                  </a:lnTo>
                  <a:lnTo>
                    <a:pt x="14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0"/>
            <p:cNvSpPr/>
            <p:nvPr/>
          </p:nvSpPr>
          <p:spPr>
            <a:xfrm>
              <a:off x="4361525" y="2249750"/>
              <a:ext cx="105700" cy="239050"/>
            </a:xfrm>
            <a:custGeom>
              <a:avLst/>
              <a:gdLst/>
              <a:ahLst/>
              <a:cxnLst/>
              <a:rect l="l" t="t" r="r" b="b"/>
              <a:pathLst>
                <a:path w="4228" h="9562" extrusionOk="0">
                  <a:moveTo>
                    <a:pt x="3323" y="0"/>
                  </a:moveTo>
                  <a:lnTo>
                    <a:pt x="1" y="8204"/>
                  </a:lnTo>
                  <a:lnTo>
                    <a:pt x="513" y="9561"/>
                  </a:lnTo>
                  <a:lnTo>
                    <a:pt x="1858" y="8632"/>
                  </a:lnTo>
                  <a:lnTo>
                    <a:pt x="4228" y="322"/>
                  </a:lnTo>
                  <a:lnTo>
                    <a:pt x="3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10"/>
            <p:cNvSpPr/>
            <p:nvPr/>
          </p:nvSpPr>
          <p:spPr>
            <a:xfrm>
              <a:off x="4373450" y="2491450"/>
              <a:ext cx="222075" cy="139625"/>
            </a:xfrm>
            <a:custGeom>
              <a:avLst/>
              <a:gdLst/>
              <a:ahLst/>
              <a:cxnLst/>
              <a:rect l="l" t="t" r="r" b="b"/>
              <a:pathLst>
                <a:path w="8883" h="5585" extrusionOk="0">
                  <a:moveTo>
                    <a:pt x="1429" y="0"/>
                  </a:moveTo>
                  <a:lnTo>
                    <a:pt x="0" y="250"/>
                  </a:lnTo>
                  <a:lnTo>
                    <a:pt x="655" y="1739"/>
                  </a:lnTo>
                  <a:lnTo>
                    <a:pt x="8406" y="5584"/>
                  </a:lnTo>
                  <a:lnTo>
                    <a:pt x="8882" y="4751"/>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10"/>
            <p:cNvSpPr/>
            <p:nvPr/>
          </p:nvSpPr>
          <p:spPr>
            <a:xfrm>
              <a:off x="4126975" y="2480425"/>
              <a:ext cx="246800" cy="74450"/>
            </a:xfrm>
            <a:custGeom>
              <a:avLst/>
              <a:gdLst/>
              <a:ahLst/>
              <a:cxnLst/>
              <a:rect l="l" t="t" r="r" b="b"/>
              <a:pathLst>
                <a:path w="9872" h="2978" extrusionOk="0">
                  <a:moveTo>
                    <a:pt x="8407" y="1"/>
                  </a:moveTo>
                  <a:lnTo>
                    <a:pt x="1" y="2037"/>
                  </a:lnTo>
                  <a:lnTo>
                    <a:pt x="168" y="2977"/>
                  </a:lnTo>
                  <a:lnTo>
                    <a:pt x="8942" y="1834"/>
                  </a:lnTo>
                  <a:lnTo>
                    <a:pt x="9871" y="727"/>
                  </a:lnTo>
                  <a:lnTo>
                    <a:pt x="8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10"/>
            <p:cNvSpPr/>
            <p:nvPr/>
          </p:nvSpPr>
          <p:spPr>
            <a:xfrm>
              <a:off x="4126400" y="2475375"/>
              <a:ext cx="246775" cy="74425"/>
            </a:xfrm>
            <a:custGeom>
              <a:avLst/>
              <a:gdLst/>
              <a:ahLst/>
              <a:cxnLst/>
              <a:rect l="l" t="t" r="r" b="b"/>
              <a:pathLst>
                <a:path w="9871" h="2977" extrusionOk="0">
                  <a:moveTo>
                    <a:pt x="8406" y="0"/>
                  </a:moveTo>
                  <a:lnTo>
                    <a:pt x="0" y="2036"/>
                  </a:lnTo>
                  <a:lnTo>
                    <a:pt x="167" y="2977"/>
                  </a:lnTo>
                  <a:lnTo>
                    <a:pt x="8930" y="1822"/>
                  </a:lnTo>
                  <a:lnTo>
                    <a:pt x="9870" y="727"/>
                  </a:lnTo>
                  <a:lnTo>
                    <a:pt x="8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0"/>
            <p:cNvSpPr/>
            <p:nvPr/>
          </p:nvSpPr>
          <p:spPr>
            <a:xfrm>
              <a:off x="4351125" y="2469125"/>
              <a:ext cx="47950" cy="47950"/>
            </a:xfrm>
            <a:custGeom>
              <a:avLst/>
              <a:gdLst/>
              <a:ahLst/>
              <a:cxnLst/>
              <a:rect l="l" t="t" r="r" b="b"/>
              <a:pathLst>
                <a:path w="1918" h="1918" extrusionOk="0">
                  <a:moveTo>
                    <a:pt x="965" y="0"/>
                  </a:moveTo>
                  <a:cubicBezTo>
                    <a:pt x="429" y="0"/>
                    <a:pt x="0" y="429"/>
                    <a:pt x="0" y="953"/>
                  </a:cubicBezTo>
                  <a:cubicBezTo>
                    <a:pt x="0" y="1489"/>
                    <a:pt x="429" y="1917"/>
                    <a:pt x="965" y="1917"/>
                  </a:cubicBezTo>
                  <a:cubicBezTo>
                    <a:pt x="1489" y="1917"/>
                    <a:pt x="1917" y="1489"/>
                    <a:pt x="1917" y="953"/>
                  </a:cubicBezTo>
                  <a:cubicBezTo>
                    <a:pt x="1917" y="429"/>
                    <a:pt x="1489"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0"/>
            <p:cNvSpPr/>
            <p:nvPr/>
          </p:nvSpPr>
          <p:spPr>
            <a:xfrm>
              <a:off x="5916800" y="2292325"/>
              <a:ext cx="11625" cy="365225"/>
            </a:xfrm>
            <a:custGeom>
              <a:avLst/>
              <a:gdLst/>
              <a:ahLst/>
              <a:cxnLst/>
              <a:rect l="l" t="t" r="r" b="b"/>
              <a:pathLst>
                <a:path w="465" h="14609" extrusionOk="0">
                  <a:moveTo>
                    <a:pt x="0" y="0"/>
                  </a:moveTo>
                  <a:lnTo>
                    <a:pt x="0" y="14609"/>
                  </a:lnTo>
                  <a:lnTo>
                    <a:pt x="464" y="14609"/>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0"/>
            <p:cNvSpPr/>
            <p:nvPr/>
          </p:nvSpPr>
          <p:spPr>
            <a:xfrm>
              <a:off x="5924525" y="2292325"/>
              <a:ext cx="3900" cy="365225"/>
            </a:xfrm>
            <a:custGeom>
              <a:avLst/>
              <a:gdLst/>
              <a:ahLst/>
              <a:cxnLst/>
              <a:rect l="l" t="t" r="r" b="b"/>
              <a:pathLst>
                <a:path w="156" h="14609" extrusionOk="0">
                  <a:moveTo>
                    <a:pt x="1" y="0"/>
                  </a:moveTo>
                  <a:lnTo>
                    <a:pt x="1" y="14609"/>
                  </a:lnTo>
                  <a:lnTo>
                    <a:pt x="155" y="14609"/>
                  </a:lnTo>
                  <a:lnTo>
                    <a:pt x="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0"/>
            <p:cNvSpPr/>
            <p:nvPr/>
          </p:nvSpPr>
          <p:spPr>
            <a:xfrm>
              <a:off x="5912925" y="2120875"/>
              <a:ext cx="72050" cy="163125"/>
            </a:xfrm>
            <a:custGeom>
              <a:avLst/>
              <a:gdLst/>
              <a:ahLst/>
              <a:cxnLst/>
              <a:rect l="l" t="t" r="r" b="b"/>
              <a:pathLst>
                <a:path w="2882" h="6525" extrusionOk="0">
                  <a:moveTo>
                    <a:pt x="2263" y="0"/>
                  </a:moveTo>
                  <a:lnTo>
                    <a:pt x="0" y="5596"/>
                  </a:lnTo>
                  <a:lnTo>
                    <a:pt x="346" y="6525"/>
                  </a:lnTo>
                  <a:lnTo>
                    <a:pt x="1274" y="5894"/>
                  </a:lnTo>
                  <a:lnTo>
                    <a:pt x="2882" y="214"/>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10"/>
            <p:cNvSpPr/>
            <p:nvPr/>
          </p:nvSpPr>
          <p:spPr>
            <a:xfrm>
              <a:off x="5917975" y="2288150"/>
              <a:ext cx="151525" cy="95275"/>
            </a:xfrm>
            <a:custGeom>
              <a:avLst/>
              <a:gdLst/>
              <a:ahLst/>
              <a:cxnLst/>
              <a:rect l="l" t="t" r="r" b="b"/>
              <a:pathLst>
                <a:path w="6061" h="3811" extrusionOk="0">
                  <a:moveTo>
                    <a:pt x="977" y="0"/>
                  </a:moveTo>
                  <a:lnTo>
                    <a:pt x="1" y="167"/>
                  </a:lnTo>
                  <a:lnTo>
                    <a:pt x="453" y="1191"/>
                  </a:lnTo>
                  <a:lnTo>
                    <a:pt x="5740" y="3810"/>
                  </a:lnTo>
                  <a:lnTo>
                    <a:pt x="6061" y="3239"/>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10"/>
            <p:cNvSpPr/>
            <p:nvPr/>
          </p:nvSpPr>
          <p:spPr>
            <a:xfrm>
              <a:off x="5910825" y="2120275"/>
              <a:ext cx="72075" cy="162825"/>
            </a:xfrm>
            <a:custGeom>
              <a:avLst/>
              <a:gdLst/>
              <a:ahLst/>
              <a:cxnLst/>
              <a:rect l="l" t="t" r="r" b="b"/>
              <a:pathLst>
                <a:path w="2883" h="6513" extrusionOk="0">
                  <a:moveTo>
                    <a:pt x="2263" y="0"/>
                  </a:moveTo>
                  <a:lnTo>
                    <a:pt x="1" y="5596"/>
                  </a:lnTo>
                  <a:lnTo>
                    <a:pt x="346" y="6513"/>
                  </a:lnTo>
                  <a:lnTo>
                    <a:pt x="1275" y="5894"/>
                  </a:lnTo>
                  <a:lnTo>
                    <a:pt x="2882" y="215"/>
                  </a:lnTo>
                  <a:lnTo>
                    <a:pt x="22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0"/>
            <p:cNvSpPr/>
            <p:nvPr/>
          </p:nvSpPr>
          <p:spPr>
            <a:xfrm>
              <a:off x="5918875" y="2285175"/>
              <a:ext cx="151525" cy="95275"/>
            </a:xfrm>
            <a:custGeom>
              <a:avLst/>
              <a:gdLst/>
              <a:ahLst/>
              <a:cxnLst/>
              <a:rect l="l" t="t" r="r" b="b"/>
              <a:pathLst>
                <a:path w="6061" h="3811" extrusionOk="0">
                  <a:moveTo>
                    <a:pt x="977" y="0"/>
                  </a:moveTo>
                  <a:lnTo>
                    <a:pt x="0" y="167"/>
                  </a:lnTo>
                  <a:lnTo>
                    <a:pt x="453" y="1191"/>
                  </a:lnTo>
                  <a:lnTo>
                    <a:pt x="5739" y="3810"/>
                  </a:lnTo>
                  <a:lnTo>
                    <a:pt x="6061" y="3239"/>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0"/>
            <p:cNvSpPr/>
            <p:nvPr/>
          </p:nvSpPr>
          <p:spPr>
            <a:xfrm>
              <a:off x="5750700" y="2277725"/>
              <a:ext cx="168500" cy="50625"/>
            </a:xfrm>
            <a:custGeom>
              <a:avLst/>
              <a:gdLst/>
              <a:ahLst/>
              <a:cxnLst/>
              <a:rect l="l" t="t" r="r" b="b"/>
              <a:pathLst>
                <a:path w="6740" h="2025" extrusionOk="0">
                  <a:moveTo>
                    <a:pt x="5739" y="1"/>
                  </a:moveTo>
                  <a:lnTo>
                    <a:pt x="0" y="1382"/>
                  </a:lnTo>
                  <a:lnTo>
                    <a:pt x="119" y="2025"/>
                  </a:lnTo>
                  <a:lnTo>
                    <a:pt x="6096" y="1239"/>
                  </a:lnTo>
                  <a:lnTo>
                    <a:pt x="6739" y="489"/>
                  </a:lnTo>
                  <a:lnTo>
                    <a:pt x="5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0"/>
            <p:cNvSpPr/>
            <p:nvPr/>
          </p:nvSpPr>
          <p:spPr>
            <a:xfrm>
              <a:off x="5750400" y="2274150"/>
              <a:ext cx="168200" cy="50625"/>
            </a:xfrm>
            <a:custGeom>
              <a:avLst/>
              <a:gdLst/>
              <a:ahLst/>
              <a:cxnLst/>
              <a:rect l="l" t="t" r="r" b="b"/>
              <a:pathLst>
                <a:path w="6728" h="2025" extrusionOk="0">
                  <a:moveTo>
                    <a:pt x="5739" y="1"/>
                  </a:moveTo>
                  <a:lnTo>
                    <a:pt x="1" y="1382"/>
                  </a:lnTo>
                  <a:lnTo>
                    <a:pt x="108" y="2025"/>
                  </a:lnTo>
                  <a:lnTo>
                    <a:pt x="6097" y="1251"/>
                  </a:lnTo>
                  <a:lnTo>
                    <a:pt x="6728" y="489"/>
                  </a:lnTo>
                  <a:lnTo>
                    <a:pt x="5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0"/>
            <p:cNvSpPr/>
            <p:nvPr/>
          </p:nvSpPr>
          <p:spPr>
            <a:xfrm>
              <a:off x="5903700" y="2270000"/>
              <a:ext cx="32750" cy="32450"/>
            </a:xfrm>
            <a:custGeom>
              <a:avLst/>
              <a:gdLst/>
              <a:ahLst/>
              <a:cxnLst/>
              <a:rect l="l" t="t" r="r" b="b"/>
              <a:pathLst>
                <a:path w="1310" h="1298" extrusionOk="0">
                  <a:moveTo>
                    <a:pt x="655" y="0"/>
                  </a:moveTo>
                  <a:cubicBezTo>
                    <a:pt x="298" y="0"/>
                    <a:pt x="0" y="286"/>
                    <a:pt x="0" y="643"/>
                  </a:cubicBezTo>
                  <a:cubicBezTo>
                    <a:pt x="0" y="1012"/>
                    <a:pt x="298" y="1298"/>
                    <a:pt x="655" y="1298"/>
                  </a:cubicBezTo>
                  <a:cubicBezTo>
                    <a:pt x="1012" y="1298"/>
                    <a:pt x="1310" y="1012"/>
                    <a:pt x="1310" y="643"/>
                  </a:cubicBezTo>
                  <a:cubicBezTo>
                    <a:pt x="1310" y="286"/>
                    <a:pt x="101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0"/>
            <p:cNvSpPr/>
            <p:nvPr/>
          </p:nvSpPr>
          <p:spPr>
            <a:xfrm>
              <a:off x="5400050" y="2039600"/>
              <a:ext cx="23250" cy="728700"/>
            </a:xfrm>
            <a:custGeom>
              <a:avLst/>
              <a:gdLst/>
              <a:ahLst/>
              <a:cxnLst/>
              <a:rect l="l" t="t" r="r" b="b"/>
              <a:pathLst>
                <a:path w="930" h="29148" extrusionOk="0">
                  <a:moveTo>
                    <a:pt x="1" y="1"/>
                  </a:moveTo>
                  <a:lnTo>
                    <a:pt x="1" y="29147"/>
                  </a:lnTo>
                  <a:lnTo>
                    <a:pt x="930" y="29147"/>
                  </a:lnTo>
                  <a:lnTo>
                    <a:pt x="9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0"/>
            <p:cNvSpPr/>
            <p:nvPr/>
          </p:nvSpPr>
          <p:spPr>
            <a:xfrm>
              <a:off x="5417847" y="2039600"/>
              <a:ext cx="7475" cy="728700"/>
            </a:xfrm>
            <a:custGeom>
              <a:avLst/>
              <a:gdLst/>
              <a:ahLst/>
              <a:cxnLst/>
              <a:rect l="l" t="t" r="r" b="b"/>
              <a:pathLst>
                <a:path w="299" h="29148" extrusionOk="0">
                  <a:moveTo>
                    <a:pt x="1" y="1"/>
                  </a:moveTo>
                  <a:lnTo>
                    <a:pt x="1" y="29147"/>
                  </a:lnTo>
                  <a:lnTo>
                    <a:pt x="299" y="29147"/>
                  </a:lnTo>
                  <a:lnTo>
                    <a:pt x="2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0"/>
            <p:cNvSpPr/>
            <p:nvPr/>
          </p:nvSpPr>
          <p:spPr>
            <a:xfrm>
              <a:off x="5198250" y="1783325"/>
              <a:ext cx="213150" cy="283100"/>
            </a:xfrm>
            <a:custGeom>
              <a:avLst/>
              <a:gdLst/>
              <a:ahLst/>
              <a:cxnLst/>
              <a:rect l="l" t="t" r="r" b="b"/>
              <a:pathLst>
                <a:path w="8526" h="11324" extrusionOk="0">
                  <a:moveTo>
                    <a:pt x="1060" y="0"/>
                  </a:moveTo>
                  <a:lnTo>
                    <a:pt x="0" y="762"/>
                  </a:lnTo>
                  <a:lnTo>
                    <a:pt x="6596" y="10835"/>
                  </a:lnTo>
                  <a:lnTo>
                    <a:pt x="8501" y="11323"/>
                  </a:lnTo>
                  <a:lnTo>
                    <a:pt x="8525" y="9097"/>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0"/>
            <p:cNvSpPr/>
            <p:nvPr/>
          </p:nvSpPr>
          <p:spPr>
            <a:xfrm>
              <a:off x="5420300" y="1920850"/>
              <a:ext cx="312275" cy="171750"/>
            </a:xfrm>
            <a:custGeom>
              <a:avLst/>
              <a:gdLst/>
              <a:ahLst/>
              <a:cxnLst/>
              <a:rect l="l" t="t" r="r" b="b"/>
              <a:pathLst>
                <a:path w="12491" h="6870" extrusionOk="0">
                  <a:moveTo>
                    <a:pt x="11931" y="0"/>
                  </a:moveTo>
                  <a:lnTo>
                    <a:pt x="834" y="4655"/>
                  </a:lnTo>
                  <a:lnTo>
                    <a:pt x="0" y="6441"/>
                  </a:lnTo>
                  <a:lnTo>
                    <a:pt x="2191" y="6870"/>
                  </a:lnTo>
                  <a:lnTo>
                    <a:pt x="12490" y="1179"/>
                  </a:lnTo>
                  <a:lnTo>
                    <a:pt x="119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0"/>
            <p:cNvSpPr/>
            <p:nvPr/>
          </p:nvSpPr>
          <p:spPr>
            <a:xfrm>
              <a:off x="5194675" y="1786000"/>
              <a:ext cx="213150" cy="283100"/>
            </a:xfrm>
            <a:custGeom>
              <a:avLst/>
              <a:gdLst/>
              <a:ahLst/>
              <a:cxnLst/>
              <a:rect l="l" t="t" r="r" b="b"/>
              <a:pathLst>
                <a:path w="8526" h="11324" extrusionOk="0">
                  <a:moveTo>
                    <a:pt x="1060" y="1"/>
                  </a:moveTo>
                  <a:lnTo>
                    <a:pt x="1" y="763"/>
                  </a:lnTo>
                  <a:lnTo>
                    <a:pt x="6597" y="10835"/>
                  </a:lnTo>
                  <a:lnTo>
                    <a:pt x="8502" y="11323"/>
                  </a:lnTo>
                  <a:lnTo>
                    <a:pt x="8525" y="9097"/>
                  </a:lnTo>
                  <a:lnTo>
                    <a:pt x="1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0"/>
            <p:cNvSpPr/>
            <p:nvPr/>
          </p:nvSpPr>
          <p:spPr>
            <a:xfrm>
              <a:off x="5416725" y="1915775"/>
              <a:ext cx="312275" cy="171775"/>
            </a:xfrm>
            <a:custGeom>
              <a:avLst/>
              <a:gdLst/>
              <a:ahLst/>
              <a:cxnLst/>
              <a:rect l="l" t="t" r="r" b="b"/>
              <a:pathLst>
                <a:path w="12491" h="6871" extrusionOk="0">
                  <a:moveTo>
                    <a:pt x="11931" y="1"/>
                  </a:moveTo>
                  <a:lnTo>
                    <a:pt x="834" y="4656"/>
                  </a:lnTo>
                  <a:lnTo>
                    <a:pt x="1" y="6442"/>
                  </a:lnTo>
                  <a:lnTo>
                    <a:pt x="2179" y="6871"/>
                  </a:lnTo>
                  <a:lnTo>
                    <a:pt x="12490" y="1179"/>
                  </a:lnTo>
                  <a:lnTo>
                    <a:pt x="119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10"/>
            <p:cNvSpPr/>
            <p:nvPr/>
          </p:nvSpPr>
          <p:spPr>
            <a:xfrm>
              <a:off x="5263125" y="2077400"/>
              <a:ext cx="167625" cy="314950"/>
            </a:xfrm>
            <a:custGeom>
              <a:avLst/>
              <a:gdLst/>
              <a:ahLst/>
              <a:cxnLst/>
              <a:rect l="l" t="t" r="r" b="b"/>
              <a:pathLst>
                <a:path w="6705" h="12598" extrusionOk="0">
                  <a:moveTo>
                    <a:pt x="6192" y="1"/>
                  </a:moveTo>
                  <a:lnTo>
                    <a:pt x="4252" y="1072"/>
                  </a:lnTo>
                  <a:lnTo>
                    <a:pt x="1" y="12050"/>
                  </a:lnTo>
                  <a:lnTo>
                    <a:pt x="1180" y="12598"/>
                  </a:lnTo>
                  <a:lnTo>
                    <a:pt x="6704" y="1894"/>
                  </a:lnTo>
                  <a:lnTo>
                    <a:pt x="61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0"/>
            <p:cNvSpPr/>
            <p:nvPr/>
          </p:nvSpPr>
          <p:spPr>
            <a:xfrm>
              <a:off x="5256875" y="2074125"/>
              <a:ext cx="167625" cy="314950"/>
            </a:xfrm>
            <a:custGeom>
              <a:avLst/>
              <a:gdLst/>
              <a:ahLst/>
              <a:cxnLst/>
              <a:rect l="l" t="t" r="r" b="b"/>
              <a:pathLst>
                <a:path w="6705" h="12598" extrusionOk="0">
                  <a:moveTo>
                    <a:pt x="6192" y="1"/>
                  </a:moveTo>
                  <a:lnTo>
                    <a:pt x="4251" y="1072"/>
                  </a:lnTo>
                  <a:lnTo>
                    <a:pt x="1" y="12050"/>
                  </a:lnTo>
                  <a:lnTo>
                    <a:pt x="1180" y="12598"/>
                  </a:lnTo>
                  <a:lnTo>
                    <a:pt x="6704" y="1894"/>
                  </a:lnTo>
                  <a:lnTo>
                    <a:pt x="6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0"/>
            <p:cNvSpPr/>
            <p:nvPr/>
          </p:nvSpPr>
          <p:spPr>
            <a:xfrm>
              <a:off x="5380125" y="2039000"/>
              <a:ext cx="65200" cy="64925"/>
            </a:xfrm>
            <a:custGeom>
              <a:avLst/>
              <a:gdLst/>
              <a:ahLst/>
              <a:cxnLst/>
              <a:rect l="l" t="t" r="r" b="b"/>
              <a:pathLst>
                <a:path w="2608" h="2597" extrusionOk="0">
                  <a:moveTo>
                    <a:pt x="1310" y="1"/>
                  </a:moveTo>
                  <a:cubicBezTo>
                    <a:pt x="584" y="1"/>
                    <a:pt x="0" y="584"/>
                    <a:pt x="0" y="1299"/>
                  </a:cubicBezTo>
                  <a:cubicBezTo>
                    <a:pt x="0" y="2013"/>
                    <a:pt x="584" y="2596"/>
                    <a:pt x="1310" y="2596"/>
                  </a:cubicBezTo>
                  <a:cubicBezTo>
                    <a:pt x="2024" y="2596"/>
                    <a:pt x="2608" y="2013"/>
                    <a:pt x="2608" y="1299"/>
                  </a:cubicBezTo>
                  <a:cubicBezTo>
                    <a:pt x="2608" y="584"/>
                    <a:pt x="2024"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0"/>
            <p:cNvSpPr/>
            <p:nvPr/>
          </p:nvSpPr>
          <p:spPr>
            <a:xfrm>
              <a:off x="7405375" y="3059375"/>
              <a:ext cx="25" cy="25"/>
            </a:xfrm>
            <a:custGeom>
              <a:avLst/>
              <a:gdLst/>
              <a:ahLst/>
              <a:cxnLst/>
              <a:rect l="l" t="t" r="r" b="b"/>
              <a:pathLst>
                <a:path w="1" h="1" extrusionOk="0">
                  <a:moveTo>
                    <a:pt x="0" y="0"/>
                  </a:moveTo>
                  <a:close/>
                </a:path>
              </a:pathLst>
            </a:custGeom>
            <a:solidFill>
              <a:srgbClr val="28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10"/>
            <p:cNvSpPr/>
            <p:nvPr/>
          </p:nvSpPr>
          <p:spPr>
            <a:xfrm>
              <a:off x="4008525" y="3049550"/>
              <a:ext cx="3708800" cy="809200"/>
            </a:xfrm>
            <a:custGeom>
              <a:avLst/>
              <a:gdLst/>
              <a:ahLst/>
              <a:cxnLst/>
              <a:rect l="l" t="t" r="r" b="b"/>
              <a:pathLst>
                <a:path w="148352" h="32368" extrusionOk="0">
                  <a:moveTo>
                    <a:pt x="128403" y="1"/>
                  </a:moveTo>
                  <a:cubicBezTo>
                    <a:pt x="126146" y="1"/>
                    <a:pt x="123944" y="496"/>
                    <a:pt x="122027" y="1780"/>
                  </a:cubicBezTo>
                  <a:cubicBezTo>
                    <a:pt x="113657" y="7400"/>
                    <a:pt x="108359" y="12281"/>
                    <a:pt x="91535" y="12496"/>
                  </a:cubicBezTo>
                  <a:cubicBezTo>
                    <a:pt x="74712" y="12722"/>
                    <a:pt x="55388" y="17187"/>
                    <a:pt x="47780" y="22247"/>
                  </a:cubicBezTo>
                  <a:cubicBezTo>
                    <a:pt x="40803" y="26902"/>
                    <a:pt x="12764" y="26235"/>
                    <a:pt x="0" y="32367"/>
                  </a:cubicBezTo>
                  <a:lnTo>
                    <a:pt x="148352" y="32367"/>
                  </a:lnTo>
                  <a:lnTo>
                    <a:pt x="148352" y="9555"/>
                  </a:lnTo>
                  <a:lnTo>
                    <a:pt x="144221" y="5614"/>
                  </a:lnTo>
                  <a:cubicBezTo>
                    <a:pt x="144221" y="5614"/>
                    <a:pt x="136003" y="1"/>
                    <a:pt x="128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10"/>
            <p:cNvSpPr/>
            <p:nvPr/>
          </p:nvSpPr>
          <p:spPr>
            <a:xfrm>
              <a:off x="1655813" y="3473125"/>
              <a:ext cx="1529975" cy="390550"/>
            </a:xfrm>
            <a:custGeom>
              <a:avLst/>
              <a:gdLst/>
              <a:ahLst/>
              <a:cxnLst/>
              <a:rect l="l" t="t" r="r" b="b"/>
              <a:pathLst>
                <a:path w="61199" h="15622" extrusionOk="0">
                  <a:moveTo>
                    <a:pt x="31147" y="1"/>
                  </a:moveTo>
                  <a:cubicBezTo>
                    <a:pt x="27159" y="1"/>
                    <a:pt x="23753" y="2965"/>
                    <a:pt x="22384" y="7145"/>
                  </a:cubicBezTo>
                  <a:cubicBezTo>
                    <a:pt x="20717" y="5501"/>
                    <a:pt x="18419" y="4489"/>
                    <a:pt x="15895" y="4489"/>
                  </a:cubicBezTo>
                  <a:cubicBezTo>
                    <a:pt x="11311" y="4489"/>
                    <a:pt x="7501" y="7811"/>
                    <a:pt x="6739" y="12181"/>
                  </a:cubicBezTo>
                  <a:cubicBezTo>
                    <a:pt x="6108" y="11871"/>
                    <a:pt x="5418" y="11693"/>
                    <a:pt x="4680" y="11693"/>
                  </a:cubicBezTo>
                  <a:cubicBezTo>
                    <a:pt x="2334" y="11693"/>
                    <a:pt x="393" y="13383"/>
                    <a:pt x="0" y="15622"/>
                  </a:cubicBezTo>
                  <a:lnTo>
                    <a:pt x="61199" y="15622"/>
                  </a:lnTo>
                  <a:cubicBezTo>
                    <a:pt x="61199" y="15610"/>
                    <a:pt x="61199" y="15610"/>
                    <a:pt x="61199" y="15598"/>
                  </a:cubicBezTo>
                  <a:cubicBezTo>
                    <a:pt x="61199" y="11943"/>
                    <a:pt x="58234" y="8978"/>
                    <a:pt x="54579" y="8978"/>
                  </a:cubicBezTo>
                  <a:cubicBezTo>
                    <a:pt x="53650" y="8978"/>
                    <a:pt x="52769" y="9169"/>
                    <a:pt x="51959" y="9514"/>
                  </a:cubicBezTo>
                  <a:cubicBezTo>
                    <a:pt x="50912" y="5716"/>
                    <a:pt x="47435" y="2918"/>
                    <a:pt x="43292" y="2918"/>
                  </a:cubicBezTo>
                  <a:cubicBezTo>
                    <a:pt x="41553" y="2918"/>
                    <a:pt x="39922" y="3430"/>
                    <a:pt x="38541" y="4287"/>
                  </a:cubicBezTo>
                  <a:cubicBezTo>
                    <a:pt x="36827" y="1680"/>
                    <a:pt x="34148" y="1"/>
                    <a:pt x="31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0"/>
            <p:cNvSpPr/>
            <p:nvPr/>
          </p:nvSpPr>
          <p:spPr>
            <a:xfrm>
              <a:off x="5460488" y="3289175"/>
              <a:ext cx="2250625" cy="574500"/>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10"/>
            <p:cNvSpPr/>
            <p:nvPr/>
          </p:nvSpPr>
          <p:spPr>
            <a:xfrm>
              <a:off x="3512313" y="3449600"/>
              <a:ext cx="1621650" cy="414075"/>
            </a:xfrm>
            <a:custGeom>
              <a:avLst/>
              <a:gdLst/>
              <a:ahLst/>
              <a:cxnLst/>
              <a:rect l="l" t="t" r="r" b="b"/>
              <a:pathLst>
                <a:path w="64866" h="16563" extrusionOk="0">
                  <a:moveTo>
                    <a:pt x="33016" y="1"/>
                  </a:moveTo>
                  <a:cubicBezTo>
                    <a:pt x="28790" y="1"/>
                    <a:pt x="25182" y="3144"/>
                    <a:pt x="23729" y="7573"/>
                  </a:cubicBezTo>
                  <a:cubicBezTo>
                    <a:pt x="21955" y="5835"/>
                    <a:pt x="19527" y="4763"/>
                    <a:pt x="16848" y="4763"/>
                  </a:cubicBezTo>
                  <a:cubicBezTo>
                    <a:pt x="11990" y="4763"/>
                    <a:pt x="7954" y="8287"/>
                    <a:pt x="7144" y="12919"/>
                  </a:cubicBezTo>
                  <a:cubicBezTo>
                    <a:pt x="6477" y="12597"/>
                    <a:pt x="5739" y="12395"/>
                    <a:pt x="4953" y="12395"/>
                  </a:cubicBezTo>
                  <a:cubicBezTo>
                    <a:pt x="2477" y="12395"/>
                    <a:pt x="417" y="14193"/>
                    <a:pt x="0" y="16562"/>
                  </a:cubicBezTo>
                  <a:lnTo>
                    <a:pt x="64866" y="16562"/>
                  </a:lnTo>
                  <a:cubicBezTo>
                    <a:pt x="64866" y="16550"/>
                    <a:pt x="64866" y="16550"/>
                    <a:pt x="64866" y="16538"/>
                  </a:cubicBezTo>
                  <a:cubicBezTo>
                    <a:pt x="64866" y="12669"/>
                    <a:pt x="61722" y="9526"/>
                    <a:pt x="57841" y="9526"/>
                  </a:cubicBezTo>
                  <a:cubicBezTo>
                    <a:pt x="56865" y="9526"/>
                    <a:pt x="55924" y="9728"/>
                    <a:pt x="55079" y="10097"/>
                  </a:cubicBezTo>
                  <a:cubicBezTo>
                    <a:pt x="53959" y="6061"/>
                    <a:pt x="50280" y="3108"/>
                    <a:pt x="45887" y="3108"/>
                  </a:cubicBezTo>
                  <a:cubicBezTo>
                    <a:pt x="44041" y="3108"/>
                    <a:pt x="42315" y="3644"/>
                    <a:pt x="40851" y="4549"/>
                  </a:cubicBezTo>
                  <a:cubicBezTo>
                    <a:pt x="39029" y="1787"/>
                    <a:pt x="36195" y="1"/>
                    <a:pt x="33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0"/>
            <p:cNvSpPr/>
            <p:nvPr/>
          </p:nvSpPr>
          <p:spPr>
            <a:xfrm>
              <a:off x="4241588" y="3588925"/>
              <a:ext cx="1076350" cy="274750"/>
            </a:xfrm>
            <a:custGeom>
              <a:avLst/>
              <a:gdLst/>
              <a:ahLst/>
              <a:cxnLst/>
              <a:rect l="l" t="t" r="r" b="b"/>
              <a:pathLst>
                <a:path w="43054" h="10990" extrusionOk="0">
                  <a:moveTo>
                    <a:pt x="21908" y="0"/>
                  </a:moveTo>
                  <a:cubicBezTo>
                    <a:pt x="19110" y="0"/>
                    <a:pt x="16717" y="2084"/>
                    <a:pt x="15753" y="5025"/>
                  </a:cubicBezTo>
                  <a:cubicBezTo>
                    <a:pt x="14574" y="3882"/>
                    <a:pt x="12955" y="3168"/>
                    <a:pt x="11181" y="3168"/>
                  </a:cubicBezTo>
                  <a:cubicBezTo>
                    <a:pt x="7954" y="3168"/>
                    <a:pt x="5275" y="5501"/>
                    <a:pt x="4739" y="8573"/>
                  </a:cubicBezTo>
                  <a:cubicBezTo>
                    <a:pt x="4299" y="8359"/>
                    <a:pt x="3811" y="8228"/>
                    <a:pt x="3287" y="8228"/>
                  </a:cubicBezTo>
                  <a:cubicBezTo>
                    <a:pt x="1632" y="8228"/>
                    <a:pt x="275" y="9418"/>
                    <a:pt x="1" y="10990"/>
                  </a:cubicBezTo>
                  <a:lnTo>
                    <a:pt x="43054" y="10990"/>
                  </a:lnTo>
                  <a:cubicBezTo>
                    <a:pt x="43054" y="10990"/>
                    <a:pt x="43054" y="10990"/>
                    <a:pt x="43054" y="10978"/>
                  </a:cubicBezTo>
                  <a:cubicBezTo>
                    <a:pt x="43054" y="8406"/>
                    <a:pt x="40970" y="6323"/>
                    <a:pt x="38398" y="6323"/>
                  </a:cubicBezTo>
                  <a:cubicBezTo>
                    <a:pt x="37744" y="6323"/>
                    <a:pt x="37124" y="6454"/>
                    <a:pt x="36553" y="6704"/>
                  </a:cubicBezTo>
                  <a:cubicBezTo>
                    <a:pt x="35815" y="4025"/>
                    <a:pt x="33374" y="2060"/>
                    <a:pt x="30457" y="2060"/>
                  </a:cubicBezTo>
                  <a:cubicBezTo>
                    <a:pt x="29231" y="2060"/>
                    <a:pt x="28088" y="2417"/>
                    <a:pt x="27111" y="3025"/>
                  </a:cubicBezTo>
                  <a:cubicBezTo>
                    <a:pt x="25897" y="1191"/>
                    <a:pt x="24028" y="0"/>
                    <a:pt x="2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0"/>
            <p:cNvSpPr/>
            <p:nvPr/>
          </p:nvSpPr>
          <p:spPr>
            <a:xfrm>
              <a:off x="4749063" y="3588900"/>
              <a:ext cx="1076350" cy="274775"/>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10"/>
            <p:cNvSpPr/>
            <p:nvPr/>
          </p:nvSpPr>
          <p:spPr>
            <a:xfrm>
              <a:off x="2647613" y="3588900"/>
              <a:ext cx="1076350" cy="274775"/>
            </a:xfrm>
            <a:custGeom>
              <a:avLst/>
              <a:gdLst/>
              <a:ahLst/>
              <a:cxnLst/>
              <a:rect l="l" t="t" r="r" b="b"/>
              <a:pathLst>
                <a:path w="43054" h="10991" extrusionOk="0">
                  <a:moveTo>
                    <a:pt x="21908" y="1"/>
                  </a:moveTo>
                  <a:cubicBezTo>
                    <a:pt x="19110" y="1"/>
                    <a:pt x="16716" y="2084"/>
                    <a:pt x="15752" y="5025"/>
                  </a:cubicBezTo>
                  <a:cubicBezTo>
                    <a:pt x="14573" y="3882"/>
                    <a:pt x="12954" y="3168"/>
                    <a:pt x="11180" y="3168"/>
                  </a:cubicBezTo>
                  <a:cubicBezTo>
                    <a:pt x="7953" y="3168"/>
                    <a:pt x="5275" y="5502"/>
                    <a:pt x="4739" y="8573"/>
                  </a:cubicBezTo>
                  <a:cubicBezTo>
                    <a:pt x="4298" y="8359"/>
                    <a:pt x="3810" y="8228"/>
                    <a:pt x="3286" y="8228"/>
                  </a:cubicBezTo>
                  <a:cubicBezTo>
                    <a:pt x="1631" y="8228"/>
                    <a:pt x="274" y="9419"/>
                    <a:pt x="0" y="10990"/>
                  </a:cubicBezTo>
                  <a:lnTo>
                    <a:pt x="43053" y="10990"/>
                  </a:lnTo>
                  <a:cubicBezTo>
                    <a:pt x="43053" y="10990"/>
                    <a:pt x="43053" y="10990"/>
                    <a:pt x="43053" y="10978"/>
                  </a:cubicBezTo>
                  <a:cubicBezTo>
                    <a:pt x="43053" y="8407"/>
                    <a:pt x="40970" y="6323"/>
                    <a:pt x="38398" y="6323"/>
                  </a:cubicBezTo>
                  <a:cubicBezTo>
                    <a:pt x="37743" y="6323"/>
                    <a:pt x="37124" y="6454"/>
                    <a:pt x="36552" y="6704"/>
                  </a:cubicBezTo>
                  <a:cubicBezTo>
                    <a:pt x="35814" y="4025"/>
                    <a:pt x="33373" y="2061"/>
                    <a:pt x="30456" y="2061"/>
                  </a:cubicBezTo>
                  <a:cubicBezTo>
                    <a:pt x="29230" y="2061"/>
                    <a:pt x="28087" y="2418"/>
                    <a:pt x="27111" y="3025"/>
                  </a:cubicBezTo>
                  <a:cubicBezTo>
                    <a:pt x="25896" y="1191"/>
                    <a:pt x="24027" y="1"/>
                    <a:pt x="21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ttangolo 1">
            <a:extLst>
              <a:ext uri="{FF2B5EF4-FFF2-40B4-BE49-F238E27FC236}">
                <a16:creationId xmlns:a16="http://schemas.microsoft.com/office/drawing/2014/main" id="{709FBA7D-85EA-8494-BD09-D044191FAC47}"/>
              </a:ext>
            </a:extLst>
          </p:cNvPr>
          <p:cNvSpPr/>
          <p:nvPr/>
        </p:nvSpPr>
        <p:spPr>
          <a:xfrm>
            <a:off x="571499" y="582929"/>
            <a:ext cx="3019245" cy="841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1D982FC7-613E-D3AE-5467-772FA00FCA4D}"/>
              </a:ext>
            </a:extLst>
          </p:cNvPr>
          <p:cNvSpPr txBox="1"/>
          <p:nvPr/>
        </p:nvSpPr>
        <p:spPr>
          <a:xfrm>
            <a:off x="4998360" y="297180"/>
            <a:ext cx="3631289" cy="22980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spcAft>
                <a:spcPts val="1600"/>
              </a:spcAft>
            </a:pPr>
            <a:r>
              <a:rPr lang="en" sz="1800" dirty="0">
                <a:solidFill>
                  <a:schemeClr val="bg2">
                    <a:lumMod val="10000"/>
                  </a:schemeClr>
                </a:solidFill>
                <a:latin typeface="Oswald"/>
              </a:rPr>
              <a:t>      Realizzato da:</a:t>
            </a:r>
            <a:endParaRPr lang="en-US" sz="1800" dirty="0">
              <a:solidFill>
                <a:schemeClr val="bg2">
                  <a:lumMod val="10000"/>
                </a:schemeClr>
              </a:solidFill>
              <a:latin typeface="Oswald"/>
            </a:endParaRPr>
          </a:p>
          <a:p>
            <a:pPr marL="342900" lvl="1" indent="-342900" algn="ctr">
              <a:spcAft>
                <a:spcPts val="1600"/>
              </a:spcAft>
              <a:buFont typeface="Arial,Sans-Serif"/>
              <a:buChar char="•"/>
            </a:pPr>
            <a:r>
              <a:rPr lang="en" sz="1800" i="1" dirty="0">
                <a:solidFill>
                  <a:schemeClr val="bg2">
                    <a:lumMod val="10000"/>
                  </a:schemeClr>
                </a:solidFill>
                <a:latin typeface="Oswald"/>
              </a:rPr>
              <a:t>Plaitano Marco</a:t>
            </a:r>
            <a:endParaRPr lang="en-US" sz="1800" i="1" dirty="0">
              <a:solidFill>
                <a:schemeClr val="bg2">
                  <a:lumMod val="10000"/>
                </a:schemeClr>
              </a:solidFill>
              <a:latin typeface="Oswald"/>
            </a:endParaRPr>
          </a:p>
          <a:p>
            <a:pPr marL="342900" lvl="1" indent="-342900" algn="ctr">
              <a:spcAft>
                <a:spcPts val="1600"/>
              </a:spcAft>
              <a:buFont typeface="Arial,Sans-Serif"/>
              <a:buChar char="•"/>
            </a:pPr>
            <a:r>
              <a:rPr lang="en" sz="1800" i="1" dirty="0">
                <a:solidFill>
                  <a:schemeClr val="bg2">
                    <a:lumMod val="10000"/>
                  </a:schemeClr>
                </a:solidFill>
                <a:latin typeface="Oswald"/>
              </a:rPr>
              <a:t>Rosa Gerardo</a:t>
            </a:r>
            <a:endParaRPr lang="en-US" sz="1800" i="1" dirty="0">
              <a:solidFill>
                <a:schemeClr val="bg2">
                  <a:lumMod val="10000"/>
                </a:schemeClr>
              </a:solidFill>
              <a:latin typeface="Oswald"/>
            </a:endParaRPr>
          </a:p>
          <a:p>
            <a:pPr marL="342900" lvl="1" indent="-342900" algn="ctr">
              <a:spcAft>
                <a:spcPts val="1600"/>
              </a:spcAft>
              <a:buFont typeface="Arial,Sans-Serif"/>
              <a:buChar char="•"/>
            </a:pPr>
            <a:r>
              <a:rPr lang="en" sz="1800" i="1" dirty="0">
                <a:solidFill>
                  <a:schemeClr val="bg2">
                    <a:lumMod val="10000"/>
                  </a:schemeClr>
                </a:solidFill>
                <a:latin typeface="Oswald"/>
              </a:rPr>
              <a:t>Sica Ferdinando</a:t>
            </a:r>
            <a:endParaRPr lang="en-US" sz="1800" i="1" dirty="0">
              <a:solidFill>
                <a:schemeClr val="bg2">
                  <a:lumMod val="10000"/>
                </a:schemeClr>
              </a:solidFill>
              <a:latin typeface="Oswald"/>
            </a:endParaRPr>
          </a:p>
          <a:p>
            <a:pPr marL="342900" lvl="1" indent="-342900" algn="ctr">
              <a:spcAft>
                <a:spcPts val="1600"/>
              </a:spcAft>
              <a:buFont typeface="Arial,Sans-Serif"/>
              <a:buChar char="•"/>
            </a:pPr>
            <a:r>
              <a:rPr lang="en" sz="1800" i="1" dirty="0">
                <a:solidFill>
                  <a:schemeClr val="bg2">
                    <a:lumMod val="10000"/>
                  </a:schemeClr>
                </a:solidFill>
                <a:latin typeface="Oswald"/>
              </a:rPr>
              <a:t>Turi Vito</a:t>
            </a:r>
            <a:endParaRPr lang="it-IT" sz="1800" i="1" dirty="0">
              <a:solidFill>
                <a:schemeClr val="bg2">
                  <a:lumMod val="10000"/>
                </a:schemeClr>
              </a:solidFill>
              <a:latin typeface="Oswald"/>
            </a:endParaRPr>
          </a:p>
        </p:txBody>
      </p:sp>
      <p:sp>
        <p:nvSpPr>
          <p:cNvPr id="3729" name="Google Shape;3729;p110"/>
          <p:cNvSpPr txBox="1">
            <a:spLocks noGrp="1"/>
          </p:cNvSpPr>
          <p:nvPr>
            <p:ph type="title"/>
          </p:nvPr>
        </p:nvSpPr>
        <p:spPr>
          <a:xfrm>
            <a:off x="484509" y="372649"/>
            <a:ext cx="2776800" cy="9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err="1"/>
              <a:t>Grazie</a:t>
            </a:r>
            <a:r>
              <a:rPr lang="en" sz="4000" dirty="0"/>
              <a:t> per </a:t>
            </a:r>
            <a:r>
              <a:rPr lang="en" sz="4000" dirty="0" err="1"/>
              <a:t>l’attenzione</a:t>
            </a:r>
            <a:r>
              <a:rPr lang="en" sz="4000" dirty="0"/>
              <a:t>!</a:t>
            </a:r>
            <a:endParaRPr sz="4000" dirty="0"/>
          </a:p>
        </p:txBody>
      </p:sp>
      <p:sp>
        <p:nvSpPr>
          <p:cNvPr id="4" name="Google Shape;965;p57">
            <a:extLst>
              <a:ext uri="{FF2B5EF4-FFF2-40B4-BE49-F238E27FC236}">
                <a16:creationId xmlns:a16="http://schemas.microsoft.com/office/drawing/2014/main" id="{9D9E0412-757E-2307-F51E-52113627BEC4}"/>
              </a:ext>
            </a:extLst>
          </p:cNvPr>
          <p:cNvSpPr/>
          <p:nvPr/>
        </p:nvSpPr>
        <p:spPr>
          <a:xfrm>
            <a:off x="11252186" y="1847700"/>
            <a:ext cx="720000" cy="7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5" name="Google Shape;962;p57">
            <a:extLst>
              <a:ext uri="{FF2B5EF4-FFF2-40B4-BE49-F238E27FC236}">
                <a16:creationId xmlns:a16="http://schemas.microsoft.com/office/drawing/2014/main" id="{75B7323C-9B5F-981F-EB18-F01E8B62EE1E}"/>
              </a:ext>
            </a:extLst>
          </p:cNvPr>
          <p:cNvSpPr txBox="1">
            <a:spLocks/>
          </p:cNvSpPr>
          <p:nvPr/>
        </p:nvSpPr>
        <p:spPr>
          <a:xfrm>
            <a:off x="9461326" y="2186600"/>
            <a:ext cx="81718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a:t>Politico</a:t>
            </a:r>
            <a:endParaRPr lang="en-GB" sz="1800" dirty="0"/>
          </a:p>
        </p:txBody>
      </p:sp>
      <p:cxnSp>
        <p:nvCxnSpPr>
          <p:cNvPr id="6" name="Google Shape;961;p57">
            <a:extLst>
              <a:ext uri="{FF2B5EF4-FFF2-40B4-BE49-F238E27FC236}">
                <a16:creationId xmlns:a16="http://schemas.microsoft.com/office/drawing/2014/main" id="{C5C11636-80A9-D2F4-9B74-BCA04F99C904}"/>
              </a:ext>
            </a:extLst>
          </p:cNvPr>
          <p:cNvCxnSpPr>
            <a:cxnSpLocks/>
          </p:cNvCxnSpPr>
          <p:nvPr/>
        </p:nvCxnSpPr>
        <p:spPr>
          <a:xfrm>
            <a:off x="9542531" y="1741472"/>
            <a:ext cx="6521036" cy="0"/>
          </a:xfrm>
          <a:prstGeom prst="straightConnector1">
            <a:avLst/>
          </a:prstGeom>
          <a:noFill/>
          <a:ln w="19050" cap="flat" cmpd="sng">
            <a:solidFill>
              <a:schemeClr val="lt1"/>
            </a:solidFill>
            <a:prstDash val="solid"/>
            <a:round/>
            <a:headEnd type="oval" w="med" len="med"/>
            <a:tailEnd type="oval" w="med" len="med"/>
          </a:ln>
        </p:spPr>
      </p:cxnSp>
      <p:sp>
        <p:nvSpPr>
          <p:cNvPr id="7" name="Google Shape;962;p57">
            <a:extLst>
              <a:ext uri="{FF2B5EF4-FFF2-40B4-BE49-F238E27FC236}">
                <a16:creationId xmlns:a16="http://schemas.microsoft.com/office/drawing/2014/main" id="{7DF6EB1F-83AD-9600-5199-61C010966A54}"/>
              </a:ext>
            </a:extLst>
          </p:cNvPr>
          <p:cNvSpPr txBox="1">
            <a:spLocks/>
          </p:cNvSpPr>
          <p:nvPr/>
        </p:nvSpPr>
        <p:spPr>
          <a:xfrm>
            <a:off x="10460133" y="2186600"/>
            <a:ext cx="1125551"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Economico</a:t>
            </a:r>
            <a:endParaRPr lang="en-GB" sz="1800" dirty="0"/>
          </a:p>
          <a:p>
            <a:pPr algn="r"/>
            <a:br>
              <a:rPr lang="en-GB" sz="1800" dirty="0"/>
            </a:br>
            <a:endParaRPr lang="en-GB" sz="1800" dirty="0"/>
          </a:p>
        </p:txBody>
      </p:sp>
      <p:sp>
        <p:nvSpPr>
          <p:cNvPr id="8" name="Google Shape;962;p57">
            <a:extLst>
              <a:ext uri="{FF2B5EF4-FFF2-40B4-BE49-F238E27FC236}">
                <a16:creationId xmlns:a16="http://schemas.microsoft.com/office/drawing/2014/main" id="{CD624B13-46B5-72DB-F103-11ECB30DF663}"/>
              </a:ext>
            </a:extLst>
          </p:cNvPr>
          <p:cNvSpPr txBox="1">
            <a:spLocks/>
          </p:cNvSpPr>
          <p:nvPr/>
        </p:nvSpPr>
        <p:spPr>
          <a:xfrm>
            <a:off x="11710530" y="2183902"/>
            <a:ext cx="817183"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Sociale</a:t>
            </a:r>
            <a:endParaRPr lang="en-GB" sz="1800" dirty="0"/>
          </a:p>
          <a:p>
            <a:pPr algn="r"/>
            <a:br>
              <a:rPr lang="en-GB" sz="1800" dirty="0"/>
            </a:br>
            <a:endParaRPr lang="en-GB" sz="1800" dirty="0"/>
          </a:p>
        </p:txBody>
      </p:sp>
      <p:sp>
        <p:nvSpPr>
          <p:cNvPr id="9" name="Google Shape;962;p57">
            <a:extLst>
              <a:ext uri="{FF2B5EF4-FFF2-40B4-BE49-F238E27FC236}">
                <a16:creationId xmlns:a16="http://schemas.microsoft.com/office/drawing/2014/main" id="{CC5D74C1-F361-4E66-928C-D2E0A8442707}"/>
              </a:ext>
            </a:extLst>
          </p:cNvPr>
          <p:cNvSpPr txBox="1">
            <a:spLocks/>
          </p:cNvSpPr>
          <p:nvPr/>
        </p:nvSpPr>
        <p:spPr>
          <a:xfrm>
            <a:off x="12573919" y="2186600"/>
            <a:ext cx="1227829"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Tecnologico</a:t>
            </a:r>
            <a:endParaRPr lang="en-GB" sz="1800" dirty="0"/>
          </a:p>
          <a:p>
            <a:pPr algn="r"/>
            <a:endParaRPr lang="en-GB" sz="1800" dirty="0"/>
          </a:p>
          <a:p>
            <a:pPr algn="r"/>
            <a:br>
              <a:rPr lang="en-GB" sz="1800" dirty="0"/>
            </a:br>
            <a:endParaRPr lang="en-GB" sz="1800" dirty="0"/>
          </a:p>
        </p:txBody>
      </p:sp>
      <p:sp>
        <p:nvSpPr>
          <p:cNvPr id="10" name="Google Shape;962;p57">
            <a:extLst>
              <a:ext uri="{FF2B5EF4-FFF2-40B4-BE49-F238E27FC236}">
                <a16:creationId xmlns:a16="http://schemas.microsoft.com/office/drawing/2014/main" id="{AC24795A-E856-9A19-6247-FE70548790E0}"/>
              </a:ext>
            </a:extLst>
          </p:cNvPr>
          <p:cNvSpPr txBox="1">
            <a:spLocks/>
          </p:cNvSpPr>
          <p:nvPr/>
        </p:nvSpPr>
        <p:spPr>
          <a:xfrm>
            <a:off x="15217922" y="2177762"/>
            <a:ext cx="744402"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Legale</a:t>
            </a:r>
            <a:endParaRPr lang="en-GB" sz="1800" dirty="0"/>
          </a:p>
        </p:txBody>
      </p:sp>
      <p:sp>
        <p:nvSpPr>
          <p:cNvPr id="11" name="Google Shape;962;p57">
            <a:extLst>
              <a:ext uri="{FF2B5EF4-FFF2-40B4-BE49-F238E27FC236}">
                <a16:creationId xmlns:a16="http://schemas.microsoft.com/office/drawing/2014/main" id="{E702C9A1-D6EB-AD32-0AE0-88B7799CFF83}"/>
              </a:ext>
            </a:extLst>
          </p:cNvPr>
          <p:cNvSpPr txBox="1">
            <a:spLocks/>
          </p:cNvSpPr>
          <p:nvPr/>
        </p:nvSpPr>
        <p:spPr>
          <a:xfrm>
            <a:off x="13910746" y="2190475"/>
            <a:ext cx="112971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9pPr>
          </a:lstStyle>
          <a:p>
            <a:pPr algn="r"/>
            <a:r>
              <a:rPr lang="en-GB" sz="1800" dirty="0" err="1"/>
              <a:t>Ambientale</a:t>
            </a:r>
            <a:endParaRPr lang="en-GB" sz="1800" dirty="0"/>
          </a:p>
          <a:p>
            <a:pPr algn="r"/>
            <a:endParaRPr lang="en-GB" sz="1800" dirty="0"/>
          </a:p>
          <a:p>
            <a:pPr algn="r"/>
            <a:endParaRPr lang="en-GB" sz="1800" dirty="0"/>
          </a:p>
          <a:p>
            <a:pPr algn="r"/>
            <a:br>
              <a:rPr lang="en-GB" sz="1800" dirty="0"/>
            </a:br>
            <a:endParaRPr lang="en-GB" sz="1800" dirty="0"/>
          </a:p>
        </p:txBody>
      </p:sp>
      <p:cxnSp>
        <p:nvCxnSpPr>
          <p:cNvPr id="12" name="Straight Connector 11">
            <a:extLst>
              <a:ext uri="{FF2B5EF4-FFF2-40B4-BE49-F238E27FC236}">
                <a16:creationId xmlns:a16="http://schemas.microsoft.com/office/drawing/2014/main" id="{E21D35AF-FB51-05CD-803B-4486CECDB866}"/>
              </a:ext>
            </a:extLst>
          </p:cNvPr>
          <p:cNvCxnSpPr>
            <a:cxnSpLocks/>
            <a:endCxn id="5" idx="0"/>
          </p:cNvCxnSpPr>
          <p:nvPr/>
        </p:nvCxnSpPr>
        <p:spPr>
          <a:xfrm>
            <a:off x="9869917" y="1737054"/>
            <a:ext cx="0" cy="449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A08F2F-481F-997E-F995-D3CDCCA7A364}"/>
              </a:ext>
            </a:extLst>
          </p:cNvPr>
          <p:cNvCxnSpPr>
            <a:cxnSpLocks/>
            <a:endCxn id="7" idx="0"/>
          </p:cNvCxnSpPr>
          <p:nvPr/>
        </p:nvCxnSpPr>
        <p:spPr>
          <a:xfrm flipH="1">
            <a:off x="11022909" y="1744376"/>
            <a:ext cx="9134" cy="442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33CB01-606F-05A1-983D-B113EBAC4171}"/>
              </a:ext>
            </a:extLst>
          </p:cNvPr>
          <p:cNvCxnSpPr>
            <a:cxnSpLocks/>
            <a:endCxn id="8" idx="0"/>
          </p:cNvCxnSpPr>
          <p:nvPr/>
        </p:nvCxnSpPr>
        <p:spPr>
          <a:xfrm flipH="1">
            <a:off x="12119122" y="173553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48A21B-E046-A676-0244-CBEB6B8A9AB0}"/>
              </a:ext>
            </a:extLst>
          </p:cNvPr>
          <p:cNvCxnSpPr>
            <a:cxnSpLocks/>
            <a:endCxn id="9" idx="0"/>
          </p:cNvCxnSpPr>
          <p:nvPr/>
        </p:nvCxnSpPr>
        <p:spPr>
          <a:xfrm>
            <a:off x="13187833" y="1742924"/>
            <a:ext cx="1" cy="443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22BF77-8E7E-DFEF-80EB-64B2D798D011}"/>
              </a:ext>
            </a:extLst>
          </p:cNvPr>
          <p:cNvCxnSpPr>
            <a:cxnSpLocks/>
          </p:cNvCxnSpPr>
          <p:nvPr/>
        </p:nvCxnSpPr>
        <p:spPr>
          <a:xfrm flipH="1">
            <a:off x="14471035"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4B9366C-B065-39B8-D08D-8F7F526E56E8}"/>
              </a:ext>
            </a:extLst>
          </p:cNvPr>
          <p:cNvCxnSpPr>
            <a:cxnSpLocks/>
          </p:cNvCxnSpPr>
          <p:nvPr/>
        </p:nvCxnSpPr>
        <p:spPr>
          <a:xfrm flipH="1">
            <a:off x="15585557" y="1729398"/>
            <a:ext cx="4566" cy="448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546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29"/>
                                        </p:tgtEl>
                                        <p:attrNameLst>
                                          <p:attrName>style.visibility</p:attrName>
                                        </p:attrNameLst>
                                      </p:cBhvr>
                                      <p:to>
                                        <p:strVal val="visible"/>
                                      </p:to>
                                    </p:set>
                                    <p:animEffect transition="in" filter="fade">
                                      <p:cBhvr>
                                        <p:cTn id="7" dur="1500"/>
                                        <p:tgtEl>
                                          <p:spTgt spid="3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CE2E3D0-F1F9-52A7-B0EA-5E70267961CF}"/>
              </a:ext>
            </a:extLst>
          </p:cNvPr>
          <p:cNvGraphicFramePr>
            <a:graphicFrameLocks/>
          </p:cNvGraphicFramePr>
          <p:nvPr>
            <p:extLst>
              <p:ext uri="{D42A27DB-BD31-4B8C-83A1-F6EECF244321}">
                <p14:modId xmlns:p14="http://schemas.microsoft.com/office/powerpoint/2010/main" val="3535696950"/>
              </p:ext>
            </p:extLst>
          </p:nvPr>
        </p:nvGraphicFramePr>
        <p:xfrm>
          <a:off x="1775364" y="640750"/>
          <a:ext cx="5401933" cy="32136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279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graphicFrame>
        <p:nvGraphicFramePr>
          <p:cNvPr id="5" name="Grafico 33">
            <a:extLst>
              <a:ext uri="{FF2B5EF4-FFF2-40B4-BE49-F238E27FC236}">
                <a16:creationId xmlns:a16="http://schemas.microsoft.com/office/drawing/2014/main" id="{C952D4EB-0D1E-7A00-CBC1-70F814864D4F}"/>
              </a:ext>
            </a:extLst>
          </p:cNvPr>
          <p:cNvGraphicFramePr>
            <a:graphicFrameLocks/>
          </p:cNvGraphicFramePr>
          <p:nvPr>
            <p:extLst>
              <p:ext uri="{D42A27DB-BD31-4B8C-83A1-F6EECF244321}">
                <p14:modId xmlns:p14="http://schemas.microsoft.com/office/powerpoint/2010/main" val="2799995766"/>
              </p:ext>
            </p:extLst>
          </p:nvPr>
        </p:nvGraphicFramePr>
        <p:xfrm>
          <a:off x="141288" y="198438"/>
          <a:ext cx="4293052" cy="28452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afico 29">
            <a:extLst>
              <a:ext uri="{FF2B5EF4-FFF2-40B4-BE49-F238E27FC236}">
                <a16:creationId xmlns:a16="http://schemas.microsoft.com/office/drawing/2014/main" id="{AA6BFAB4-6BF8-E998-E6FF-0D12FDFB1985}"/>
              </a:ext>
              <a:ext uri="{147F2762-F138-4A5C-976F-8EAC2B608ADB}">
                <a16:predDERef xmlns:a16="http://schemas.microsoft.com/office/drawing/2014/main" pred="{ADEBE3B1-5640-D9D4-DEAD-AE1BDDA38AEB}"/>
              </a:ext>
            </a:extLst>
          </p:cNvPr>
          <p:cNvGraphicFramePr>
            <a:graphicFrameLocks/>
          </p:cNvGraphicFramePr>
          <p:nvPr>
            <p:extLst>
              <p:ext uri="{D42A27DB-BD31-4B8C-83A1-F6EECF244321}">
                <p14:modId xmlns:p14="http://schemas.microsoft.com/office/powerpoint/2010/main" val="2928280163"/>
              </p:ext>
            </p:extLst>
          </p:nvPr>
        </p:nvGraphicFramePr>
        <p:xfrm>
          <a:off x="4491037" y="1590675"/>
          <a:ext cx="4486274" cy="27394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73612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graphicFrame>
        <p:nvGraphicFramePr>
          <p:cNvPr id="4" name="Grafico 85">
            <a:extLst>
              <a:ext uri="{FF2B5EF4-FFF2-40B4-BE49-F238E27FC236}">
                <a16:creationId xmlns:a16="http://schemas.microsoft.com/office/drawing/2014/main" id="{77EC03C7-2525-3066-711E-3D26278FB381}"/>
              </a:ext>
              <a:ext uri="{147F2762-F138-4A5C-976F-8EAC2B608ADB}">
                <a16:predDERef xmlns:a16="http://schemas.microsoft.com/office/drawing/2014/main" pred="{1776EEF1-8110-539C-4C5A-0E39543BB992}"/>
              </a:ext>
            </a:extLst>
          </p:cNvPr>
          <p:cNvGraphicFramePr>
            <a:graphicFrameLocks/>
          </p:cNvGraphicFramePr>
          <p:nvPr>
            <p:extLst>
              <p:ext uri="{D42A27DB-BD31-4B8C-83A1-F6EECF244321}">
                <p14:modId xmlns:p14="http://schemas.microsoft.com/office/powerpoint/2010/main" val="2824196096"/>
              </p:ext>
            </p:extLst>
          </p:nvPr>
        </p:nvGraphicFramePr>
        <p:xfrm>
          <a:off x="3175" y="111125"/>
          <a:ext cx="4572000" cy="27469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E246D826-A4D5-FCA6-A333-3B2F062060ED}"/>
              </a:ext>
              <a:ext uri="{147F2762-F138-4A5C-976F-8EAC2B608ADB}">
                <a16:predDERef xmlns:a16="http://schemas.microsoft.com/office/drawing/2014/main" pred="{968CD2E6-3F4C-820C-B220-D3E51AB9653C}"/>
              </a:ext>
            </a:extLst>
          </p:cNvPr>
          <p:cNvGraphicFramePr>
            <a:graphicFrameLocks/>
          </p:cNvGraphicFramePr>
          <p:nvPr>
            <p:extLst>
              <p:ext uri="{D42A27DB-BD31-4B8C-83A1-F6EECF244321}">
                <p14:modId xmlns:p14="http://schemas.microsoft.com/office/powerpoint/2010/main" val="3040434321"/>
              </p:ext>
            </p:extLst>
          </p:nvPr>
        </p:nvGraphicFramePr>
        <p:xfrm>
          <a:off x="4792663" y="1656361"/>
          <a:ext cx="4038226" cy="26494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801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269502A-3641-642F-DB98-2ADB30CC4B8A}"/>
              </a:ext>
            </a:extLst>
          </p:cNvPr>
          <p:cNvGraphicFramePr>
            <a:graphicFrameLocks/>
          </p:cNvGraphicFramePr>
          <p:nvPr>
            <p:extLst>
              <p:ext uri="{D42A27DB-BD31-4B8C-83A1-F6EECF244321}">
                <p14:modId xmlns:p14="http://schemas.microsoft.com/office/powerpoint/2010/main" val="2384169589"/>
              </p:ext>
            </p:extLst>
          </p:nvPr>
        </p:nvGraphicFramePr>
        <p:xfrm>
          <a:off x="4540639" y="1725013"/>
          <a:ext cx="4261036" cy="27954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5">
            <a:extLst>
              <a:ext uri="{FF2B5EF4-FFF2-40B4-BE49-F238E27FC236}">
                <a16:creationId xmlns:a16="http://schemas.microsoft.com/office/drawing/2014/main" id="{F0A4D47A-F9A7-80E4-2C56-F5887239D43F}"/>
              </a:ext>
            </a:extLst>
          </p:cNvPr>
          <p:cNvGraphicFramePr>
            <a:graphicFrameLocks/>
          </p:cNvGraphicFramePr>
          <p:nvPr>
            <p:extLst>
              <p:ext uri="{D42A27DB-BD31-4B8C-83A1-F6EECF244321}">
                <p14:modId xmlns:p14="http://schemas.microsoft.com/office/powerpoint/2010/main" val="1487937737"/>
              </p:ext>
            </p:extLst>
          </p:nvPr>
        </p:nvGraphicFramePr>
        <p:xfrm>
          <a:off x="313815" y="492276"/>
          <a:ext cx="4222750" cy="26797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14219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8A6"/>
        </a:solidFill>
        <a:effectLst/>
      </p:bgPr>
    </p:bg>
    <p:spTree>
      <p:nvGrpSpPr>
        <p:cNvPr id="1" name="Shape 1360"/>
        <p:cNvGrpSpPr/>
        <p:nvPr/>
      </p:nvGrpSpPr>
      <p:grpSpPr>
        <a:xfrm>
          <a:off x="0" y="0"/>
          <a:ext cx="0" cy="0"/>
          <a:chOff x="0" y="0"/>
          <a:chExt cx="0" cy="0"/>
        </a:xfrm>
      </p:grpSpPr>
      <p:sp>
        <p:nvSpPr>
          <p:cNvPr id="1361" name="Google Shape;1361;p65"/>
          <p:cNvSpPr/>
          <p:nvPr/>
        </p:nvSpPr>
        <p:spPr>
          <a:xfrm>
            <a:off x="1128000" y="1616400"/>
            <a:ext cx="3240000" cy="3527100"/>
          </a:xfrm>
          <a:prstGeom prst="round2SameRect">
            <a:avLst>
              <a:gd name="adj1" fmla="val 7284"/>
              <a:gd name="adj2" fmla="val 0"/>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4776000" y="1616400"/>
            <a:ext cx="3240000" cy="3527100"/>
          </a:xfrm>
          <a:prstGeom prst="round2SameRect">
            <a:avLst>
              <a:gd name="adj1" fmla="val 7284"/>
              <a:gd name="adj2" fmla="val 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txBox="1">
            <a:spLocks noGrp="1"/>
          </p:cNvSpPr>
          <p:nvPr>
            <p:ph type="title" idx="3"/>
          </p:nvPr>
        </p:nvSpPr>
        <p:spPr>
          <a:xfrm>
            <a:off x="4956000" y="2334964"/>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STRUMENTO PER L’ATTUAZIONE</a:t>
            </a:r>
            <a:endParaRPr/>
          </a:p>
        </p:txBody>
      </p:sp>
      <p:sp>
        <p:nvSpPr>
          <p:cNvPr id="1364" name="Google Shape;1364;p65"/>
          <p:cNvSpPr txBox="1">
            <a:spLocks noGrp="1"/>
          </p:cNvSpPr>
          <p:nvPr>
            <p:ph type="subTitle" idx="4"/>
          </p:nvPr>
        </p:nvSpPr>
        <p:spPr>
          <a:xfrm>
            <a:off x="4956000" y="2842650"/>
            <a:ext cx="2880000" cy="1046700"/>
          </a:xfrm>
          <a:prstGeom prst="rect">
            <a:avLst/>
          </a:prstGeom>
        </p:spPr>
        <p:txBody>
          <a:bodyPr spcFirstLastPara="1" wrap="square" lIns="90000" tIns="91425" rIns="90000" bIns="91425" anchor="t" anchorCtr="0">
            <a:noAutofit/>
          </a:bodyPr>
          <a:lstStyle/>
          <a:p>
            <a:pPr marL="0" lvl="0" indent="0"/>
            <a:r>
              <a:rPr lang="it-IT" sz="1200"/>
              <a:t>Sostenere i paesi meno sviluppati, anche attraverso l'assistenza tecnica</a:t>
            </a:r>
          </a:p>
          <a:p>
            <a:pPr marL="0" lvl="0" indent="0"/>
            <a:r>
              <a:rPr lang="it-IT" sz="1200"/>
              <a:t>e finanziaria, nella costruzione di edifici sostenibili e resilienti che utilizzino materiali locali.</a:t>
            </a:r>
            <a:endParaRPr sz="1200"/>
          </a:p>
        </p:txBody>
      </p:sp>
      <p:sp>
        <p:nvSpPr>
          <p:cNvPr id="1365" name="Google Shape;1365;p65"/>
          <p:cNvSpPr txBox="1">
            <a:spLocks noGrp="1"/>
          </p:cNvSpPr>
          <p:nvPr>
            <p:ph type="title" idx="2"/>
          </p:nvPr>
        </p:nvSpPr>
        <p:spPr>
          <a:xfrm>
            <a:off x="1308000" y="2334975"/>
            <a:ext cx="2880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TARGET</a:t>
            </a:r>
            <a:endParaRPr/>
          </a:p>
        </p:txBody>
      </p:sp>
      <p:sp>
        <p:nvSpPr>
          <p:cNvPr id="1366" name="Google Shape;1366;p65"/>
          <p:cNvSpPr txBox="1">
            <a:spLocks noGrp="1"/>
          </p:cNvSpPr>
          <p:nvPr>
            <p:ph type="subTitle" idx="1"/>
          </p:nvPr>
        </p:nvSpPr>
        <p:spPr>
          <a:xfrm>
            <a:off x="1308000" y="2842650"/>
            <a:ext cx="2880000" cy="1046700"/>
          </a:xfrm>
          <a:prstGeom prst="rect">
            <a:avLst/>
          </a:prstGeom>
        </p:spPr>
        <p:txBody>
          <a:bodyPr spcFirstLastPara="1" wrap="square" lIns="90000" tIns="91425" rIns="90000" bIns="91425" anchor="t" anchorCtr="0">
            <a:noAutofit/>
          </a:bodyPr>
          <a:lstStyle/>
          <a:p>
            <a:pPr marL="0" lvl="0" indent="0"/>
            <a:r>
              <a:rPr lang="it-IT" sz="1200"/>
              <a:t>Entro il 2030, ridurre l’impatto ambientale negativo pro capite delle</a:t>
            </a:r>
          </a:p>
          <a:p>
            <a:pPr marL="0" lvl="0" indent="0"/>
            <a:r>
              <a:rPr lang="it-IT" sz="1200"/>
              <a:t>città, in particolare riguardo alla qualità dell'aria e alla gestione dei rifiuti</a:t>
            </a:r>
            <a:endParaRPr sz="1200"/>
          </a:p>
        </p:txBody>
      </p:sp>
      <p:sp>
        <p:nvSpPr>
          <p:cNvPr id="1368" name="Google Shape;1368;p65"/>
          <p:cNvSpPr/>
          <p:nvPr/>
        </p:nvSpPr>
        <p:spPr>
          <a:xfrm flipH="1">
            <a:off x="271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flipH="1">
            <a:off x="282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flipH="1">
            <a:off x="261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flipH="1">
            <a:off x="636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flipH="1">
            <a:off x="646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flipH="1">
            <a:off x="626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65"/>
          <p:cNvGrpSpPr/>
          <p:nvPr/>
        </p:nvGrpSpPr>
        <p:grpSpPr>
          <a:xfrm>
            <a:off x="6125999" y="1794969"/>
            <a:ext cx="540002" cy="540001"/>
            <a:chOff x="6235380" y="2098418"/>
            <a:chExt cx="379989" cy="381357"/>
          </a:xfrm>
        </p:grpSpPr>
        <p:sp>
          <p:nvSpPr>
            <p:cNvPr id="1375" name="Google Shape;1375;p65"/>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5"/>
          <p:cNvGrpSpPr/>
          <p:nvPr/>
        </p:nvGrpSpPr>
        <p:grpSpPr>
          <a:xfrm>
            <a:off x="2506287" y="1794986"/>
            <a:ext cx="483426" cy="539982"/>
            <a:chOff x="1197275" y="1095600"/>
            <a:chExt cx="369225" cy="417975"/>
          </a:xfrm>
        </p:grpSpPr>
        <p:sp>
          <p:nvSpPr>
            <p:cNvPr id="1383" name="Google Shape;1383;p65"/>
            <p:cNvSpPr/>
            <p:nvPr/>
          </p:nvSpPr>
          <p:spPr>
            <a:xfrm>
              <a:off x="1323225" y="1363125"/>
              <a:ext cx="36750" cy="36825"/>
            </a:xfrm>
            <a:custGeom>
              <a:avLst/>
              <a:gdLst/>
              <a:ahLst/>
              <a:cxnLst/>
              <a:rect l="l" t="t" r="r" b="b"/>
              <a:pathLst>
                <a:path w="1470" h="1473" extrusionOk="0">
                  <a:moveTo>
                    <a:pt x="733" y="489"/>
                  </a:moveTo>
                  <a:cubicBezTo>
                    <a:pt x="867" y="489"/>
                    <a:pt x="978" y="599"/>
                    <a:pt x="978" y="734"/>
                  </a:cubicBezTo>
                  <a:cubicBezTo>
                    <a:pt x="978" y="871"/>
                    <a:pt x="870" y="980"/>
                    <a:pt x="733" y="980"/>
                  </a:cubicBezTo>
                  <a:cubicBezTo>
                    <a:pt x="597" y="980"/>
                    <a:pt x="489" y="871"/>
                    <a:pt x="489" y="734"/>
                  </a:cubicBezTo>
                  <a:cubicBezTo>
                    <a:pt x="489" y="599"/>
                    <a:pt x="597" y="489"/>
                    <a:pt x="733" y="489"/>
                  </a:cubicBezTo>
                  <a:close/>
                  <a:moveTo>
                    <a:pt x="733" y="1"/>
                  </a:moveTo>
                  <a:cubicBezTo>
                    <a:pt x="328" y="1"/>
                    <a:pt x="0" y="331"/>
                    <a:pt x="0" y="737"/>
                  </a:cubicBezTo>
                  <a:cubicBezTo>
                    <a:pt x="0" y="1142"/>
                    <a:pt x="329" y="1472"/>
                    <a:pt x="733" y="1472"/>
                  </a:cubicBezTo>
                  <a:cubicBezTo>
                    <a:pt x="1139" y="1472"/>
                    <a:pt x="1467" y="1142"/>
                    <a:pt x="1467" y="737"/>
                  </a:cubicBezTo>
                  <a:cubicBezTo>
                    <a:pt x="1469" y="331"/>
                    <a:pt x="1139"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1303325" y="1312725"/>
              <a:ext cx="76475" cy="42650"/>
            </a:xfrm>
            <a:custGeom>
              <a:avLst/>
              <a:gdLst/>
              <a:ahLst/>
              <a:cxnLst/>
              <a:rect l="l" t="t" r="r" b="b"/>
              <a:pathLst>
                <a:path w="3059" h="1706" extrusionOk="0">
                  <a:moveTo>
                    <a:pt x="1531" y="491"/>
                  </a:moveTo>
                  <a:cubicBezTo>
                    <a:pt x="1821" y="491"/>
                    <a:pt x="2115" y="547"/>
                    <a:pt x="2398" y="665"/>
                  </a:cubicBezTo>
                  <a:lnTo>
                    <a:pt x="2000" y="1170"/>
                  </a:lnTo>
                  <a:cubicBezTo>
                    <a:pt x="1848" y="1124"/>
                    <a:pt x="1689" y="1101"/>
                    <a:pt x="1530" y="1101"/>
                  </a:cubicBezTo>
                  <a:cubicBezTo>
                    <a:pt x="1370" y="1101"/>
                    <a:pt x="1211" y="1124"/>
                    <a:pt x="1059" y="1170"/>
                  </a:cubicBezTo>
                  <a:lnTo>
                    <a:pt x="664" y="665"/>
                  </a:lnTo>
                  <a:cubicBezTo>
                    <a:pt x="936" y="551"/>
                    <a:pt x="1231" y="491"/>
                    <a:pt x="1531" y="491"/>
                  </a:cubicBezTo>
                  <a:close/>
                  <a:moveTo>
                    <a:pt x="1530" y="0"/>
                  </a:moveTo>
                  <a:cubicBezTo>
                    <a:pt x="1058" y="0"/>
                    <a:pt x="586" y="122"/>
                    <a:pt x="163" y="366"/>
                  </a:cubicBezTo>
                  <a:cubicBezTo>
                    <a:pt x="33" y="440"/>
                    <a:pt x="1" y="613"/>
                    <a:pt x="92" y="730"/>
                  </a:cubicBezTo>
                  <a:lnTo>
                    <a:pt x="781" y="1612"/>
                  </a:lnTo>
                  <a:cubicBezTo>
                    <a:pt x="829" y="1672"/>
                    <a:pt x="901" y="1705"/>
                    <a:pt x="974" y="1705"/>
                  </a:cubicBezTo>
                  <a:cubicBezTo>
                    <a:pt x="1007" y="1705"/>
                    <a:pt x="1039" y="1699"/>
                    <a:pt x="1070" y="1685"/>
                  </a:cubicBezTo>
                  <a:cubicBezTo>
                    <a:pt x="1216" y="1622"/>
                    <a:pt x="1369" y="1592"/>
                    <a:pt x="1527" y="1592"/>
                  </a:cubicBezTo>
                  <a:cubicBezTo>
                    <a:pt x="1687" y="1592"/>
                    <a:pt x="1839" y="1623"/>
                    <a:pt x="1986" y="1685"/>
                  </a:cubicBezTo>
                  <a:cubicBezTo>
                    <a:pt x="2018" y="1699"/>
                    <a:pt x="2051" y="1705"/>
                    <a:pt x="2084" y="1705"/>
                  </a:cubicBezTo>
                  <a:cubicBezTo>
                    <a:pt x="2158" y="1705"/>
                    <a:pt x="2229" y="1672"/>
                    <a:pt x="2275" y="1612"/>
                  </a:cubicBezTo>
                  <a:lnTo>
                    <a:pt x="2965" y="730"/>
                  </a:lnTo>
                  <a:cubicBezTo>
                    <a:pt x="3059" y="613"/>
                    <a:pt x="3026" y="440"/>
                    <a:pt x="2896" y="366"/>
                  </a:cubicBezTo>
                  <a:cubicBezTo>
                    <a:pt x="2474" y="122"/>
                    <a:pt x="2002" y="0"/>
                    <a:pt x="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1272850" y="1375600"/>
              <a:ext cx="54500" cy="66150"/>
            </a:xfrm>
            <a:custGeom>
              <a:avLst/>
              <a:gdLst/>
              <a:ahLst/>
              <a:cxnLst/>
              <a:rect l="l" t="t" r="r" b="b"/>
              <a:pathLst>
                <a:path w="2180" h="2646" extrusionOk="0">
                  <a:moveTo>
                    <a:pt x="510" y="529"/>
                  </a:moveTo>
                  <a:lnTo>
                    <a:pt x="1145" y="619"/>
                  </a:lnTo>
                  <a:cubicBezTo>
                    <a:pt x="1220" y="928"/>
                    <a:pt x="1383" y="1216"/>
                    <a:pt x="1616" y="1435"/>
                  </a:cubicBezTo>
                  <a:lnTo>
                    <a:pt x="1376" y="2030"/>
                  </a:lnTo>
                  <a:cubicBezTo>
                    <a:pt x="898" y="1665"/>
                    <a:pt x="587" y="1127"/>
                    <a:pt x="510" y="529"/>
                  </a:cubicBezTo>
                  <a:close/>
                  <a:moveTo>
                    <a:pt x="243" y="0"/>
                  </a:moveTo>
                  <a:cubicBezTo>
                    <a:pt x="113" y="0"/>
                    <a:pt x="0" y="109"/>
                    <a:pt x="0" y="245"/>
                  </a:cubicBezTo>
                  <a:cubicBezTo>
                    <a:pt x="2" y="1220"/>
                    <a:pt x="522" y="2124"/>
                    <a:pt x="1368" y="2612"/>
                  </a:cubicBezTo>
                  <a:cubicBezTo>
                    <a:pt x="1407" y="2635"/>
                    <a:pt x="1449" y="2646"/>
                    <a:pt x="1491" y="2646"/>
                  </a:cubicBezTo>
                  <a:cubicBezTo>
                    <a:pt x="1587" y="2646"/>
                    <a:pt x="1679" y="2588"/>
                    <a:pt x="1716" y="2492"/>
                  </a:cubicBezTo>
                  <a:lnTo>
                    <a:pt x="2137" y="1453"/>
                  </a:lnTo>
                  <a:cubicBezTo>
                    <a:pt x="2179" y="1349"/>
                    <a:pt x="2145" y="1230"/>
                    <a:pt x="2055" y="1165"/>
                  </a:cubicBezTo>
                  <a:cubicBezTo>
                    <a:pt x="1801" y="976"/>
                    <a:pt x="1634" y="690"/>
                    <a:pt x="1596" y="374"/>
                  </a:cubicBezTo>
                  <a:cubicBezTo>
                    <a:pt x="1585" y="262"/>
                    <a:pt x="1498" y="175"/>
                    <a:pt x="1387" y="161"/>
                  </a:cubicBezTo>
                  <a:lnTo>
                    <a:pt x="277" y="3"/>
                  </a:lnTo>
                  <a:cubicBezTo>
                    <a:pt x="265" y="1"/>
                    <a:pt x="254"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1355825" y="1375550"/>
              <a:ext cx="54450" cy="66200"/>
            </a:xfrm>
            <a:custGeom>
              <a:avLst/>
              <a:gdLst/>
              <a:ahLst/>
              <a:cxnLst/>
              <a:rect l="l" t="t" r="r" b="b"/>
              <a:pathLst>
                <a:path w="2178" h="2648" extrusionOk="0">
                  <a:moveTo>
                    <a:pt x="1671" y="531"/>
                  </a:moveTo>
                  <a:cubicBezTo>
                    <a:pt x="1594" y="1126"/>
                    <a:pt x="1283" y="1667"/>
                    <a:pt x="805" y="2032"/>
                  </a:cubicBezTo>
                  <a:lnTo>
                    <a:pt x="566" y="1436"/>
                  </a:lnTo>
                  <a:cubicBezTo>
                    <a:pt x="796" y="1217"/>
                    <a:pt x="961" y="930"/>
                    <a:pt x="1035" y="621"/>
                  </a:cubicBezTo>
                  <a:lnTo>
                    <a:pt x="1671" y="531"/>
                  </a:lnTo>
                  <a:close/>
                  <a:moveTo>
                    <a:pt x="1933" y="1"/>
                  </a:moveTo>
                  <a:cubicBezTo>
                    <a:pt x="1922" y="1"/>
                    <a:pt x="1911" y="2"/>
                    <a:pt x="1900" y="3"/>
                  </a:cubicBezTo>
                  <a:lnTo>
                    <a:pt x="789" y="158"/>
                  </a:lnTo>
                  <a:cubicBezTo>
                    <a:pt x="678" y="174"/>
                    <a:pt x="592" y="263"/>
                    <a:pt x="579" y="374"/>
                  </a:cubicBezTo>
                  <a:cubicBezTo>
                    <a:pt x="542" y="689"/>
                    <a:pt x="377" y="977"/>
                    <a:pt x="123" y="1167"/>
                  </a:cubicBezTo>
                  <a:cubicBezTo>
                    <a:pt x="33" y="1235"/>
                    <a:pt x="0" y="1352"/>
                    <a:pt x="41" y="1455"/>
                  </a:cubicBezTo>
                  <a:lnTo>
                    <a:pt x="462" y="2494"/>
                  </a:lnTo>
                  <a:cubicBezTo>
                    <a:pt x="499" y="2590"/>
                    <a:pt x="592" y="2648"/>
                    <a:pt x="688" y="2648"/>
                  </a:cubicBezTo>
                  <a:cubicBezTo>
                    <a:pt x="729" y="2648"/>
                    <a:pt x="772" y="2637"/>
                    <a:pt x="810" y="2614"/>
                  </a:cubicBezTo>
                  <a:cubicBezTo>
                    <a:pt x="1654" y="2126"/>
                    <a:pt x="2176" y="1224"/>
                    <a:pt x="2178" y="247"/>
                  </a:cubicBezTo>
                  <a:cubicBezTo>
                    <a:pt x="2178" y="109"/>
                    <a:pt x="2067" y="1"/>
                    <a:pt x="1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1289450" y="1108650"/>
              <a:ext cx="50125" cy="37500"/>
            </a:xfrm>
            <a:custGeom>
              <a:avLst/>
              <a:gdLst/>
              <a:ahLst/>
              <a:cxnLst/>
              <a:rect l="l" t="t" r="r" b="b"/>
              <a:pathLst>
                <a:path w="2005" h="1500" extrusionOk="0">
                  <a:moveTo>
                    <a:pt x="1255" y="491"/>
                  </a:moveTo>
                  <a:cubicBezTo>
                    <a:pt x="1398" y="491"/>
                    <a:pt x="1515" y="608"/>
                    <a:pt x="1515" y="750"/>
                  </a:cubicBezTo>
                  <a:cubicBezTo>
                    <a:pt x="1515" y="893"/>
                    <a:pt x="1398" y="1010"/>
                    <a:pt x="1255" y="1010"/>
                  </a:cubicBezTo>
                  <a:lnTo>
                    <a:pt x="752" y="1010"/>
                  </a:lnTo>
                  <a:cubicBezTo>
                    <a:pt x="608" y="1010"/>
                    <a:pt x="492" y="893"/>
                    <a:pt x="492" y="750"/>
                  </a:cubicBezTo>
                  <a:cubicBezTo>
                    <a:pt x="491" y="608"/>
                    <a:pt x="606" y="491"/>
                    <a:pt x="752" y="491"/>
                  </a:cubicBezTo>
                  <a:close/>
                  <a:moveTo>
                    <a:pt x="752" y="1"/>
                  </a:moveTo>
                  <a:cubicBezTo>
                    <a:pt x="338" y="1"/>
                    <a:pt x="1" y="337"/>
                    <a:pt x="1" y="750"/>
                  </a:cubicBezTo>
                  <a:cubicBezTo>
                    <a:pt x="1" y="1162"/>
                    <a:pt x="337" y="1500"/>
                    <a:pt x="752" y="1500"/>
                  </a:cubicBezTo>
                  <a:lnTo>
                    <a:pt x="1255" y="1500"/>
                  </a:lnTo>
                  <a:cubicBezTo>
                    <a:pt x="1669" y="1500"/>
                    <a:pt x="2005" y="1162"/>
                    <a:pt x="2005" y="750"/>
                  </a:cubicBezTo>
                  <a:cubicBezTo>
                    <a:pt x="2005" y="337"/>
                    <a:pt x="1669" y="1"/>
                    <a:pt x="1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1197275" y="1095600"/>
              <a:ext cx="369225" cy="417975"/>
            </a:xfrm>
            <a:custGeom>
              <a:avLst/>
              <a:gdLst/>
              <a:ahLst/>
              <a:cxnLst/>
              <a:rect l="l" t="t" r="r" b="b"/>
              <a:pathLst>
                <a:path w="14769" h="16719" extrusionOk="0">
                  <a:moveTo>
                    <a:pt x="9441" y="6008"/>
                  </a:moveTo>
                  <a:lnTo>
                    <a:pt x="9441" y="6633"/>
                  </a:lnTo>
                  <a:lnTo>
                    <a:pt x="2047" y="6633"/>
                  </a:lnTo>
                  <a:lnTo>
                    <a:pt x="2047" y="6008"/>
                  </a:lnTo>
                  <a:close/>
                  <a:moveTo>
                    <a:pt x="13333" y="7615"/>
                  </a:moveTo>
                  <a:lnTo>
                    <a:pt x="13333" y="8111"/>
                  </a:lnTo>
                  <a:lnTo>
                    <a:pt x="12649" y="8111"/>
                  </a:lnTo>
                  <a:lnTo>
                    <a:pt x="12649" y="7615"/>
                  </a:lnTo>
                  <a:close/>
                  <a:moveTo>
                    <a:pt x="13333" y="8600"/>
                  </a:moveTo>
                  <a:lnTo>
                    <a:pt x="13333" y="9147"/>
                  </a:lnTo>
                  <a:lnTo>
                    <a:pt x="12649" y="9147"/>
                  </a:lnTo>
                  <a:lnTo>
                    <a:pt x="12649" y="8600"/>
                  </a:lnTo>
                  <a:close/>
                  <a:moveTo>
                    <a:pt x="13333" y="9636"/>
                  </a:moveTo>
                  <a:lnTo>
                    <a:pt x="13333" y="10132"/>
                  </a:lnTo>
                  <a:lnTo>
                    <a:pt x="12649" y="10132"/>
                  </a:lnTo>
                  <a:lnTo>
                    <a:pt x="12649" y="9636"/>
                  </a:lnTo>
                  <a:close/>
                  <a:moveTo>
                    <a:pt x="13333" y="10621"/>
                  </a:moveTo>
                  <a:lnTo>
                    <a:pt x="13333" y="12152"/>
                  </a:lnTo>
                  <a:lnTo>
                    <a:pt x="12649" y="12152"/>
                  </a:lnTo>
                  <a:lnTo>
                    <a:pt x="12649" y="10621"/>
                  </a:lnTo>
                  <a:close/>
                  <a:moveTo>
                    <a:pt x="10438" y="0"/>
                  </a:moveTo>
                  <a:cubicBezTo>
                    <a:pt x="9614" y="0"/>
                    <a:pt x="8901" y="530"/>
                    <a:pt x="8658" y="1302"/>
                  </a:cubicBezTo>
                  <a:cubicBezTo>
                    <a:pt x="8518" y="1238"/>
                    <a:pt x="8365" y="1205"/>
                    <a:pt x="8207" y="1205"/>
                  </a:cubicBezTo>
                  <a:cubicBezTo>
                    <a:pt x="7673" y="1205"/>
                    <a:pt x="7227" y="1593"/>
                    <a:pt x="7137" y="2101"/>
                  </a:cubicBezTo>
                  <a:cubicBezTo>
                    <a:pt x="7050" y="2088"/>
                    <a:pt x="6963" y="2081"/>
                    <a:pt x="6877" y="2081"/>
                  </a:cubicBezTo>
                  <a:cubicBezTo>
                    <a:pt x="6344" y="2081"/>
                    <a:pt x="5848" y="2324"/>
                    <a:pt x="5518" y="2720"/>
                  </a:cubicBezTo>
                  <a:cubicBezTo>
                    <a:pt x="5393" y="2686"/>
                    <a:pt x="5261" y="2671"/>
                    <a:pt x="5130" y="2671"/>
                  </a:cubicBezTo>
                  <a:cubicBezTo>
                    <a:pt x="4272" y="2671"/>
                    <a:pt x="3575" y="3368"/>
                    <a:pt x="3575" y="4224"/>
                  </a:cubicBezTo>
                  <a:lnTo>
                    <a:pt x="3575" y="5526"/>
                  </a:lnTo>
                  <a:lnTo>
                    <a:pt x="1966" y="5526"/>
                  </a:lnTo>
                  <a:cubicBezTo>
                    <a:pt x="1741" y="5526"/>
                    <a:pt x="1557" y="5709"/>
                    <a:pt x="1557" y="5932"/>
                  </a:cubicBezTo>
                  <a:lnTo>
                    <a:pt x="1557" y="6719"/>
                  </a:lnTo>
                  <a:cubicBezTo>
                    <a:pt x="1557" y="6945"/>
                    <a:pt x="1741" y="7127"/>
                    <a:pt x="1966" y="7127"/>
                  </a:cubicBezTo>
                  <a:lnTo>
                    <a:pt x="2270" y="7127"/>
                  </a:lnTo>
                  <a:lnTo>
                    <a:pt x="2270" y="7680"/>
                  </a:lnTo>
                  <a:cubicBezTo>
                    <a:pt x="2270" y="9183"/>
                    <a:pt x="2068" y="10810"/>
                    <a:pt x="1697" y="12261"/>
                  </a:cubicBezTo>
                  <a:cubicBezTo>
                    <a:pt x="1656" y="12416"/>
                    <a:pt x="1774" y="12567"/>
                    <a:pt x="1934" y="12567"/>
                  </a:cubicBezTo>
                  <a:cubicBezTo>
                    <a:pt x="2043" y="12567"/>
                    <a:pt x="2143" y="12492"/>
                    <a:pt x="2171" y="12384"/>
                  </a:cubicBezTo>
                  <a:cubicBezTo>
                    <a:pt x="2551" y="10894"/>
                    <a:pt x="2761" y="9224"/>
                    <a:pt x="2761" y="7680"/>
                  </a:cubicBezTo>
                  <a:lnTo>
                    <a:pt x="2761" y="7127"/>
                  </a:lnTo>
                  <a:lnTo>
                    <a:pt x="8731" y="7127"/>
                  </a:lnTo>
                  <a:lnTo>
                    <a:pt x="8731" y="7680"/>
                  </a:lnTo>
                  <a:cubicBezTo>
                    <a:pt x="8731" y="9152"/>
                    <a:pt x="8922" y="10733"/>
                    <a:pt x="9268" y="12168"/>
                  </a:cubicBezTo>
                  <a:cubicBezTo>
                    <a:pt x="9088" y="12210"/>
                    <a:pt x="8954" y="12372"/>
                    <a:pt x="8954" y="12564"/>
                  </a:cubicBezTo>
                  <a:lnTo>
                    <a:pt x="8954" y="16231"/>
                  </a:lnTo>
                  <a:lnTo>
                    <a:pt x="581" y="16231"/>
                  </a:lnTo>
                  <a:cubicBezTo>
                    <a:pt x="1076" y="15447"/>
                    <a:pt x="1499" y="14536"/>
                    <a:pt x="1838" y="13517"/>
                  </a:cubicBezTo>
                  <a:cubicBezTo>
                    <a:pt x="1880" y="13388"/>
                    <a:pt x="1811" y="13252"/>
                    <a:pt x="1683" y="13206"/>
                  </a:cubicBezTo>
                  <a:cubicBezTo>
                    <a:pt x="1657" y="13198"/>
                    <a:pt x="1631" y="13194"/>
                    <a:pt x="1606" y="13194"/>
                  </a:cubicBezTo>
                  <a:cubicBezTo>
                    <a:pt x="1503" y="13194"/>
                    <a:pt x="1407" y="13259"/>
                    <a:pt x="1372" y="13362"/>
                  </a:cubicBezTo>
                  <a:cubicBezTo>
                    <a:pt x="1028" y="14396"/>
                    <a:pt x="596" y="15313"/>
                    <a:pt x="88" y="16089"/>
                  </a:cubicBezTo>
                  <a:cubicBezTo>
                    <a:pt x="8" y="16214"/>
                    <a:pt x="1" y="16373"/>
                    <a:pt x="73" y="16506"/>
                  </a:cubicBezTo>
                  <a:cubicBezTo>
                    <a:pt x="145" y="16637"/>
                    <a:pt x="283" y="16719"/>
                    <a:pt x="432" y="16719"/>
                  </a:cubicBezTo>
                  <a:lnTo>
                    <a:pt x="14359" y="16719"/>
                  </a:lnTo>
                  <a:cubicBezTo>
                    <a:pt x="14585" y="16719"/>
                    <a:pt x="14768" y="16535"/>
                    <a:pt x="14768" y="16310"/>
                  </a:cubicBezTo>
                  <a:lnTo>
                    <a:pt x="14768" y="15579"/>
                  </a:lnTo>
                  <a:cubicBezTo>
                    <a:pt x="14768" y="15443"/>
                    <a:pt x="14658" y="15334"/>
                    <a:pt x="14523" y="15334"/>
                  </a:cubicBezTo>
                  <a:cubicBezTo>
                    <a:pt x="14387" y="15334"/>
                    <a:pt x="14277" y="15443"/>
                    <a:pt x="14277" y="15579"/>
                  </a:cubicBezTo>
                  <a:lnTo>
                    <a:pt x="14277" y="16228"/>
                  </a:lnTo>
                  <a:lnTo>
                    <a:pt x="9443" y="16228"/>
                  </a:lnTo>
                  <a:lnTo>
                    <a:pt x="9443" y="12643"/>
                  </a:lnTo>
                  <a:lnTo>
                    <a:pt x="14277" y="12643"/>
                  </a:lnTo>
                  <a:lnTo>
                    <a:pt x="14277" y="14436"/>
                  </a:lnTo>
                  <a:cubicBezTo>
                    <a:pt x="14276" y="14568"/>
                    <a:pt x="14385" y="14680"/>
                    <a:pt x="14521" y="14680"/>
                  </a:cubicBezTo>
                  <a:cubicBezTo>
                    <a:pt x="14657" y="14680"/>
                    <a:pt x="14766" y="14571"/>
                    <a:pt x="14766" y="14434"/>
                  </a:cubicBezTo>
                  <a:lnTo>
                    <a:pt x="14766" y="12560"/>
                  </a:lnTo>
                  <a:cubicBezTo>
                    <a:pt x="14766" y="12334"/>
                    <a:pt x="14582" y="12152"/>
                    <a:pt x="14359" y="12152"/>
                  </a:cubicBezTo>
                  <a:lnTo>
                    <a:pt x="13824" y="12152"/>
                  </a:lnTo>
                  <a:lnTo>
                    <a:pt x="13824" y="7534"/>
                  </a:lnTo>
                  <a:cubicBezTo>
                    <a:pt x="13824" y="7308"/>
                    <a:pt x="13641" y="7124"/>
                    <a:pt x="13415" y="7124"/>
                  </a:cubicBezTo>
                  <a:lnTo>
                    <a:pt x="12568" y="7124"/>
                  </a:lnTo>
                  <a:cubicBezTo>
                    <a:pt x="12343" y="7124"/>
                    <a:pt x="12161" y="7308"/>
                    <a:pt x="12161" y="7534"/>
                  </a:cubicBezTo>
                  <a:lnTo>
                    <a:pt x="12161" y="12152"/>
                  </a:lnTo>
                  <a:lnTo>
                    <a:pt x="9769" y="12152"/>
                  </a:lnTo>
                  <a:cubicBezTo>
                    <a:pt x="9414" y="10727"/>
                    <a:pt x="9220" y="9147"/>
                    <a:pt x="9220" y="7678"/>
                  </a:cubicBezTo>
                  <a:lnTo>
                    <a:pt x="9220" y="7123"/>
                  </a:lnTo>
                  <a:lnTo>
                    <a:pt x="9523" y="7123"/>
                  </a:lnTo>
                  <a:cubicBezTo>
                    <a:pt x="9749" y="7123"/>
                    <a:pt x="9931" y="6940"/>
                    <a:pt x="9931" y="6715"/>
                  </a:cubicBezTo>
                  <a:lnTo>
                    <a:pt x="9931" y="5928"/>
                  </a:lnTo>
                  <a:cubicBezTo>
                    <a:pt x="9931" y="5702"/>
                    <a:pt x="9747" y="5520"/>
                    <a:pt x="9523" y="5520"/>
                  </a:cubicBezTo>
                  <a:lnTo>
                    <a:pt x="7914" y="5520"/>
                  </a:lnTo>
                  <a:lnTo>
                    <a:pt x="7914" y="4637"/>
                  </a:lnTo>
                  <a:lnTo>
                    <a:pt x="9646" y="4637"/>
                  </a:lnTo>
                  <a:cubicBezTo>
                    <a:pt x="10164" y="4637"/>
                    <a:pt x="10589" y="4234"/>
                    <a:pt x="10629" y="3726"/>
                  </a:cubicBezTo>
                  <a:cubicBezTo>
                    <a:pt x="11058" y="3684"/>
                    <a:pt x="11455" y="3495"/>
                    <a:pt x="11763" y="3186"/>
                  </a:cubicBezTo>
                  <a:cubicBezTo>
                    <a:pt x="12221" y="2726"/>
                    <a:pt x="12391" y="2088"/>
                    <a:pt x="12271" y="1498"/>
                  </a:cubicBezTo>
                  <a:cubicBezTo>
                    <a:pt x="12247" y="1382"/>
                    <a:pt x="12147" y="1302"/>
                    <a:pt x="12033" y="1302"/>
                  </a:cubicBezTo>
                  <a:cubicBezTo>
                    <a:pt x="12017" y="1302"/>
                    <a:pt x="12000" y="1304"/>
                    <a:pt x="11983" y="1308"/>
                  </a:cubicBezTo>
                  <a:cubicBezTo>
                    <a:pt x="11850" y="1333"/>
                    <a:pt x="11764" y="1464"/>
                    <a:pt x="11791" y="1594"/>
                  </a:cubicBezTo>
                  <a:cubicBezTo>
                    <a:pt x="11877" y="2024"/>
                    <a:pt x="11757" y="2497"/>
                    <a:pt x="11414" y="2840"/>
                  </a:cubicBezTo>
                  <a:cubicBezTo>
                    <a:pt x="11153" y="3103"/>
                    <a:pt x="10806" y="3245"/>
                    <a:pt x="10438" y="3245"/>
                  </a:cubicBezTo>
                  <a:cubicBezTo>
                    <a:pt x="10275" y="3245"/>
                    <a:pt x="10143" y="3378"/>
                    <a:pt x="10143" y="3540"/>
                  </a:cubicBezTo>
                  <a:lnTo>
                    <a:pt x="10143" y="3650"/>
                  </a:lnTo>
                  <a:cubicBezTo>
                    <a:pt x="10143" y="3924"/>
                    <a:pt x="9921" y="4147"/>
                    <a:pt x="9646" y="4147"/>
                  </a:cubicBezTo>
                  <a:lnTo>
                    <a:pt x="7907" y="4147"/>
                  </a:lnTo>
                  <a:cubicBezTo>
                    <a:pt x="7642" y="4147"/>
                    <a:pt x="7425" y="4364"/>
                    <a:pt x="7425" y="4631"/>
                  </a:cubicBezTo>
                  <a:lnTo>
                    <a:pt x="7425" y="5521"/>
                  </a:lnTo>
                  <a:lnTo>
                    <a:pt x="4065" y="5521"/>
                  </a:lnTo>
                  <a:lnTo>
                    <a:pt x="4065" y="4222"/>
                  </a:lnTo>
                  <a:cubicBezTo>
                    <a:pt x="4065" y="3635"/>
                    <a:pt x="4542" y="3158"/>
                    <a:pt x="5130" y="3158"/>
                  </a:cubicBezTo>
                  <a:cubicBezTo>
                    <a:pt x="5246" y="3158"/>
                    <a:pt x="5360" y="3177"/>
                    <a:pt x="5473" y="3214"/>
                  </a:cubicBezTo>
                  <a:cubicBezTo>
                    <a:pt x="5508" y="3226"/>
                    <a:pt x="5544" y="3232"/>
                    <a:pt x="5579" y="3232"/>
                  </a:cubicBezTo>
                  <a:cubicBezTo>
                    <a:pt x="5682" y="3232"/>
                    <a:pt x="5780" y="3183"/>
                    <a:pt x="5843" y="3096"/>
                  </a:cubicBezTo>
                  <a:cubicBezTo>
                    <a:pt x="6085" y="2762"/>
                    <a:pt x="6473" y="2569"/>
                    <a:pt x="6879" y="2569"/>
                  </a:cubicBezTo>
                  <a:cubicBezTo>
                    <a:pt x="6985" y="2569"/>
                    <a:pt x="7092" y="2582"/>
                    <a:pt x="7198" y="2609"/>
                  </a:cubicBezTo>
                  <a:cubicBezTo>
                    <a:pt x="7226" y="2616"/>
                    <a:pt x="7255" y="2620"/>
                    <a:pt x="7283" y="2620"/>
                  </a:cubicBezTo>
                  <a:cubicBezTo>
                    <a:pt x="7458" y="2620"/>
                    <a:pt x="7610" y="2476"/>
                    <a:pt x="7610" y="2288"/>
                  </a:cubicBezTo>
                  <a:cubicBezTo>
                    <a:pt x="7610" y="1960"/>
                    <a:pt x="7878" y="1691"/>
                    <a:pt x="8207" y="1691"/>
                  </a:cubicBezTo>
                  <a:cubicBezTo>
                    <a:pt x="8336" y="1691"/>
                    <a:pt x="8458" y="1732"/>
                    <a:pt x="8562" y="1810"/>
                  </a:cubicBezTo>
                  <a:cubicBezTo>
                    <a:pt x="8623" y="1855"/>
                    <a:pt x="8692" y="1876"/>
                    <a:pt x="8759" y="1876"/>
                  </a:cubicBezTo>
                  <a:cubicBezTo>
                    <a:pt x="8909" y="1876"/>
                    <a:pt x="9053" y="1772"/>
                    <a:pt x="9084" y="1607"/>
                  </a:cubicBezTo>
                  <a:cubicBezTo>
                    <a:pt x="9209" y="954"/>
                    <a:pt x="9776" y="488"/>
                    <a:pt x="10437" y="488"/>
                  </a:cubicBezTo>
                  <a:cubicBezTo>
                    <a:pt x="10452" y="488"/>
                    <a:pt x="10467" y="489"/>
                    <a:pt x="10481" y="489"/>
                  </a:cubicBezTo>
                  <a:cubicBezTo>
                    <a:pt x="10775" y="498"/>
                    <a:pt x="11053" y="598"/>
                    <a:pt x="11286" y="781"/>
                  </a:cubicBezTo>
                  <a:cubicBezTo>
                    <a:pt x="11331" y="817"/>
                    <a:pt x="11385" y="834"/>
                    <a:pt x="11438" y="834"/>
                  </a:cubicBezTo>
                  <a:cubicBezTo>
                    <a:pt x="11511" y="834"/>
                    <a:pt x="11582" y="803"/>
                    <a:pt x="11630" y="742"/>
                  </a:cubicBezTo>
                  <a:cubicBezTo>
                    <a:pt x="11713" y="633"/>
                    <a:pt x="11695" y="481"/>
                    <a:pt x="11588" y="397"/>
                  </a:cubicBezTo>
                  <a:cubicBezTo>
                    <a:pt x="11272" y="149"/>
                    <a:pt x="10895" y="11"/>
                    <a:pt x="10495" y="1"/>
                  </a:cubicBezTo>
                  <a:cubicBezTo>
                    <a:pt x="10476" y="0"/>
                    <a:pt x="10457" y="0"/>
                    <a:pt x="10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1450650" y="1428525"/>
              <a:ext cx="37700" cy="37725"/>
            </a:xfrm>
            <a:custGeom>
              <a:avLst/>
              <a:gdLst/>
              <a:ahLst/>
              <a:cxnLst/>
              <a:rect l="l" t="t" r="r" b="b"/>
              <a:pathLst>
                <a:path w="1508" h="1509" extrusionOk="0">
                  <a:moveTo>
                    <a:pt x="1017" y="492"/>
                  </a:moveTo>
                  <a:lnTo>
                    <a:pt x="1017" y="1017"/>
                  </a:lnTo>
                  <a:lnTo>
                    <a:pt x="490" y="1017"/>
                  </a:lnTo>
                  <a:lnTo>
                    <a:pt x="490" y="492"/>
                  </a:lnTo>
                  <a:close/>
                  <a:moveTo>
                    <a:pt x="376" y="1"/>
                  </a:moveTo>
                  <a:cubicBezTo>
                    <a:pt x="168"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1499150" y="1428525"/>
              <a:ext cx="37725" cy="37725"/>
            </a:xfrm>
            <a:custGeom>
              <a:avLst/>
              <a:gdLst/>
              <a:ahLst/>
              <a:cxnLst/>
              <a:rect l="l" t="t" r="r" b="b"/>
              <a:pathLst>
                <a:path w="1509" h="1509" extrusionOk="0">
                  <a:moveTo>
                    <a:pt x="1017" y="492"/>
                  </a:moveTo>
                  <a:lnTo>
                    <a:pt x="1017" y="1017"/>
                  </a:lnTo>
                  <a:lnTo>
                    <a:pt x="491" y="1017"/>
                  </a:lnTo>
                  <a:lnTo>
                    <a:pt x="491" y="492"/>
                  </a:lnTo>
                  <a:close/>
                  <a:moveTo>
                    <a:pt x="376" y="1"/>
                  </a:moveTo>
                  <a:cubicBezTo>
                    <a:pt x="169" y="1"/>
                    <a:pt x="1" y="170"/>
                    <a:pt x="1" y="376"/>
                  </a:cubicBezTo>
                  <a:lnTo>
                    <a:pt x="1" y="1131"/>
                  </a:lnTo>
                  <a:cubicBezTo>
                    <a:pt x="1" y="1339"/>
                    <a:pt x="170" y="1508"/>
                    <a:pt x="376" y="1508"/>
                  </a:cubicBezTo>
                  <a:lnTo>
                    <a:pt x="1131" y="1508"/>
                  </a:lnTo>
                  <a:cubicBezTo>
                    <a:pt x="1340" y="1508"/>
                    <a:pt x="1508" y="1340"/>
                    <a:pt x="1508" y="1131"/>
                  </a:cubicBezTo>
                  <a:lnTo>
                    <a:pt x="1508" y="376"/>
                  </a:lnTo>
                  <a:cubicBezTo>
                    <a:pt x="1508" y="169"/>
                    <a:pt x="134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45484ABA-2BCD-757D-D6F4-7200D65BDC1B}"/>
              </a:ext>
            </a:extLst>
          </p:cNvPr>
          <p:cNvPicPr>
            <a:picLocks noChangeAspect="1"/>
          </p:cNvPicPr>
          <p:nvPr/>
        </p:nvPicPr>
        <p:blipFill>
          <a:blip r:embed="rId3"/>
          <a:stretch>
            <a:fillRect/>
          </a:stretch>
        </p:blipFill>
        <p:spPr>
          <a:xfrm>
            <a:off x="2121921" y="80072"/>
            <a:ext cx="1457528" cy="1419423"/>
          </a:xfrm>
          <a:prstGeom prst="rect">
            <a:avLst/>
          </a:prstGeom>
        </p:spPr>
      </p:pic>
      <p:pic>
        <p:nvPicPr>
          <p:cNvPr id="7" name="Immagine 6">
            <a:extLst>
              <a:ext uri="{FF2B5EF4-FFF2-40B4-BE49-F238E27FC236}">
                <a16:creationId xmlns:a16="http://schemas.microsoft.com/office/drawing/2014/main" id="{965017A1-5A23-D51F-1A58-5483960ED732}"/>
              </a:ext>
            </a:extLst>
          </p:cNvPr>
          <p:cNvPicPr>
            <a:picLocks noChangeAspect="1"/>
          </p:cNvPicPr>
          <p:nvPr/>
        </p:nvPicPr>
        <p:blipFill>
          <a:blip r:embed="rId4"/>
          <a:stretch>
            <a:fillRect/>
          </a:stretch>
        </p:blipFill>
        <p:spPr>
          <a:xfrm>
            <a:off x="3959294" y="213525"/>
            <a:ext cx="2917514" cy="1119750"/>
          </a:xfrm>
          <a:prstGeom prst="rect">
            <a:avLst/>
          </a:prstGeom>
        </p:spPr>
      </p:pic>
    </p:spTree>
    <p:extLst>
      <p:ext uri="{BB962C8B-B14F-4D97-AF65-F5344CB8AC3E}">
        <p14:creationId xmlns:p14="http://schemas.microsoft.com/office/powerpoint/2010/main" val="176550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61"/>
                                        </p:tgtEl>
                                        <p:attrNameLst>
                                          <p:attrName>style.visibility</p:attrName>
                                        </p:attrNameLst>
                                      </p:cBhvr>
                                      <p:to>
                                        <p:strVal val="visible"/>
                                      </p:to>
                                    </p:set>
                                    <p:anim calcmode="lin" valueType="num">
                                      <p:cBhvr additive="base">
                                        <p:cTn id="7" dur="1500"/>
                                        <p:tgtEl>
                                          <p:spTgt spid="1361"/>
                                        </p:tgtEl>
                                        <p:attrNameLst>
                                          <p:attrName>ppt_y</p:attrName>
                                        </p:attrNameLst>
                                      </p:cBhvr>
                                      <p:tavLst>
                                        <p:tav tm="0">
                                          <p:val>
                                            <p:strVal val="#ppt_y+1"/>
                                          </p:val>
                                        </p:tav>
                                        <p:tav tm="100000">
                                          <p:val>
                                            <p:strVal val="#ppt_y"/>
                                          </p:val>
                                        </p:tav>
                                      </p:tavLst>
                                    </p:anim>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382"/>
                                        </p:tgtEl>
                                        <p:attrNameLst>
                                          <p:attrName>style.visibility</p:attrName>
                                        </p:attrNameLst>
                                      </p:cBhvr>
                                      <p:to>
                                        <p:strVal val="visible"/>
                                      </p:to>
                                    </p:set>
                                    <p:animEffect transition="in" filter="fade">
                                      <p:cBhvr>
                                        <p:cTn id="11" dur="1500"/>
                                        <p:tgtEl>
                                          <p:spTgt spid="1382"/>
                                        </p:tgtEl>
                                      </p:cBhvr>
                                    </p:animEffect>
                                  </p:childTnLst>
                                </p:cTn>
                              </p:par>
                              <p:par>
                                <p:cTn id="12" presetID="10" presetClass="entr" presetSubtype="0" fill="hold" nodeType="withEffect">
                                  <p:stCondLst>
                                    <p:cond delay="0"/>
                                  </p:stCondLst>
                                  <p:childTnLst>
                                    <p:set>
                                      <p:cBhvr>
                                        <p:cTn id="13" dur="1" fill="hold">
                                          <p:stCondLst>
                                            <p:cond delay="0"/>
                                          </p:stCondLst>
                                        </p:cTn>
                                        <p:tgtEl>
                                          <p:spTgt spid="1365"/>
                                        </p:tgtEl>
                                        <p:attrNameLst>
                                          <p:attrName>style.visibility</p:attrName>
                                        </p:attrNameLst>
                                      </p:cBhvr>
                                      <p:to>
                                        <p:strVal val="visible"/>
                                      </p:to>
                                    </p:set>
                                    <p:animEffect transition="in" filter="fade">
                                      <p:cBhvr>
                                        <p:cTn id="14" dur="1500"/>
                                        <p:tgtEl>
                                          <p:spTgt spid="1365"/>
                                        </p:tgtEl>
                                      </p:cBhvr>
                                    </p:animEffect>
                                  </p:childTnLst>
                                </p:cTn>
                              </p:par>
                              <p:par>
                                <p:cTn id="15" presetID="10" presetClass="entr" presetSubtype="0" fill="hold" nodeType="withEffect">
                                  <p:stCondLst>
                                    <p:cond delay="0"/>
                                  </p:stCondLst>
                                  <p:childTnLst>
                                    <p:set>
                                      <p:cBhvr>
                                        <p:cTn id="16" dur="1" fill="hold">
                                          <p:stCondLst>
                                            <p:cond delay="0"/>
                                          </p:stCondLst>
                                        </p:cTn>
                                        <p:tgtEl>
                                          <p:spTgt spid="1366"/>
                                        </p:tgtEl>
                                        <p:attrNameLst>
                                          <p:attrName>style.visibility</p:attrName>
                                        </p:attrNameLst>
                                      </p:cBhvr>
                                      <p:to>
                                        <p:strVal val="visible"/>
                                      </p:to>
                                    </p:set>
                                    <p:animEffect transition="in" filter="fade">
                                      <p:cBhvr>
                                        <p:cTn id="17" dur="1500"/>
                                        <p:tgtEl>
                                          <p:spTgt spid="1366"/>
                                        </p:tgtEl>
                                      </p:cBhvr>
                                    </p:animEffect>
                                  </p:childTnLst>
                                </p:cTn>
                              </p:par>
                            </p:childTnLst>
                          </p:cTn>
                        </p:par>
                        <p:par>
                          <p:cTn id="18" fill="hold">
                            <p:stCondLst>
                              <p:cond delay="3000"/>
                            </p:stCondLst>
                            <p:childTnLst>
                              <p:par>
                                <p:cTn id="19" presetID="1" presetClass="entr" presetSubtype="0" fill="hold" nodeType="afterEffect">
                                  <p:stCondLst>
                                    <p:cond delay="0"/>
                                  </p:stCondLst>
                                  <p:childTnLst>
                                    <p:set>
                                      <p:cBhvr>
                                        <p:cTn id="20" dur="1" fill="hold">
                                          <p:stCondLst>
                                            <p:cond delay="0"/>
                                          </p:stCondLst>
                                        </p:cTn>
                                        <p:tgtEl>
                                          <p:spTgt spid="1370"/>
                                        </p:tgtEl>
                                        <p:attrNameLst>
                                          <p:attrName>style.visibility</p:attrName>
                                        </p:attrNameLst>
                                      </p:cBhvr>
                                      <p:to>
                                        <p:strVal val="visible"/>
                                      </p:to>
                                    </p:set>
                                  </p:childTnLst>
                                </p:cTn>
                              </p:par>
                            </p:childTnLst>
                          </p:cTn>
                        </p:par>
                        <p:par>
                          <p:cTn id="21" fill="hold">
                            <p:stCondLst>
                              <p:cond delay="3500"/>
                            </p:stCondLst>
                            <p:childTnLst>
                              <p:par>
                                <p:cTn id="22" presetID="1" presetClass="entr" presetSubtype="0" fill="hold" nodeType="afterEffect">
                                  <p:stCondLst>
                                    <p:cond delay="0"/>
                                  </p:stCondLst>
                                  <p:childTnLst>
                                    <p:set>
                                      <p:cBhvr>
                                        <p:cTn id="23" dur="1" fill="hold">
                                          <p:stCondLst>
                                            <p:cond delay="0"/>
                                          </p:stCondLst>
                                        </p:cTn>
                                        <p:tgtEl>
                                          <p:spTgt spid="1368"/>
                                        </p:tgtEl>
                                        <p:attrNameLst>
                                          <p:attrName>style.visibility</p:attrName>
                                        </p:attrNameLst>
                                      </p:cBhvr>
                                      <p:to>
                                        <p:strVal val="visible"/>
                                      </p:to>
                                    </p:set>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1369"/>
                                        </p:tgtEl>
                                        <p:attrNameLst>
                                          <p:attrName>style.visibility</p:attrName>
                                        </p:attrNameLst>
                                      </p:cBhvr>
                                      <p:to>
                                        <p:strVal val="visible"/>
                                      </p:to>
                                    </p:set>
                                  </p:childTnLst>
                                </p:cTn>
                              </p:par>
                            </p:childTnLst>
                          </p:cTn>
                        </p:par>
                        <p:par>
                          <p:cTn id="27" fill="hold">
                            <p:stCondLst>
                              <p:cond delay="4500"/>
                            </p:stCondLst>
                            <p:childTnLst>
                              <p:par>
                                <p:cTn id="28" presetID="2" presetClass="entr" presetSubtype="4" fill="hold" nodeType="afterEffect">
                                  <p:stCondLst>
                                    <p:cond delay="0"/>
                                  </p:stCondLst>
                                  <p:childTnLst>
                                    <p:set>
                                      <p:cBhvr>
                                        <p:cTn id="29" dur="1" fill="hold">
                                          <p:stCondLst>
                                            <p:cond delay="0"/>
                                          </p:stCondLst>
                                        </p:cTn>
                                        <p:tgtEl>
                                          <p:spTgt spid="1362"/>
                                        </p:tgtEl>
                                        <p:attrNameLst>
                                          <p:attrName>style.visibility</p:attrName>
                                        </p:attrNameLst>
                                      </p:cBhvr>
                                      <p:to>
                                        <p:strVal val="visible"/>
                                      </p:to>
                                    </p:set>
                                    <p:anim calcmode="lin" valueType="num">
                                      <p:cBhvr additive="base">
                                        <p:cTn id="30" dur="1500"/>
                                        <p:tgtEl>
                                          <p:spTgt spid="1362"/>
                                        </p:tgtEl>
                                        <p:attrNameLst>
                                          <p:attrName>ppt_y</p:attrName>
                                        </p:attrNameLst>
                                      </p:cBhvr>
                                      <p:tavLst>
                                        <p:tav tm="0">
                                          <p:val>
                                            <p:strVal val="#ppt_y+1"/>
                                          </p:val>
                                        </p:tav>
                                        <p:tav tm="100000">
                                          <p:val>
                                            <p:strVal val="#ppt_y"/>
                                          </p:val>
                                        </p:tav>
                                      </p:tavLst>
                                    </p:anim>
                                  </p:childTnLst>
                                </p:cTn>
                              </p:par>
                            </p:childTnLst>
                          </p:cTn>
                        </p:par>
                        <p:par>
                          <p:cTn id="31" fill="hold">
                            <p:stCondLst>
                              <p:cond delay="6000"/>
                            </p:stCondLst>
                            <p:childTnLst>
                              <p:par>
                                <p:cTn id="32" presetID="10" presetClass="entr" presetSubtype="0" fill="hold" nodeType="afterEffect">
                                  <p:stCondLst>
                                    <p:cond delay="0"/>
                                  </p:stCondLst>
                                  <p:childTnLst>
                                    <p:set>
                                      <p:cBhvr>
                                        <p:cTn id="33" dur="1" fill="hold">
                                          <p:stCondLst>
                                            <p:cond delay="0"/>
                                          </p:stCondLst>
                                        </p:cTn>
                                        <p:tgtEl>
                                          <p:spTgt spid="1374"/>
                                        </p:tgtEl>
                                        <p:attrNameLst>
                                          <p:attrName>style.visibility</p:attrName>
                                        </p:attrNameLst>
                                      </p:cBhvr>
                                      <p:to>
                                        <p:strVal val="visible"/>
                                      </p:to>
                                    </p:set>
                                    <p:animEffect transition="in" filter="fade">
                                      <p:cBhvr>
                                        <p:cTn id="34" dur="1500"/>
                                        <p:tgtEl>
                                          <p:spTgt spid="1374"/>
                                        </p:tgtEl>
                                      </p:cBhvr>
                                    </p:animEffect>
                                  </p:childTnLst>
                                </p:cTn>
                              </p:par>
                              <p:par>
                                <p:cTn id="35" presetID="10" presetClass="entr" presetSubtype="0" fill="hold" nodeType="withEffect">
                                  <p:stCondLst>
                                    <p:cond delay="0"/>
                                  </p:stCondLst>
                                  <p:childTnLst>
                                    <p:set>
                                      <p:cBhvr>
                                        <p:cTn id="36" dur="1" fill="hold">
                                          <p:stCondLst>
                                            <p:cond delay="0"/>
                                          </p:stCondLst>
                                        </p:cTn>
                                        <p:tgtEl>
                                          <p:spTgt spid="1363"/>
                                        </p:tgtEl>
                                        <p:attrNameLst>
                                          <p:attrName>style.visibility</p:attrName>
                                        </p:attrNameLst>
                                      </p:cBhvr>
                                      <p:to>
                                        <p:strVal val="visible"/>
                                      </p:to>
                                    </p:set>
                                    <p:animEffect transition="in" filter="fade">
                                      <p:cBhvr>
                                        <p:cTn id="37" dur="1500"/>
                                        <p:tgtEl>
                                          <p:spTgt spid="1363"/>
                                        </p:tgtEl>
                                      </p:cBhvr>
                                    </p:animEffect>
                                  </p:childTnLst>
                                </p:cTn>
                              </p:par>
                              <p:par>
                                <p:cTn id="38" presetID="10" presetClass="entr" presetSubtype="0" fill="hold" nodeType="withEffect">
                                  <p:stCondLst>
                                    <p:cond delay="0"/>
                                  </p:stCondLst>
                                  <p:childTnLst>
                                    <p:set>
                                      <p:cBhvr>
                                        <p:cTn id="39" dur="1" fill="hold">
                                          <p:stCondLst>
                                            <p:cond delay="0"/>
                                          </p:stCondLst>
                                        </p:cTn>
                                        <p:tgtEl>
                                          <p:spTgt spid="1364"/>
                                        </p:tgtEl>
                                        <p:attrNameLst>
                                          <p:attrName>style.visibility</p:attrName>
                                        </p:attrNameLst>
                                      </p:cBhvr>
                                      <p:to>
                                        <p:strVal val="visible"/>
                                      </p:to>
                                    </p:set>
                                    <p:animEffect transition="in" filter="fade">
                                      <p:cBhvr>
                                        <p:cTn id="40" dur="1500"/>
                                        <p:tgtEl>
                                          <p:spTgt spid="1364"/>
                                        </p:tgtEl>
                                      </p:cBhvr>
                                    </p:animEffect>
                                  </p:childTnLst>
                                </p:cTn>
                              </p:par>
                            </p:childTnLst>
                          </p:cTn>
                        </p:par>
                        <p:par>
                          <p:cTn id="41" fill="hold">
                            <p:stCondLst>
                              <p:cond delay="7500"/>
                            </p:stCondLst>
                            <p:childTnLst>
                              <p:par>
                                <p:cTn id="42" presetID="1" presetClass="entr" presetSubtype="0" fill="hold" nodeType="afterEffect">
                                  <p:stCondLst>
                                    <p:cond delay="0"/>
                                  </p:stCondLst>
                                  <p:childTnLst>
                                    <p:set>
                                      <p:cBhvr>
                                        <p:cTn id="43" dur="1" fill="hold">
                                          <p:stCondLst>
                                            <p:cond delay="0"/>
                                          </p:stCondLst>
                                        </p:cTn>
                                        <p:tgtEl>
                                          <p:spTgt spid="1373"/>
                                        </p:tgtEl>
                                        <p:attrNameLst>
                                          <p:attrName>style.visibility</p:attrName>
                                        </p:attrNameLst>
                                      </p:cBhvr>
                                      <p:to>
                                        <p:strVal val="visible"/>
                                      </p:to>
                                    </p:set>
                                  </p:childTnLst>
                                </p:cTn>
                              </p:par>
                            </p:childTnLst>
                          </p:cTn>
                        </p:par>
                        <p:par>
                          <p:cTn id="44" fill="hold">
                            <p:stCondLst>
                              <p:cond delay="8000"/>
                            </p:stCondLst>
                            <p:childTnLst>
                              <p:par>
                                <p:cTn id="45" presetID="1" presetClass="entr" presetSubtype="0" fill="hold" nodeType="afterEffect">
                                  <p:stCondLst>
                                    <p:cond delay="0"/>
                                  </p:stCondLst>
                                  <p:childTnLst>
                                    <p:set>
                                      <p:cBhvr>
                                        <p:cTn id="46" dur="1" fill="hold">
                                          <p:stCondLst>
                                            <p:cond delay="0"/>
                                          </p:stCondLst>
                                        </p:cTn>
                                        <p:tgtEl>
                                          <p:spTgt spid="1371"/>
                                        </p:tgtEl>
                                        <p:attrNameLst>
                                          <p:attrName>style.visibility</p:attrName>
                                        </p:attrNameLst>
                                      </p:cBhvr>
                                      <p:to>
                                        <p:strVal val="visible"/>
                                      </p:to>
                                    </p:set>
                                  </p:childTnLst>
                                </p:cTn>
                              </p:par>
                            </p:childTnLst>
                          </p:cTn>
                        </p:par>
                        <p:par>
                          <p:cTn id="47" fill="hold">
                            <p:stCondLst>
                              <p:cond delay="8500"/>
                            </p:stCondLst>
                            <p:childTnLst>
                              <p:par>
                                <p:cTn id="48" presetID="1" presetClass="entr" presetSubtype="0" fill="hold" nodeType="afterEffect">
                                  <p:stCondLst>
                                    <p:cond delay="0"/>
                                  </p:stCondLst>
                                  <p:childTnLst>
                                    <p:set>
                                      <p:cBhvr>
                                        <p:cTn id="49"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c4d6344-7a42-4ac3-acad-c5b215d4fe55" xsi:nil="true"/>
    <lcf76f155ced4ddcb4097134ff3c332f xmlns="4ab5129e-9aac-4715-84ff-b00ef278c85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89532F0DABCD46499416DE5B5407141C" ma:contentTypeVersion="8" ma:contentTypeDescription="Creare un nuovo documento." ma:contentTypeScope="" ma:versionID="f1489f4278561c8fab8a423a74a68737">
  <xsd:schema xmlns:xsd="http://www.w3.org/2001/XMLSchema" xmlns:xs="http://www.w3.org/2001/XMLSchema" xmlns:p="http://schemas.microsoft.com/office/2006/metadata/properties" xmlns:ns2="4ab5129e-9aac-4715-84ff-b00ef278c85d" xmlns:ns3="fc4d6344-7a42-4ac3-acad-c5b215d4fe55" targetNamespace="http://schemas.microsoft.com/office/2006/metadata/properties" ma:root="true" ma:fieldsID="b336c06133c33dee26b4f5d7687409c3" ns2:_="" ns3:_="">
    <xsd:import namespace="4ab5129e-9aac-4715-84ff-b00ef278c85d"/>
    <xsd:import namespace="fc4d6344-7a42-4ac3-acad-c5b215d4fe5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b5129e-9aac-4715-84ff-b00ef278c8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Tag immagine" ma:readOnly="false" ma:fieldId="{5cf76f15-5ced-4ddc-b409-7134ff3c332f}" ma:taxonomyMulti="true" ma:sspId="15f82a6a-8e37-4253-84f4-d1f37f67418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4d6344-7a42-4ac3-acad-c5b215d4fe5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9a91214-b966-44ed-b77f-f0b4570b475f}" ma:internalName="TaxCatchAll" ma:showField="CatchAllData" ma:web="fc4d6344-7a42-4ac3-acad-c5b215d4f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79D945-7711-4BA0-97CA-F4A398A2593C}">
  <ds:schemaRefs>
    <ds:schemaRef ds:uri="4ab5129e-9aac-4715-84ff-b00ef278c85d"/>
    <ds:schemaRef ds:uri="fc4d6344-7a42-4ac3-acad-c5b215d4fe5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C0216BC-B556-4813-A2BC-F2F9579068F9}">
  <ds:schemaRefs>
    <ds:schemaRef ds:uri="http://schemas.microsoft.com/sharepoint/v3/contenttype/forms"/>
  </ds:schemaRefs>
</ds:datastoreItem>
</file>

<file path=customXml/itemProps3.xml><?xml version="1.0" encoding="utf-8"?>
<ds:datastoreItem xmlns:ds="http://schemas.openxmlformats.org/officeDocument/2006/customXml" ds:itemID="{218ED117-532A-41D6-ABC1-AE76D55D4D1F}">
  <ds:schemaRefs>
    <ds:schemaRef ds:uri="4ab5129e-9aac-4715-84ff-b00ef278c85d"/>
    <ds:schemaRef ds:uri="fc4d6344-7a42-4ac3-acad-c5b215d4fe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1663</TotalTime>
  <Words>5038</Words>
  <Application>Microsoft Macintosh PowerPoint</Application>
  <PresentationFormat>On-screen Show (16:9)</PresentationFormat>
  <Paragraphs>619</Paragraphs>
  <Slides>48</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Söhne</vt:lpstr>
      <vt:lpstr>Montserrat Medium</vt:lpstr>
      <vt:lpstr>Archivo Black</vt:lpstr>
      <vt:lpstr>Arial</vt:lpstr>
      <vt:lpstr>Arial,Sans-Serif</vt:lpstr>
      <vt:lpstr>Oswald</vt:lpstr>
      <vt:lpstr>Arial</vt:lpstr>
      <vt:lpstr>Calibri</vt:lpstr>
      <vt:lpstr>Open Sans</vt:lpstr>
      <vt:lpstr>Environmental Consulting by Slidesgo</vt:lpstr>
      <vt:lpstr>Sustainable Development Goals</vt:lpstr>
      <vt:lpstr>PowerPoint Presentation</vt:lpstr>
      <vt:lpstr>PowerPoint Presentation</vt:lpstr>
      <vt:lpstr>Strumenti per l’attuazione</vt:lpstr>
      <vt:lpstr>PowerPoint Presentation</vt:lpstr>
      <vt:lpstr>PowerPoint Presentation</vt:lpstr>
      <vt:lpstr>PowerPoint Presentation</vt:lpstr>
      <vt:lpstr>PowerPoint Presentation</vt:lpstr>
      <vt:lpstr>STRUMENTO PER L’ATTUAZIONE</vt:lpstr>
      <vt:lpstr>PowerPoint Presentation</vt:lpstr>
      <vt:lpstr>PowerPoint Presentation</vt:lpstr>
      <vt:lpstr>PowerPoint Presentation</vt:lpstr>
      <vt:lpstr>PowerPoint Presentation</vt:lpstr>
      <vt:lpstr>SECOND LIFE BATTERIES ACCUMULATORS</vt:lpstr>
      <vt:lpstr>LA NOSTRA IDEA </vt:lpstr>
      <vt:lpstr>BASSI COSTI INIZIALI</vt:lpstr>
      <vt:lpstr>SECOND LIFE BATTERIES</vt:lpstr>
      <vt:lpstr>ACCUMULATORS</vt:lpstr>
      <vt:lpstr>APP PER IL SISTEMA DI ACCUMULO</vt:lpstr>
      <vt:lpstr>POSSIBLE APPLICATIONS </vt:lpstr>
      <vt:lpstr>Analisi Pestel </vt:lpstr>
      <vt:lpstr>Analisi Pestel </vt:lpstr>
      <vt:lpstr>Politiche Fiscali</vt:lpstr>
      <vt:lpstr>Politiche Fiscali</vt:lpstr>
      <vt:lpstr>Politiche Fiscali</vt:lpstr>
      <vt:lpstr>Politiche Fiscali</vt:lpstr>
      <vt:lpstr>Politiche Fiscali</vt:lpstr>
      <vt:lpstr>Domanda di batterie</vt:lpstr>
      <vt:lpstr>Domanda di batterie</vt:lpstr>
      <vt:lpstr>Domanda di batterie</vt:lpstr>
      <vt:lpstr>Domanda di batterie</vt:lpstr>
      <vt:lpstr>PowerPoint Presentation</vt:lpstr>
      <vt:lpstr>PowerPoint Presentation</vt:lpstr>
      <vt:lpstr>PowerPoint Presentation</vt:lpstr>
      <vt:lpstr>Capacità di modifica</vt:lpstr>
      <vt:lpstr>Capacità di modifica</vt:lpstr>
      <vt:lpstr>Innovazione nelle batterie</vt:lpstr>
      <vt:lpstr>Capacità di modifica</vt:lpstr>
      <vt:lpstr>Capacità di modifica</vt:lpstr>
      <vt:lpstr>Gestione Sostenibile</vt:lpstr>
      <vt:lpstr>Gestione Sostenibile</vt:lpstr>
      <vt:lpstr>Gestione Sostenibile</vt:lpstr>
      <vt:lpstr>Violazione Brevetti</vt:lpstr>
      <vt:lpstr>Violazione Brevetti</vt:lpstr>
      <vt:lpstr>Direttive Europee</vt:lpstr>
      <vt:lpstr>Violazione Brevetti</vt:lpstr>
      <vt:lpstr>Direttive Europee</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Development Goals</dc:title>
  <cp:lastModifiedBy>FERDINANDO SICA</cp:lastModifiedBy>
  <cp:revision>8</cp:revision>
  <dcterms:modified xsi:type="dcterms:W3CDTF">2023-12-11T14:21:24Z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0x01010089532F0DABCD46499416DE5B5407141C</vt:lpwstr>
  </property>
  <property fmtid="{D5CDD505-2E9C-101B-9397-08002B2CF9AE}" pid="3" name="MediaServiceImageTags">
    <vt:lpwstr/>
  </property>
</Properties>
</file>